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7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8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7" r:id="rId5"/>
  </p:sldMasterIdLst>
  <p:notesMasterIdLst>
    <p:notesMasterId r:id="rId16"/>
  </p:notesMasterIdLst>
  <p:sldIdLst>
    <p:sldId id="256" r:id="rId6"/>
    <p:sldId id="2147473767" r:id="rId7"/>
    <p:sldId id="2147473768" r:id="rId8"/>
    <p:sldId id="2147473769" r:id="rId9"/>
    <p:sldId id="2147473770" r:id="rId10"/>
    <p:sldId id="2147473771" r:id="rId11"/>
    <p:sldId id="2147473776" r:id="rId12"/>
    <p:sldId id="2147473777" r:id="rId13"/>
    <p:sldId id="2147473772" r:id="rId14"/>
    <p:sldId id="2147473773" r:id="rId15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C8AEC19-AE4E-2421-ACCC-878E6CB3DD79}" name="Barreto, Theo" initials="BT" userId="S::TBarreto@alvarezandmarsal.com::e1586c79-2b16-4ab0-94b1-6fb19d7c1dae" providerId="AD"/>
  <p188:author id="{779D0833-21D2-DF70-9A1A-D6C72211FAEA}" name="Barone, Andre" initials="BA" userId="S::ABarone@alvarezandmarsal.com::c2538be5-fd1c-48ca-a787-a040b413c156" providerId="AD"/>
  <p188:author id="{0B53F040-9308-4340-636A-8864F69145B0}" name="Tabet, Alexandre" initials="TA" userId="S::ATabet@alvarezandmarsal.com::aa5380bb-d26d-4e26-af78-09463fc018fe" providerId="AD"/>
  <p188:author id="{542AEA60-1191-32BB-D2C4-0732932D95C8}" name="de Paula, Fernando" initials="Fd" userId="S::FDepaula@alvarezandmarsal.com::3e417f00-7540-4fae-8db0-6e66871a0501" providerId="AD"/>
  <p188:author id="{658DDF79-BA07-34AB-74DB-9C39ECED2E59}" name="Luz, Guilherme" initials="LG" userId="S::GUilherme.luz@alvarezandmarsal.com::495d2d08-4a1b-4f3f-8eb4-9bd3d979ecee" providerId="AD"/>
  <p188:author id="{C7A8337E-E541-7C39-D4A7-67C27B322693}" name="Larsen, Leticia" initials="LL" userId="S::LLarsen@alvarezandmarsal.com::a368c615-78b7-4ffa-ab9f-4605c7576f9a" providerId="AD"/>
  <p188:author id="{C15C3785-9E64-8653-B977-71C32E6E00B2}" name="de Paula, Fernando" initials="dF" userId="S::fdepaula@alvarezandmarsal.com::3e417f00-7540-4fae-8db0-6e66871a0501" providerId="AD"/>
  <p188:author id="{CEFA8EFD-7017-88AB-06B4-E85686BBD65E}" name="Barboza, Thomaz" initials="BT" userId="S::TBarboza@alvarezandmarsal.com::db2e8a89-e02c-42ea-b3c3-95502f22b78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51A3"/>
    <a:srgbClr val="0D7C30"/>
    <a:srgbClr val="FFB116"/>
    <a:srgbClr val="FFFFFF"/>
    <a:srgbClr val="1F497D"/>
    <a:srgbClr val="082B49"/>
    <a:srgbClr val="C6D9F1"/>
    <a:srgbClr val="404040"/>
    <a:srgbClr val="D9D9D9"/>
    <a:srgbClr val="F796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enhum Estilo, Nenhuma Grad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719"/>
  </p:normalViewPr>
  <p:slideViewPr>
    <p:cSldViewPr snapToGrid="0">
      <p:cViewPr varScale="1">
        <p:scale>
          <a:sx n="107" d="100"/>
          <a:sy n="107" d="100"/>
        </p:scale>
        <p:origin x="7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8/10/relationships/authors" Target="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1462-4B63-972F-C526FC166C72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non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rgbClr val="FFC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1462-4B63-972F-C526FC166C72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non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rgbClr val="FFC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1462-4B63-972F-C526FC166C7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rgbClr val="FFC000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Planilha1!$A$2:$A$3</c:f>
              <c:strCache>
                <c:ptCount val="2"/>
                <c:pt idx="0">
                  <c:v>SAA</c:v>
                </c:pt>
                <c:pt idx="1">
                  <c:v>SES</c:v>
                </c:pt>
              </c:strCache>
            </c:strRef>
          </c:cat>
          <c:val>
            <c:numRef>
              <c:f>Planilha1!$B$2:$B$3</c:f>
              <c:numCache>
                <c:formatCode>0%</c:formatCode>
                <c:ptCount val="2"/>
                <c:pt idx="0">
                  <c:v>0.69961393178021125</c:v>
                </c:pt>
                <c:pt idx="1">
                  <c:v>0.28338263469959568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462-4B63-972F-C526FC166C72}"/>
            </c:ext>
          </c:extLst>
        </c:ser>
        <c:ser>
          <c:idx val="1"/>
          <c:order val="1"/>
          <c:tx>
            <c:strRef>
              <c:f>Planilha1!$C$1</c:f>
              <c:strCache>
                <c:ptCount val="1"/>
                <c:pt idx="0">
                  <c:v>Série 2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noFill/>
            </a:ln>
            <a:effectLst/>
          </c:spPr>
          <c:invertIfNegative val="0"/>
          <c:cat>
            <c:strRef>
              <c:f>Planilha1!$A$2:$A$3</c:f>
              <c:strCache>
                <c:ptCount val="2"/>
                <c:pt idx="0">
                  <c:v>SAA</c:v>
                </c:pt>
                <c:pt idx="1">
                  <c:v>SES</c:v>
                </c:pt>
              </c:strCache>
            </c:strRef>
          </c:cat>
          <c:val>
            <c:numRef>
              <c:f>Planilha1!$C$2:$C$3</c:f>
              <c:numCache>
                <c:formatCode>0%</c:formatCode>
                <c:ptCount val="2"/>
                <c:pt idx="0">
                  <c:v>0.29038606821978874</c:v>
                </c:pt>
                <c:pt idx="1">
                  <c:v>0.61661736530040434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462-4B63-972F-C526FC166C72}"/>
            </c:ext>
          </c:extLst>
        </c:ser>
        <c:ser>
          <c:idx val="2"/>
          <c:order val="2"/>
          <c:tx>
            <c:strRef>
              <c:f>Planilha1!$D$1</c:f>
              <c:strCache>
                <c:ptCount val="1"/>
                <c:pt idx="0">
                  <c:v>Série 3</c:v>
                </c:pt>
              </c:strCache>
            </c:strRef>
          </c:tx>
          <c:spPr>
            <a:solidFill>
              <a:srgbClr val="D9D9D9"/>
            </a:solidFill>
            <a:ln>
              <a:noFill/>
            </a:ln>
            <a:effectLst/>
          </c:spPr>
          <c:invertIfNegative val="0"/>
          <c:cat>
            <c:strRef>
              <c:f>Planilha1!$A$2:$A$3</c:f>
              <c:strCache>
                <c:ptCount val="2"/>
                <c:pt idx="0">
                  <c:v>SAA</c:v>
                </c:pt>
                <c:pt idx="1">
                  <c:v>SES</c:v>
                </c:pt>
              </c:strCache>
            </c:strRef>
          </c:cat>
          <c:val>
            <c:numRef>
              <c:f>Planilha1!$D$2:$D$3</c:f>
              <c:numCache>
                <c:formatCode>0%</c:formatCode>
                <c:ptCount val="2"/>
                <c:pt idx="0">
                  <c:v>1.0000000000000009E-2</c:v>
                </c:pt>
                <c:pt idx="1">
                  <c:v>9.9999999999999978E-2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462-4B63-972F-C526FC166C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overlap val="100"/>
        <c:axId val="1598925567"/>
        <c:axId val="1567631999"/>
      </c:barChart>
      <c:catAx>
        <c:axId val="1598925567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1" u="none" strike="noStrike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567631999"/>
        <c:crosses val="autoZero"/>
        <c:auto val="1"/>
        <c:lblAlgn val="ctr"/>
        <c:lblOffset val="100"/>
        <c:noMultiLvlLbl val="0"/>
      </c:catAx>
      <c:valAx>
        <c:axId val="1567631999"/>
        <c:scaling>
          <c:orientation val="minMax"/>
          <c:max val="1"/>
        </c:scaling>
        <c:delete val="1"/>
        <c:axPos val="t"/>
        <c:numFmt formatCode="0%" sourceLinked="1"/>
        <c:majorTickMark val="out"/>
        <c:minorTickMark val="none"/>
        <c:tickLblPos val="nextTo"/>
        <c:crossAx val="15989255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pt-B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9DF4-45EF-9B08-B7FC9AD2B461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non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rgbClr val="FFC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9DF4-45EF-9B08-B7FC9AD2B461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non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rgbClr val="FFC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9DF4-45EF-9B08-B7FC9AD2B46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rgbClr val="FFC000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Planilha1!$A$2:$A$3</c:f>
              <c:strCache>
                <c:ptCount val="2"/>
                <c:pt idx="0">
                  <c:v>SAA</c:v>
                </c:pt>
                <c:pt idx="1">
                  <c:v>SES</c:v>
                </c:pt>
              </c:strCache>
            </c:strRef>
          </c:cat>
          <c:val>
            <c:numRef>
              <c:f>Planilha1!$B$2:$B$3</c:f>
              <c:numCache>
                <c:formatCode>0%</c:formatCode>
                <c:ptCount val="2"/>
                <c:pt idx="0">
                  <c:v>0.87655130047662921</c:v>
                </c:pt>
                <c:pt idx="1">
                  <c:v>0.60025152477929455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DF4-45EF-9B08-B7FC9AD2B461}"/>
            </c:ext>
          </c:extLst>
        </c:ser>
        <c:ser>
          <c:idx val="1"/>
          <c:order val="1"/>
          <c:tx>
            <c:strRef>
              <c:f>Planilha1!$C$1</c:f>
              <c:strCache>
                <c:ptCount val="1"/>
                <c:pt idx="0">
                  <c:v>Série 2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noFill/>
            </a:ln>
            <a:effectLst/>
          </c:spPr>
          <c:invertIfNegative val="0"/>
          <c:cat>
            <c:strRef>
              <c:f>Planilha1!$A$2:$A$3</c:f>
              <c:strCache>
                <c:ptCount val="2"/>
                <c:pt idx="0">
                  <c:v>SAA</c:v>
                </c:pt>
                <c:pt idx="1">
                  <c:v>SES</c:v>
                </c:pt>
              </c:strCache>
            </c:strRef>
          </c:cat>
          <c:val>
            <c:numRef>
              <c:f>Planilha1!$C$2:$C$3</c:f>
              <c:numCache>
                <c:formatCode>0%</c:formatCode>
                <c:ptCount val="2"/>
                <c:pt idx="0">
                  <c:v>0.11344869952337078</c:v>
                </c:pt>
                <c:pt idx="1">
                  <c:v>0.29974847522070547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DF4-45EF-9B08-B7FC9AD2B461}"/>
            </c:ext>
          </c:extLst>
        </c:ser>
        <c:ser>
          <c:idx val="2"/>
          <c:order val="2"/>
          <c:tx>
            <c:strRef>
              <c:f>Planilha1!$D$1</c:f>
              <c:strCache>
                <c:ptCount val="1"/>
                <c:pt idx="0">
                  <c:v>Série 3</c:v>
                </c:pt>
              </c:strCache>
            </c:strRef>
          </c:tx>
          <c:spPr>
            <a:solidFill>
              <a:srgbClr val="D9D9D9"/>
            </a:solidFill>
            <a:ln>
              <a:noFill/>
            </a:ln>
            <a:effectLst/>
          </c:spPr>
          <c:invertIfNegative val="0"/>
          <c:cat>
            <c:strRef>
              <c:f>Planilha1!$A$2:$A$3</c:f>
              <c:strCache>
                <c:ptCount val="2"/>
                <c:pt idx="0">
                  <c:v>SAA</c:v>
                </c:pt>
                <c:pt idx="1">
                  <c:v>SES</c:v>
                </c:pt>
              </c:strCache>
            </c:strRef>
          </c:cat>
          <c:val>
            <c:numRef>
              <c:f>Planilha1!$D$2:$D$3</c:f>
              <c:numCache>
                <c:formatCode>0%</c:formatCode>
                <c:ptCount val="2"/>
                <c:pt idx="0">
                  <c:v>1.0000000000000009E-2</c:v>
                </c:pt>
                <c:pt idx="1">
                  <c:v>9.9999999999999978E-2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DF4-45EF-9B08-B7FC9AD2B4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overlap val="100"/>
        <c:axId val="1598925567"/>
        <c:axId val="1567631999"/>
      </c:barChart>
      <c:catAx>
        <c:axId val="1598925567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1" u="none" strike="noStrike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567631999"/>
        <c:crosses val="autoZero"/>
        <c:auto val="1"/>
        <c:lblAlgn val="ctr"/>
        <c:lblOffset val="100"/>
        <c:noMultiLvlLbl val="0"/>
      </c:catAx>
      <c:valAx>
        <c:axId val="1567631999"/>
        <c:scaling>
          <c:orientation val="minMax"/>
          <c:max val="1"/>
        </c:scaling>
        <c:delete val="1"/>
        <c:axPos val="t"/>
        <c:numFmt formatCode="0%" sourceLinked="1"/>
        <c:majorTickMark val="out"/>
        <c:minorTickMark val="none"/>
        <c:tickLblPos val="nextTo"/>
        <c:crossAx val="15989255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pt-BR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ABD0-4AC8-9F3A-1922345E995D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non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rgbClr val="FFC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ABD0-4AC8-9F3A-1922345E995D}"/>
                </c:ext>
              </c:extLst>
            </c:dLbl>
            <c:dLbl>
              <c:idx val="1"/>
              <c:layout>
                <c:manualLayout>
                  <c:x val="3.0011508350052344E-2"/>
                  <c:y val="3.0362697604231345E-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non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rgbClr val="FFC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ABD0-4AC8-9F3A-1922345E995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rgbClr val="FFC000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Planilha1!$A$2:$A$3</c:f>
              <c:strCache>
                <c:ptCount val="2"/>
                <c:pt idx="0">
                  <c:v>SAA</c:v>
                </c:pt>
                <c:pt idx="1">
                  <c:v>SES</c:v>
                </c:pt>
              </c:strCache>
            </c:strRef>
          </c:cat>
          <c:val>
            <c:numRef>
              <c:f>Planilha1!$B$2:$B$3</c:f>
              <c:numCache>
                <c:formatCode>0%</c:formatCode>
                <c:ptCount val="2"/>
                <c:pt idx="0">
                  <c:v>0.53826313005230564</c:v>
                </c:pt>
                <c:pt idx="1">
                  <c:v>0.1281821397853341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BD0-4AC8-9F3A-1922345E995D}"/>
            </c:ext>
          </c:extLst>
        </c:ser>
        <c:ser>
          <c:idx val="1"/>
          <c:order val="1"/>
          <c:tx>
            <c:strRef>
              <c:f>Planilha1!$C$1</c:f>
              <c:strCache>
                <c:ptCount val="1"/>
                <c:pt idx="0">
                  <c:v>Série 2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noFill/>
            </a:ln>
            <a:effectLst/>
          </c:spPr>
          <c:invertIfNegative val="0"/>
          <c:cat>
            <c:strRef>
              <c:f>Planilha1!$A$2:$A$3</c:f>
              <c:strCache>
                <c:ptCount val="2"/>
                <c:pt idx="0">
                  <c:v>SAA</c:v>
                </c:pt>
                <c:pt idx="1">
                  <c:v>SES</c:v>
                </c:pt>
              </c:strCache>
            </c:strRef>
          </c:cat>
          <c:val>
            <c:numRef>
              <c:f>Planilha1!$C$2:$C$3</c:f>
              <c:numCache>
                <c:formatCode>0%</c:formatCode>
                <c:ptCount val="2"/>
                <c:pt idx="0">
                  <c:v>0.45173686994769435</c:v>
                </c:pt>
                <c:pt idx="1">
                  <c:v>0.77181786021466592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BD0-4AC8-9F3A-1922345E995D}"/>
            </c:ext>
          </c:extLst>
        </c:ser>
        <c:ser>
          <c:idx val="2"/>
          <c:order val="2"/>
          <c:tx>
            <c:strRef>
              <c:f>Planilha1!$D$1</c:f>
              <c:strCache>
                <c:ptCount val="1"/>
                <c:pt idx="0">
                  <c:v>Série 3</c:v>
                </c:pt>
              </c:strCache>
            </c:strRef>
          </c:tx>
          <c:spPr>
            <a:solidFill>
              <a:srgbClr val="D9D9D9"/>
            </a:solidFill>
            <a:ln>
              <a:noFill/>
            </a:ln>
            <a:effectLst/>
          </c:spPr>
          <c:invertIfNegative val="0"/>
          <c:cat>
            <c:strRef>
              <c:f>Planilha1!$A$2:$A$3</c:f>
              <c:strCache>
                <c:ptCount val="2"/>
                <c:pt idx="0">
                  <c:v>SAA</c:v>
                </c:pt>
                <c:pt idx="1">
                  <c:v>SES</c:v>
                </c:pt>
              </c:strCache>
            </c:strRef>
          </c:cat>
          <c:val>
            <c:numRef>
              <c:f>Planilha1!$D$2:$D$3</c:f>
              <c:numCache>
                <c:formatCode>0%</c:formatCode>
                <c:ptCount val="2"/>
                <c:pt idx="0">
                  <c:v>1.0000000000000009E-2</c:v>
                </c:pt>
                <c:pt idx="1">
                  <c:v>9.9999999999999978E-2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BD0-4AC8-9F3A-1922345E99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overlap val="100"/>
        <c:axId val="1598925567"/>
        <c:axId val="1567631999"/>
      </c:barChart>
      <c:catAx>
        <c:axId val="1598925567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1" u="none" strike="noStrike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567631999"/>
        <c:crosses val="autoZero"/>
        <c:auto val="1"/>
        <c:lblAlgn val="ctr"/>
        <c:lblOffset val="100"/>
        <c:noMultiLvlLbl val="0"/>
      </c:catAx>
      <c:valAx>
        <c:axId val="1567631999"/>
        <c:scaling>
          <c:orientation val="minMax"/>
          <c:max val="1"/>
        </c:scaling>
        <c:delete val="1"/>
        <c:axPos val="t"/>
        <c:numFmt formatCode="0%" sourceLinked="1"/>
        <c:majorTickMark val="out"/>
        <c:minorTickMark val="none"/>
        <c:tickLblPos val="nextTo"/>
        <c:crossAx val="15989255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pt-BR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89FE-47EC-8CC9-9E98DA0057FB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non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rgbClr val="FFC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89FE-47EC-8CC9-9E98DA0057FB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non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rgbClr val="FFC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89FE-47EC-8CC9-9E98DA0057F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rgbClr val="FFC000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Planilha1!$A$2:$A$3</c:f>
              <c:strCache>
                <c:ptCount val="2"/>
                <c:pt idx="0">
                  <c:v>SAA</c:v>
                </c:pt>
                <c:pt idx="1">
                  <c:v>SES</c:v>
                </c:pt>
              </c:strCache>
            </c:strRef>
          </c:cat>
          <c:val>
            <c:numRef>
              <c:f>Planilha1!$B$2:$B$3</c:f>
              <c:numCache>
                <c:formatCode>0%</c:formatCode>
                <c:ptCount val="2"/>
                <c:pt idx="0">
                  <c:v>0.89057320401796136</c:v>
                </c:pt>
                <c:pt idx="1">
                  <c:v>0.79603177178378381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9FE-47EC-8CC9-9E98DA0057FB}"/>
            </c:ext>
          </c:extLst>
        </c:ser>
        <c:ser>
          <c:idx val="1"/>
          <c:order val="1"/>
          <c:tx>
            <c:strRef>
              <c:f>Planilha1!$C$1</c:f>
              <c:strCache>
                <c:ptCount val="1"/>
                <c:pt idx="0">
                  <c:v>Série 2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noFill/>
            </a:ln>
            <a:effectLst/>
          </c:spPr>
          <c:invertIfNegative val="0"/>
          <c:cat>
            <c:strRef>
              <c:f>Planilha1!$A$2:$A$3</c:f>
              <c:strCache>
                <c:ptCount val="2"/>
                <c:pt idx="0">
                  <c:v>SAA</c:v>
                </c:pt>
                <c:pt idx="1">
                  <c:v>SES</c:v>
                </c:pt>
              </c:strCache>
            </c:strRef>
          </c:cat>
          <c:val>
            <c:numRef>
              <c:f>Planilha1!$C$2:$C$3</c:f>
              <c:numCache>
                <c:formatCode>0%</c:formatCode>
                <c:ptCount val="2"/>
                <c:pt idx="0">
                  <c:v>9.9426795982038629E-2</c:v>
                </c:pt>
                <c:pt idx="1">
                  <c:v>0.10396822821621621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9FE-47EC-8CC9-9E98DA0057FB}"/>
            </c:ext>
          </c:extLst>
        </c:ser>
        <c:ser>
          <c:idx val="2"/>
          <c:order val="2"/>
          <c:tx>
            <c:strRef>
              <c:f>Planilha1!$D$1</c:f>
              <c:strCache>
                <c:ptCount val="1"/>
                <c:pt idx="0">
                  <c:v>Série 3</c:v>
                </c:pt>
              </c:strCache>
            </c:strRef>
          </c:tx>
          <c:spPr>
            <a:solidFill>
              <a:srgbClr val="D9D9D9"/>
            </a:solidFill>
            <a:ln>
              <a:noFill/>
            </a:ln>
            <a:effectLst/>
          </c:spPr>
          <c:invertIfNegative val="0"/>
          <c:cat>
            <c:strRef>
              <c:f>Planilha1!$A$2:$A$3</c:f>
              <c:strCache>
                <c:ptCount val="2"/>
                <c:pt idx="0">
                  <c:v>SAA</c:v>
                </c:pt>
                <c:pt idx="1">
                  <c:v>SES</c:v>
                </c:pt>
              </c:strCache>
            </c:strRef>
          </c:cat>
          <c:val>
            <c:numRef>
              <c:f>Planilha1!$D$2:$D$3</c:f>
              <c:numCache>
                <c:formatCode>0%</c:formatCode>
                <c:ptCount val="2"/>
                <c:pt idx="0">
                  <c:v>1.0000000000000009E-2</c:v>
                </c:pt>
                <c:pt idx="1">
                  <c:v>9.9999999999999978E-2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9FE-47EC-8CC9-9E98DA0057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overlap val="100"/>
        <c:axId val="1598925567"/>
        <c:axId val="1567631999"/>
      </c:barChart>
      <c:catAx>
        <c:axId val="1598925567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1" u="none" strike="noStrike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567631999"/>
        <c:crosses val="autoZero"/>
        <c:auto val="1"/>
        <c:lblAlgn val="ctr"/>
        <c:lblOffset val="100"/>
        <c:noMultiLvlLbl val="0"/>
      </c:catAx>
      <c:valAx>
        <c:axId val="1567631999"/>
        <c:scaling>
          <c:orientation val="minMax"/>
          <c:max val="1"/>
        </c:scaling>
        <c:delete val="1"/>
        <c:axPos val="t"/>
        <c:numFmt formatCode="0%" sourceLinked="1"/>
        <c:majorTickMark val="out"/>
        <c:minorTickMark val="none"/>
        <c:tickLblPos val="nextTo"/>
        <c:crossAx val="15989255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pt-BR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F93C-45BE-9CA4-67821AD50C79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non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rgbClr val="FFC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F93C-45BE-9CA4-67821AD50C79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non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rgbClr val="FFC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F93C-45BE-9CA4-67821AD50C7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rgbClr val="FFC000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Planilha1!$A$2:$A$3</c:f>
              <c:strCache>
                <c:ptCount val="2"/>
                <c:pt idx="0">
                  <c:v>SAA</c:v>
                </c:pt>
                <c:pt idx="1">
                  <c:v>SES</c:v>
                </c:pt>
              </c:strCache>
            </c:strRef>
          </c:cat>
          <c:val>
            <c:numRef>
              <c:f>Planilha1!$B$2:$B$3</c:f>
              <c:numCache>
                <c:formatCode>0%</c:formatCode>
                <c:ptCount val="2"/>
                <c:pt idx="0">
                  <c:v>0.81103186912124026</c:v>
                </c:pt>
                <c:pt idx="1">
                  <c:v>0.53889144084423313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93C-45BE-9CA4-67821AD50C79}"/>
            </c:ext>
          </c:extLst>
        </c:ser>
        <c:ser>
          <c:idx val="1"/>
          <c:order val="1"/>
          <c:tx>
            <c:strRef>
              <c:f>Planilha1!$C$1</c:f>
              <c:strCache>
                <c:ptCount val="1"/>
                <c:pt idx="0">
                  <c:v>Série 2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noFill/>
            </a:ln>
            <a:effectLst/>
          </c:spPr>
          <c:invertIfNegative val="0"/>
          <c:cat>
            <c:strRef>
              <c:f>Planilha1!$A$2:$A$3</c:f>
              <c:strCache>
                <c:ptCount val="2"/>
                <c:pt idx="0">
                  <c:v>SAA</c:v>
                </c:pt>
                <c:pt idx="1">
                  <c:v>SES</c:v>
                </c:pt>
              </c:strCache>
            </c:strRef>
          </c:cat>
          <c:val>
            <c:numRef>
              <c:f>Planilha1!$C$2:$C$3</c:f>
              <c:numCache>
                <c:formatCode>0%</c:formatCode>
                <c:ptCount val="2"/>
                <c:pt idx="0">
                  <c:v>0.17896813087875973</c:v>
                </c:pt>
                <c:pt idx="1">
                  <c:v>0.3611085591557669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93C-45BE-9CA4-67821AD50C79}"/>
            </c:ext>
          </c:extLst>
        </c:ser>
        <c:ser>
          <c:idx val="2"/>
          <c:order val="2"/>
          <c:tx>
            <c:strRef>
              <c:f>Planilha1!$D$1</c:f>
              <c:strCache>
                <c:ptCount val="1"/>
                <c:pt idx="0">
                  <c:v>Série 3</c:v>
                </c:pt>
              </c:strCache>
            </c:strRef>
          </c:tx>
          <c:spPr>
            <a:solidFill>
              <a:srgbClr val="D9D9D9"/>
            </a:solidFill>
            <a:ln>
              <a:noFill/>
            </a:ln>
            <a:effectLst/>
          </c:spPr>
          <c:invertIfNegative val="0"/>
          <c:cat>
            <c:strRef>
              <c:f>Planilha1!$A$2:$A$3</c:f>
              <c:strCache>
                <c:ptCount val="2"/>
                <c:pt idx="0">
                  <c:v>SAA</c:v>
                </c:pt>
                <c:pt idx="1">
                  <c:v>SES</c:v>
                </c:pt>
              </c:strCache>
            </c:strRef>
          </c:cat>
          <c:val>
            <c:numRef>
              <c:f>Planilha1!$D$2:$D$3</c:f>
              <c:numCache>
                <c:formatCode>0%</c:formatCode>
                <c:ptCount val="2"/>
                <c:pt idx="0">
                  <c:v>1.0000000000000009E-2</c:v>
                </c:pt>
                <c:pt idx="1">
                  <c:v>9.9999999999999978E-2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93C-45BE-9CA4-67821AD50C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overlap val="100"/>
        <c:axId val="1598925567"/>
        <c:axId val="1567631999"/>
      </c:barChart>
      <c:catAx>
        <c:axId val="1598925567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1" u="none" strike="noStrike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567631999"/>
        <c:crosses val="autoZero"/>
        <c:auto val="1"/>
        <c:lblAlgn val="ctr"/>
        <c:lblOffset val="100"/>
        <c:noMultiLvlLbl val="0"/>
      </c:catAx>
      <c:valAx>
        <c:axId val="1567631999"/>
        <c:scaling>
          <c:orientation val="minMax"/>
          <c:max val="1"/>
        </c:scaling>
        <c:delete val="1"/>
        <c:axPos val="t"/>
        <c:numFmt formatCode="0%" sourceLinked="1"/>
        <c:majorTickMark val="out"/>
        <c:minorTickMark val="none"/>
        <c:tickLblPos val="nextTo"/>
        <c:crossAx val="15989255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pt-BR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847897518028728"/>
          <c:y val="0.18439430648092064"/>
          <c:w val="0.76356673814208986"/>
          <c:h val="0.7634706238643247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Perdas na Distribuição</c:v>
                </c:pt>
              </c:strCache>
            </c:strRef>
          </c:tx>
          <c:spPr>
            <a:solidFill>
              <a:srgbClr val="95B3D7"/>
            </a:solidFill>
            <a:ln>
              <a:noFill/>
            </a:ln>
            <a:effectLst/>
          </c:spPr>
          <c:invertIfNegative val="0"/>
          <c:dPt>
            <c:idx val="8"/>
            <c:invertIfNegative val="0"/>
            <c:bubble3D val="0"/>
            <c:spPr>
              <a:solidFill>
                <a:srgbClr val="0F51A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630-4D29-8D43-8D8A71614B88}"/>
              </c:ext>
            </c:extLst>
          </c:dPt>
          <c:dLbls>
            <c:dLbl>
              <c:idx val="2"/>
              <c:tx>
                <c:rich>
                  <a:bodyPr/>
                  <a:lstStyle/>
                  <a:p>
                    <a:fld id="{6E9D7F1A-A35E-463B-B9BA-6500F5FC1B0F}" type="VALUE">
                      <a:rPr lang="en-US" smtClean="0"/>
                      <a:pPr/>
                      <a:t>[VALOR]</a:t>
                    </a:fld>
                    <a:r>
                      <a:rPr lang="en-US"/>
                      <a:t>¹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5630-4D29-8D43-8D8A71614B8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Iguá Saneamento</c:v>
                </c:pt>
                <c:pt idx="1">
                  <c:v>BRK</c:v>
                </c:pt>
                <c:pt idx="2">
                  <c:v>Aegea</c:v>
                </c:pt>
                <c:pt idx="3">
                  <c:v>Sabesp</c:v>
                </c:pt>
                <c:pt idx="4">
                  <c:v>Sanepar</c:v>
                </c:pt>
                <c:pt idx="5">
                  <c:v>Casan</c:v>
                </c:pt>
                <c:pt idx="6">
                  <c:v>Copasa</c:v>
                </c:pt>
                <c:pt idx="7">
                  <c:v>Corsan</c:v>
                </c:pt>
                <c:pt idx="8">
                  <c:v>Agespisa</c:v>
                </c:pt>
              </c:strCache>
            </c:strRef>
          </c:cat>
          <c:val>
            <c:numRef>
              <c:f>Sheet1!$B$2:$B$10</c:f>
              <c:numCache>
                <c:formatCode>0%</c:formatCode>
                <c:ptCount val="9"/>
                <c:pt idx="0">
                  <c:v>0.46</c:v>
                </c:pt>
                <c:pt idx="1">
                  <c:v>0.34499999999999997</c:v>
                </c:pt>
                <c:pt idx="2">
                  <c:v>0.32</c:v>
                </c:pt>
                <c:pt idx="3">
                  <c:v>0.34</c:v>
                </c:pt>
                <c:pt idx="4">
                  <c:v>0.34</c:v>
                </c:pt>
                <c:pt idx="5">
                  <c:v>0.39</c:v>
                </c:pt>
                <c:pt idx="6">
                  <c:v>0.4</c:v>
                </c:pt>
                <c:pt idx="7">
                  <c:v>0.43</c:v>
                </c:pt>
                <c:pt idx="8">
                  <c:v>0.55000000000000004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630-4D29-8D43-8D8A71614B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5"/>
        <c:axId val="767933344"/>
        <c:axId val="400049407"/>
      </c:barChart>
      <c:catAx>
        <c:axId val="76793334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00049407"/>
        <c:crosses val="autoZero"/>
        <c:auto val="1"/>
        <c:lblAlgn val="ctr"/>
        <c:lblOffset val="100"/>
        <c:noMultiLvlLbl val="0"/>
      </c:catAx>
      <c:valAx>
        <c:axId val="400049407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7679333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>
          <a:latin typeface="Helvetica" panose="020B0604020202020204" pitchFamily="34" charset="0"/>
          <a:cs typeface="Helvetica" panose="020B0604020202020204" pitchFamily="34" charset="0"/>
        </a:defRPr>
      </a:pPr>
      <a:endParaRPr lang="pt-BR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066273527109451"/>
          <c:y val="0.19080456289117706"/>
          <c:w val="0.78970147029632332"/>
          <c:h val="0.7602654956591964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Perdas na Distribuição</c:v>
                </c:pt>
              </c:strCache>
            </c:strRef>
          </c:tx>
          <c:spPr>
            <a:solidFill>
              <a:srgbClr val="95B3D7"/>
            </a:solidFill>
            <a:ln>
              <a:noFill/>
            </a:ln>
            <a:effectLst/>
          </c:spPr>
          <c:invertIfNegative val="0"/>
          <c:dPt>
            <c:idx val="8"/>
            <c:invertIfNegative val="0"/>
            <c:bubble3D val="0"/>
            <c:spPr>
              <a:solidFill>
                <a:srgbClr val="0F51A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E26-4497-AAD2-D0186A8FC13A}"/>
              </c:ext>
            </c:extLst>
          </c:dPt>
          <c:dLbls>
            <c:dLbl>
              <c:idx val="2"/>
              <c:tx>
                <c:rich>
                  <a:bodyPr/>
                  <a:lstStyle/>
                  <a:p>
                    <a:fld id="{07AAC715-F262-4081-A46D-C809D0E22439}" type="VALUE">
                      <a:rPr lang="en-US" smtClean="0"/>
                      <a:pPr/>
                      <a:t>[VALOR]</a:t>
                    </a:fld>
                    <a:r>
                      <a:rPr lang="en-US"/>
                      <a:t>²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1E26-4497-AAD2-D0186A8FC13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Iguá</c:v>
                </c:pt>
                <c:pt idx="1">
                  <c:v>BRK</c:v>
                </c:pt>
                <c:pt idx="2">
                  <c:v>Aegea</c:v>
                </c:pt>
                <c:pt idx="3">
                  <c:v>Sabesp</c:v>
                </c:pt>
                <c:pt idx="4">
                  <c:v>Sanepar</c:v>
                </c:pt>
                <c:pt idx="5">
                  <c:v>Casan</c:v>
                </c:pt>
                <c:pt idx="6">
                  <c:v>Copasa</c:v>
                </c:pt>
                <c:pt idx="7">
                  <c:v>Corsan</c:v>
                </c:pt>
                <c:pt idx="8">
                  <c:v>Agespisa</c:v>
                </c:pt>
              </c:strCache>
            </c:strRef>
          </c:cat>
          <c:val>
            <c:numRef>
              <c:f>Sheet1!$B$2:$B$10</c:f>
              <c:numCache>
                <c:formatCode>0%</c:formatCode>
                <c:ptCount val="9"/>
                <c:pt idx="0">
                  <c:v>0.435</c:v>
                </c:pt>
                <c:pt idx="1">
                  <c:v>0.44</c:v>
                </c:pt>
                <c:pt idx="2">
                  <c:v>0.58399999999999996</c:v>
                </c:pt>
                <c:pt idx="3">
                  <c:v>0.41</c:v>
                </c:pt>
                <c:pt idx="4">
                  <c:v>0.39</c:v>
                </c:pt>
                <c:pt idx="5">
                  <c:v>0.26</c:v>
                </c:pt>
                <c:pt idx="6">
                  <c:v>0.43</c:v>
                </c:pt>
                <c:pt idx="7">
                  <c:v>0.35</c:v>
                </c:pt>
                <c:pt idx="8">
                  <c:v>-0.26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E26-4497-AAD2-D0186A8FC13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5"/>
        <c:axId val="767933344"/>
        <c:axId val="400049407"/>
      </c:barChart>
      <c:catAx>
        <c:axId val="76793334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low"/>
        <c:crossAx val="400049407"/>
        <c:crosses val="autoZero"/>
        <c:auto val="1"/>
        <c:lblAlgn val="ctr"/>
        <c:lblOffset val="100"/>
        <c:noMultiLvlLbl val="0"/>
      </c:catAx>
      <c:valAx>
        <c:axId val="400049407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7679333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>
          <a:latin typeface="Helvetica" panose="020B0604020202020204" pitchFamily="34" charset="0"/>
          <a:cs typeface="Helvetica" panose="020B0604020202020204" pitchFamily="34" charset="0"/>
        </a:defRPr>
      </a:pPr>
      <a:endParaRPr lang="pt-BR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SAA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Planilha1!$A$10:$A$33</c:f>
              <c:strCache>
                <c:ptCount val="2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</c:v>
                </c:pt>
                <c:pt idx="8">
                  <c:v>2026</c:v>
                </c:pt>
                <c:pt idx="9">
                  <c:v>2027</c:v>
                </c:pt>
                <c:pt idx="10">
                  <c:v>2028</c:v>
                </c:pt>
                <c:pt idx="11">
                  <c:v>2029</c:v>
                </c:pt>
                <c:pt idx="12">
                  <c:v>2030</c:v>
                </c:pt>
                <c:pt idx="13">
                  <c:v>2031</c:v>
                </c:pt>
                <c:pt idx="14">
                  <c:v>2032</c:v>
                </c:pt>
                <c:pt idx="15">
                  <c:v>2033</c:v>
                </c:pt>
                <c:pt idx="16">
                  <c:v>2034</c:v>
                </c:pt>
                <c:pt idx="17">
                  <c:v>2035</c:v>
                </c:pt>
                <c:pt idx="18">
                  <c:v>2036</c:v>
                </c:pt>
                <c:pt idx="19">
                  <c:v>2037</c:v>
                </c:pt>
                <c:pt idx="20">
                  <c:v>2038</c:v>
                </c:pt>
                <c:pt idx="21">
                  <c:v>2039</c:v>
                </c:pt>
                <c:pt idx="22">
                  <c:v>2040</c:v>
                </c:pt>
                <c:pt idx="23">
                  <c:v>2040-58</c:v>
                </c:pt>
              </c:strCache>
              <c:extLst/>
            </c:strRef>
          </c:cat>
          <c:val>
            <c:numRef>
              <c:f>Planilha1!$B$10:$B$33</c:f>
              <c:numCache>
                <c:formatCode>General</c:formatCode>
                <c:ptCount val="24"/>
                <c:pt idx="0">
                  <c:v>98.669285483346044</c:v>
                </c:pt>
                <c:pt idx="1">
                  <c:v>123.88696996047189</c:v>
                </c:pt>
                <c:pt idx="2">
                  <c:v>113.13646478920769</c:v>
                </c:pt>
                <c:pt idx="3">
                  <c:v>115.79304550458251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2531-4039-B84B-DB592F1DC2F0}"/>
            </c:ext>
          </c:extLst>
        </c:ser>
        <c:ser>
          <c:idx val="1"/>
          <c:order val="1"/>
          <c:tx>
            <c:strRef>
              <c:f>Planilha1!$C$1</c:f>
              <c:strCache>
                <c:ptCount val="1"/>
                <c:pt idx="0">
                  <c:v>SES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2531-4039-B84B-DB592F1DC2F0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2531-4039-B84B-DB592F1DC2F0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2531-4039-B84B-DB592F1DC2F0}"/>
              </c:ext>
            </c:extLst>
          </c:dPt>
          <c:cat>
            <c:strRef>
              <c:f>Planilha1!$A$10:$A$33</c:f>
              <c:strCache>
                <c:ptCount val="2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</c:v>
                </c:pt>
                <c:pt idx="8">
                  <c:v>2026</c:v>
                </c:pt>
                <c:pt idx="9">
                  <c:v>2027</c:v>
                </c:pt>
                <c:pt idx="10">
                  <c:v>2028</c:v>
                </c:pt>
                <c:pt idx="11">
                  <c:v>2029</c:v>
                </c:pt>
                <c:pt idx="12">
                  <c:v>2030</c:v>
                </c:pt>
                <c:pt idx="13">
                  <c:v>2031</c:v>
                </c:pt>
                <c:pt idx="14">
                  <c:v>2032</c:v>
                </c:pt>
                <c:pt idx="15">
                  <c:v>2033</c:v>
                </c:pt>
                <c:pt idx="16">
                  <c:v>2034</c:v>
                </c:pt>
                <c:pt idx="17">
                  <c:v>2035</c:v>
                </c:pt>
                <c:pt idx="18">
                  <c:v>2036</c:v>
                </c:pt>
                <c:pt idx="19">
                  <c:v>2037</c:v>
                </c:pt>
                <c:pt idx="20">
                  <c:v>2038</c:v>
                </c:pt>
                <c:pt idx="21">
                  <c:v>2039</c:v>
                </c:pt>
                <c:pt idx="22">
                  <c:v>2040</c:v>
                </c:pt>
                <c:pt idx="23">
                  <c:v>2040-58</c:v>
                </c:pt>
              </c:strCache>
              <c:extLst/>
            </c:strRef>
          </c:cat>
          <c:val>
            <c:numRef>
              <c:f>Planilha1!$C$10:$C$33</c:f>
              <c:numCache>
                <c:formatCode>General</c:formatCode>
                <c:ptCount val="24"/>
                <c:pt idx="0">
                  <c:v>43.032589305150104</c:v>
                </c:pt>
                <c:pt idx="1">
                  <c:v>35.882556873435377</c:v>
                </c:pt>
                <c:pt idx="2">
                  <c:v>20.040234212565959</c:v>
                </c:pt>
                <c:pt idx="3">
                  <c:v>51.950026715205034</c:v>
                </c:pt>
                <c:pt idx="4">
                  <c:v>150</c:v>
                </c:pt>
                <c:pt idx="5">
                  <c:v>150</c:v>
                </c:pt>
                <c:pt idx="6">
                  <c:v>150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7-2531-4039-B84B-DB592F1DC2F0}"/>
            </c:ext>
          </c:extLst>
        </c:ser>
        <c:ser>
          <c:idx val="2"/>
          <c:order val="2"/>
          <c:tx>
            <c:strRef>
              <c:f>Planilha1!$D$1</c:f>
              <c:strCache>
                <c:ptCount val="1"/>
                <c:pt idx="0">
                  <c:v>OUTRO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Planilha1!$A$10:$A$33</c:f>
              <c:strCache>
                <c:ptCount val="2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</c:v>
                </c:pt>
                <c:pt idx="8">
                  <c:v>2026</c:v>
                </c:pt>
                <c:pt idx="9">
                  <c:v>2027</c:v>
                </c:pt>
                <c:pt idx="10">
                  <c:v>2028</c:v>
                </c:pt>
                <c:pt idx="11">
                  <c:v>2029</c:v>
                </c:pt>
                <c:pt idx="12">
                  <c:v>2030</c:v>
                </c:pt>
                <c:pt idx="13">
                  <c:v>2031</c:v>
                </c:pt>
                <c:pt idx="14">
                  <c:v>2032</c:v>
                </c:pt>
                <c:pt idx="15">
                  <c:v>2033</c:v>
                </c:pt>
                <c:pt idx="16">
                  <c:v>2034</c:v>
                </c:pt>
                <c:pt idx="17">
                  <c:v>2035</c:v>
                </c:pt>
                <c:pt idx="18">
                  <c:v>2036</c:v>
                </c:pt>
                <c:pt idx="19">
                  <c:v>2037</c:v>
                </c:pt>
                <c:pt idx="20">
                  <c:v>2038</c:v>
                </c:pt>
                <c:pt idx="21">
                  <c:v>2039</c:v>
                </c:pt>
                <c:pt idx="22">
                  <c:v>2040</c:v>
                </c:pt>
                <c:pt idx="23">
                  <c:v>2040-58</c:v>
                </c:pt>
              </c:strCache>
              <c:extLst/>
            </c:strRef>
          </c:cat>
          <c:val>
            <c:numRef>
              <c:f>Planilha1!$D$10:$D$33</c:f>
              <c:numCache>
                <c:formatCode>General</c:formatCode>
                <c:ptCount val="24"/>
                <c:pt idx="7">
                  <c:v>594.28087002736697</c:v>
                </c:pt>
                <c:pt idx="8">
                  <c:v>594.28087002736697</c:v>
                </c:pt>
                <c:pt idx="9">
                  <c:v>594.28087002736697</c:v>
                </c:pt>
                <c:pt idx="10">
                  <c:v>594.28087002736697</c:v>
                </c:pt>
                <c:pt idx="11">
                  <c:v>594.28087002736697</c:v>
                </c:pt>
                <c:pt idx="12">
                  <c:v>594.28087002736697</c:v>
                </c:pt>
                <c:pt idx="13">
                  <c:v>594.28087002736697</c:v>
                </c:pt>
                <c:pt idx="14">
                  <c:v>594.28087002736697</c:v>
                </c:pt>
                <c:pt idx="15">
                  <c:v>594.28087002736697</c:v>
                </c:pt>
                <c:pt idx="16">
                  <c:v>594.28087002736697</c:v>
                </c:pt>
                <c:pt idx="17">
                  <c:v>594.28087002736697</c:v>
                </c:pt>
                <c:pt idx="18">
                  <c:v>594.28087002736697</c:v>
                </c:pt>
                <c:pt idx="19">
                  <c:v>594.28087002736697</c:v>
                </c:pt>
                <c:pt idx="20">
                  <c:v>594.28087002736697</c:v>
                </c:pt>
                <c:pt idx="21">
                  <c:v>594.28087002736697</c:v>
                </c:pt>
                <c:pt idx="22">
                  <c:v>594.28087002736697</c:v>
                </c:pt>
                <c:pt idx="23">
                  <c:v>100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8-2531-4039-B84B-DB592F1DC2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082888815"/>
        <c:axId val="30051760"/>
        <c:extLst>
          <c:ext xmlns:c15="http://schemas.microsoft.com/office/drawing/2012/chart" uri="{02D57815-91ED-43cb-92C2-25804820EDAC}">
            <c15:filteredBarSeries>
              <c15:ser>
                <c:idx val="3"/>
                <c:order val="3"/>
                <c:tx>
                  <c:strRef>
                    <c:extLst>
                      <c:ext uri="{02D57815-91ED-43cb-92C2-25804820EDAC}">
                        <c15:formulaRef>
                          <c15:sqref>Planilha1!$E$1</c15:sqref>
                        </c15:formulaRef>
                      </c:ext>
                    </c:extLst>
                    <c:strCache>
                      <c:ptCount val="1"/>
                      <c:pt idx="0">
                        <c:v>TOTAL</c:v>
                      </c:pt>
                    </c:strCache>
                  </c:strRef>
                </c:tx>
                <c:spPr>
                  <a:solidFill>
                    <a:schemeClr val="accent4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Planilha1!$A$10:$A$33</c15:sqref>
                        </c15:formulaRef>
                      </c:ext>
                    </c:extLst>
                    <c:strCache>
                      <c:ptCount val="24"/>
                      <c:pt idx="0">
                        <c:v>2018</c:v>
                      </c:pt>
                      <c:pt idx="1">
                        <c:v>2019</c:v>
                      </c:pt>
                      <c:pt idx="2">
                        <c:v>2020</c:v>
                      </c:pt>
                      <c:pt idx="3">
                        <c:v>2021</c:v>
                      </c:pt>
                      <c:pt idx="4">
                        <c:v>2022</c:v>
                      </c:pt>
                      <c:pt idx="5">
                        <c:v>2023</c:v>
                      </c:pt>
                      <c:pt idx="6">
                        <c:v>2024</c:v>
                      </c:pt>
                      <c:pt idx="7">
                        <c:v>2025</c:v>
                      </c:pt>
                      <c:pt idx="8">
                        <c:v>2026</c:v>
                      </c:pt>
                      <c:pt idx="9">
                        <c:v>2027</c:v>
                      </c:pt>
                      <c:pt idx="10">
                        <c:v>2028</c:v>
                      </c:pt>
                      <c:pt idx="11">
                        <c:v>2029</c:v>
                      </c:pt>
                      <c:pt idx="12">
                        <c:v>2030</c:v>
                      </c:pt>
                      <c:pt idx="13">
                        <c:v>2031</c:v>
                      </c:pt>
                      <c:pt idx="14">
                        <c:v>2032</c:v>
                      </c:pt>
                      <c:pt idx="15">
                        <c:v>2033</c:v>
                      </c:pt>
                      <c:pt idx="16">
                        <c:v>2034</c:v>
                      </c:pt>
                      <c:pt idx="17">
                        <c:v>2035</c:v>
                      </c:pt>
                      <c:pt idx="18">
                        <c:v>2036</c:v>
                      </c:pt>
                      <c:pt idx="19">
                        <c:v>2037</c:v>
                      </c:pt>
                      <c:pt idx="20">
                        <c:v>2038</c:v>
                      </c:pt>
                      <c:pt idx="21">
                        <c:v>2039</c:v>
                      </c:pt>
                      <c:pt idx="22">
                        <c:v>2040</c:v>
                      </c:pt>
                      <c:pt idx="23">
                        <c:v>2040-58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Planilha1!$E$10:$E$33</c15:sqref>
                        </c15:formulaRef>
                      </c:ext>
                    </c:extLst>
                    <c:numCache>
                      <c:formatCode>General</c:formatCode>
                      <c:ptCount val="24"/>
                      <c:pt idx="0">
                        <c:v>141.70187478849616</c:v>
                      </c:pt>
                      <c:pt idx="1">
                        <c:v>159.76952683390726</c:v>
                      </c:pt>
                      <c:pt idx="2">
                        <c:v>133.17669900177364</c:v>
                      </c:pt>
                      <c:pt idx="3">
                        <c:v>167.74307221978754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9-2531-4039-B84B-DB592F1DC2F0}"/>
                  </c:ext>
                </c:extLst>
              </c15:ser>
            </c15:filteredBarSeries>
          </c:ext>
        </c:extLst>
      </c:barChart>
      <c:catAx>
        <c:axId val="20828888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0051760"/>
        <c:crosses val="autoZero"/>
        <c:auto val="1"/>
        <c:lblAlgn val="ctr"/>
        <c:lblOffset val="100"/>
        <c:noMultiLvlLbl val="0"/>
      </c:catAx>
      <c:valAx>
        <c:axId val="30051760"/>
        <c:scaling>
          <c:orientation val="minMax"/>
          <c:max val="60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08288881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13754C-F524-4104-A28A-F73BB254BC49}" type="datetimeFigureOut">
              <a:rPr lang="pt-BR" smtClean="0"/>
              <a:t>09/10/2023</a:t>
            </a:fld>
            <a:endParaRPr lang="pt-B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D71593-FC84-43B2-9C11-6C652124109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90037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6.svg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2.bin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6.svg"/><Relationship Id="rId2" Type="http://schemas.openxmlformats.org/officeDocument/2006/relationships/tags" Target="../tags/tag11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5.png"/><Relationship Id="rId5" Type="http://schemas.openxmlformats.org/officeDocument/2006/relationships/image" Target="../media/image13.emf"/><Relationship Id="rId10" Type="http://schemas.openxmlformats.org/officeDocument/2006/relationships/image" Target="../media/image16.png"/><Relationship Id="rId4" Type="http://schemas.openxmlformats.org/officeDocument/2006/relationships/oleObject" Target="../embeddings/oleObject10.bin"/><Relationship Id="rId9" Type="http://schemas.openxmlformats.org/officeDocument/2006/relationships/image" Target="../media/image3.sv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.svg"/><Relationship Id="rId2" Type="http://schemas.openxmlformats.org/officeDocument/2006/relationships/tags" Target="../tags/tag1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2.png"/><Relationship Id="rId5" Type="http://schemas.openxmlformats.org/officeDocument/2006/relationships/image" Target="../media/image17.emf"/><Relationship Id="rId4" Type="http://schemas.openxmlformats.org/officeDocument/2006/relationships/oleObject" Target="../embeddings/oleObject11.bin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.svg"/><Relationship Id="rId2" Type="http://schemas.openxmlformats.org/officeDocument/2006/relationships/tags" Target="../tags/tag13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2.png"/><Relationship Id="rId5" Type="http://schemas.openxmlformats.org/officeDocument/2006/relationships/image" Target="../media/image13.emf"/><Relationship Id="rId10" Type="http://schemas.openxmlformats.org/officeDocument/2006/relationships/image" Target="../media/image16.png"/><Relationship Id="rId4" Type="http://schemas.openxmlformats.org/officeDocument/2006/relationships/oleObject" Target="../embeddings/oleObject12.bin"/><Relationship Id="rId9" Type="http://schemas.openxmlformats.org/officeDocument/2006/relationships/image" Target="../media/image6.sv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6.svg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3.bin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9.png"/><Relationship Id="rId2" Type="http://schemas.openxmlformats.org/officeDocument/2006/relationships/tags" Target="../tags/tag5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8.png"/><Relationship Id="rId5" Type="http://schemas.openxmlformats.org/officeDocument/2006/relationships/image" Target="../media/image7.emf"/><Relationship Id="rId10" Type="http://schemas.openxmlformats.org/officeDocument/2006/relationships/image" Target="../media/image12.svg"/><Relationship Id="rId4" Type="http://schemas.openxmlformats.org/officeDocument/2006/relationships/oleObject" Target="../embeddings/oleObject4.bin"/><Relationship Id="rId9" Type="http://schemas.openxmlformats.org/officeDocument/2006/relationships/image" Target="../media/image1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6.svg"/><Relationship Id="rId2" Type="http://schemas.openxmlformats.org/officeDocument/2006/relationships/tags" Target="../tags/tag6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5.png"/><Relationship Id="rId5" Type="http://schemas.openxmlformats.org/officeDocument/2006/relationships/image" Target="../media/image13.emf"/><Relationship Id="rId4" Type="http://schemas.openxmlformats.org/officeDocument/2006/relationships/oleObject" Target="../embeddings/oleObject5.bin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12.svg"/><Relationship Id="rId2" Type="http://schemas.openxmlformats.org/officeDocument/2006/relationships/tags" Target="../tags/tag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1.png"/><Relationship Id="rId5" Type="http://schemas.openxmlformats.org/officeDocument/2006/relationships/image" Target="../media/image13.emf"/><Relationship Id="rId4" Type="http://schemas.openxmlformats.org/officeDocument/2006/relationships/oleObject" Target="../embeddings/oleObject6.bin"/><Relationship Id="rId9" Type="http://schemas.openxmlformats.org/officeDocument/2006/relationships/image" Target="../media/image10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8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5.jpeg"/><Relationship Id="rId5" Type="http://schemas.openxmlformats.org/officeDocument/2006/relationships/image" Target="../media/image14.emf"/><Relationship Id="rId4" Type="http://schemas.openxmlformats.org/officeDocument/2006/relationships/oleObject" Target="../embeddings/oleObject7.bin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12.svg"/><Relationship Id="rId2" Type="http://schemas.openxmlformats.org/officeDocument/2006/relationships/tags" Target="../tags/tag9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1.png"/><Relationship Id="rId5" Type="http://schemas.openxmlformats.org/officeDocument/2006/relationships/image" Target="../media/image13.emf"/><Relationship Id="rId4" Type="http://schemas.openxmlformats.org/officeDocument/2006/relationships/oleObject" Target="../embeddings/oleObject8.bin"/><Relationship Id="rId9" Type="http://schemas.openxmlformats.org/officeDocument/2006/relationships/image" Target="../media/image10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0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9.bin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A24335BA-3D26-49CA-B540-5F4AEE172BA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212061837"/>
              </p:ext>
            </p:extLst>
          </p:nvPr>
        </p:nvGraphicFramePr>
        <p:xfrm>
          <a:off x="1590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Slide do think-cell" r:id="rId4" imgW="493" imgH="493" progId="TCLayout.ActiveDocument.1">
                  <p:embed/>
                </p:oleObj>
              </mc:Choice>
              <mc:Fallback>
                <p:oleObj name="Slide do think-cell" r:id="rId4" imgW="493" imgH="493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A24335BA-3D26-49CA-B540-5F4AEE172BA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itle 15">
            <a:extLst>
              <a:ext uri="{FF2B5EF4-FFF2-40B4-BE49-F238E27FC236}">
                <a16:creationId xmlns:a16="http://schemas.microsoft.com/office/drawing/2014/main" id="{3D7963E0-6467-4E3A-B908-95E0AF3727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3412" y="270962"/>
            <a:ext cx="10727021" cy="895288"/>
          </a:xfrm>
          <a:prstGeom prst="rect">
            <a:avLst/>
          </a:prstGeom>
        </p:spPr>
        <p:txBody>
          <a:bodyPr vert="horz"/>
          <a:lstStyle>
            <a:lvl1pPr rtl="0">
              <a:defRPr sz="3320" b="1" baseline="0">
                <a:solidFill>
                  <a:srgbClr val="00667D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marL="0" marR="0" lvl="0" indent="0" algn="l" defTabSz="63250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4565" spc="-207"/>
              <a:t>Título </a:t>
            </a:r>
            <a:r>
              <a:rPr lang="pt-BR" sz="5533" spc="-207"/>
              <a:t>| </a:t>
            </a:r>
            <a:r>
              <a:rPr lang="pt-BR" sz="3736" b="0">
                <a:solidFill>
                  <a:srgbClr val="44546A"/>
                </a:solidFill>
              </a:rPr>
              <a:t>Subtítulo</a:t>
            </a:r>
            <a:endParaRPr lang="pt-BR"/>
          </a:p>
        </p:txBody>
      </p:sp>
      <p:cxnSp>
        <p:nvCxnSpPr>
          <p:cNvPr id="17" name="Conector reto 9">
            <a:extLst>
              <a:ext uri="{FF2B5EF4-FFF2-40B4-BE49-F238E27FC236}">
                <a16:creationId xmlns:a16="http://schemas.microsoft.com/office/drawing/2014/main" id="{04C34122-2A94-4536-B0C5-A779F21E5889}"/>
              </a:ext>
            </a:extLst>
          </p:cNvPr>
          <p:cNvCxnSpPr>
            <a:cxnSpLocks/>
          </p:cNvCxnSpPr>
          <p:nvPr userDrawn="1"/>
        </p:nvCxnSpPr>
        <p:spPr>
          <a:xfrm>
            <a:off x="636524" y="1856689"/>
            <a:ext cx="10972816" cy="0"/>
          </a:xfrm>
          <a:prstGeom prst="line">
            <a:avLst/>
          </a:prstGeom>
          <a:noFill/>
          <a:ln w="9525" cap="flat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64D50E3D-5034-4899-A2AC-07C379183D0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3145" y="1370499"/>
            <a:ext cx="11025713" cy="365964"/>
          </a:xfrm>
          <a:prstGeom prst="rect">
            <a:avLst/>
          </a:prstGeom>
        </p:spPr>
        <p:txBody>
          <a:bodyPr/>
          <a:lstStyle>
            <a:lvl1pPr rtl="0">
              <a:defRPr sz="1245">
                <a:solidFill>
                  <a:schemeClr val="tx2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rtl="0"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 rtl="0"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 rtl="0"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 rtl="0"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pt-BR"/>
              <a:t>Click </a:t>
            </a:r>
            <a:r>
              <a:rPr lang="pt-BR" err="1"/>
              <a:t>to</a:t>
            </a:r>
            <a:r>
              <a:rPr lang="pt-BR"/>
              <a:t> </a:t>
            </a:r>
            <a:r>
              <a:rPr lang="pt-BR" err="1"/>
              <a:t>edit</a:t>
            </a:r>
            <a:r>
              <a:rPr lang="pt-BR"/>
              <a:t> Master </a:t>
            </a:r>
            <a:r>
              <a:rPr lang="pt-BR" err="1"/>
              <a:t>text</a:t>
            </a:r>
            <a:r>
              <a:rPr lang="pt-BR"/>
              <a:t> </a:t>
            </a:r>
            <a:r>
              <a:rPr lang="pt-BR" err="1"/>
              <a:t>styles</a:t>
            </a:r>
            <a:endParaRPr lang="pt-BR"/>
          </a:p>
          <a:p>
            <a:pPr lvl="1"/>
            <a:r>
              <a:rPr lang="pt-BR" err="1"/>
              <a:t>Second</a:t>
            </a:r>
            <a:r>
              <a:rPr lang="pt-BR"/>
              <a:t> </a:t>
            </a:r>
            <a:r>
              <a:rPr lang="pt-BR" err="1"/>
              <a:t>level</a:t>
            </a:r>
            <a:endParaRPr lang="pt-BR"/>
          </a:p>
          <a:p>
            <a:pPr lvl="2"/>
            <a:r>
              <a:rPr lang="pt-BR" err="1"/>
              <a:t>Third</a:t>
            </a:r>
            <a:r>
              <a:rPr lang="pt-BR"/>
              <a:t> </a:t>
            </a:r>
            <a:r>
              <a:rPr lang="pt-BR" err="1"/>
              <a:t>level</a:t>
            </a:r>
            <a:endParaRPr lang="pt-BR"/>
          </a:p>
          <a:p>
            <a:pPr lvl="3"/>
            <a:r>
              <a:rPr lang="pt-BR" err="1"/>
              <a:t>Fourth</a:t>
            </a:r>
            <a:r>
              <a:rPr lang="pt-BR"/>
              <a:t> </a:t>
            </a:r>
            <a:r>
              <a:rPr lang="pt-BR" err="1"/>
              <a:t>level</a:t>
            </a:r>
            <a:endParaRPr lang="pt-BR"/>
          </a:p>
          <a:p>
            <a:pPr lvl="4"/>
            <a:r>
              <a:rPr lang="pt-BR" err="1"/>
              <a:t>Fifth</a:t>
            </a:r>
            <a:r>
              <a:rPr lang="pt-BR"/>
              <a:t> </a:t>
            </a:r>
            <a:r>
              <a:rPr lang="pt-BR" err="1"/>
              <a:t>level</a:t>
            </a:r>
            <a:endParaRPr lang="pt-BR"/>
          </a:p>
        </p:txBody>
      </p:sp>
      <p:pic>
        <p:nvPicPr>
          <p:cNvPr id="3" name="Gráfico 346">
            <a:extLst>
              <a:ext uri="{FF2B5EF4-FFF2-40B4-BE49-F238E27FC236}">
                <a16:creationId xmlns:a16="http://schemas.microsoft.com/office/drawing/2014/main" id="{A0585464-C496-2F90-CDC5-6E969FCBAE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40695" t="5865" r="46582" b="45151"/>
          <a:stretch/>
        </p:blipFill>
        <p:spPr>
          <a:xfrm rot="10800000">
            <a:off x="10048398" y="3064065"/>
            <a:ext cx="1952303" cy="3609864"/>
          </a:xfrm>
          <a:custGeom>
            <a:avLst/>
            <a:gdLst>
              <a:gd name="connsiteX0" fmla="*/ 0 w 3606494"/>
              <a:gd name="connsiteY0" fmla="*/ 0 h 6381934"/>
              <a:gd name="connsiteX1" fmla="*/ 3606494 w 3606494"/>
              <a:gd name="connsiteY1" fmla="*/ 0 h 6381934"/>
              <a:gd name="connsiteX2" fmla="*/ 0 w 3606494"/>
              <a:gd name="connsiteY2" fmla="*/ 6381934 h 6381934"/>
              <a:gd name="connsiteX3" fmla="*/ 0 w 3606494"/>
              <a:gd name="connsiteY3" fmla="*/ 0 h 638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6494" h="6381934">
                <a:moveTo>
                  <a:pt x="0" y="0"/>
                </a:moveTo>
                <a:lnTo>
                  <a:pt x="3606494" y="0"/>
                </a:lnTo>
                <a:lnTo>
                  <a:pt x="0" y="6381934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79859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270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ítulo +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 hidden="1">
            <a:extLst>
              <a:ext uri="{FF2B5EF4-FFF2-40B4-BE49-F238E27FC236}">
                <a16:creationId xmlns:a16="http://schemas.microsoft.com/office/drawing/2014/main" id="{8F764E9F-A6E5-4DCF-A68E-84BBE7F531C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080285304"/>
              </p:ext>
            </p:extLst>
          </p:nvPr>
        </p:nvGraphicFramePr>
        <p:xfrm>
          <a:off x="1103" y="1103"/>
          <a:ext cx="1103" cy="11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2" name="Slide do think-cell" r:id="rId4" imgW="395" imgH="396" progId="TCLayout.ActiveDocument.1">
                  <p:embed/>
                </p:oleObj>
              </mc:Choice>
              <mc:Fallback>
                <p:oleObj name="Slide do think-cell" r:id="rId4" imgW="395" imgH="396" progId="TCLayout.ActiveDocument.1">
                  <p:embed/>
                  <p:pic>
                    <p:nvPicPr>
                      <p:cNvPr id="3" name="Objeto 2" hidden="1">
                        <a:extLst>
                          <a:ext uri="{FF2B5EF4-FFF2-40B4-BE49-F238E27FC236}">
                            <a16:creationId xmlns:a16="http://schemas.microsoft.com/office/drawing/2014/main" id="{8F764E9F-A6E5-4DCF-A68E-84BBE7F531C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03" y="1103"/>
                        <a:ext cx="1103" cy="11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tângulo 1">
            <a:extLst>
              <a:ext uri="{FF2B5EF4-FFF2-40B4-BE49-F238E27FC236}">
                <a16:creationId xmlns:a16="http://schemas.microsoft.com/office/drawing/2014/main" id="{8094064C-EE75-4B1C-A244-20706D9A6A3A}"/>
              </a:ext>
            </a:extLst>
          </p:cNvPr>
          <p:cNvSpPr/>
          <p:nvPr userDrawn="1"/>
        </p:nvSpPr>
        <p:spPr>
          <a:xfrm>
            <a:off x="0" y="2"/>
            <a:ext cx="12192000" cy="6858000"/>
          </a:xfrm>
          <a:prstGeom prst="rect">
            <a:avLst/>
          </a:prstGeom>
          <a:solidFill>
            <a:srgbClr val="F2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sz="929"/>
          </a:p>
        </p:txBody>
      </p:sp>
      <p:grpSp>
        <p:nvGrpSpPr>
          <p:cNvPr id="18" name="Agrupar 89">
            <a:extLst>
              <a:ext uri="{FF2B5EF4-FFF2-40B4-BE49-F238E27FC236}">
                <a16:creationId xmlns:a16="http://schemas.microsoft.com/office/drawing/2014/main" id="{33669EEB-CD3D-4727-B7A1-31A6672FB331}"/>
              </a:ext>
            </a:extLst>
          </p:cNvPr>
          <p:cNvGrpSpPr/>
          <p:nvPr userDrawn="1"/>
        </p:nvGrpSpPr>
        <p:grpSpPr>
          <a:xfrm>
            <a:off x="2453" y="691"/>
            <a:ext cx="12187103" cy="6856622"/>
            <a:chOff x="1762" y="0"/>
            <a:chExt cx="17554225" cy="9874250"/>
          </a:xfrm>
        </p:grpSpPr>
        <p:sp>
          <p:nvSpPr>
            <p:cNvPr id="19" name="Retângulo 90">
              <a:extLst>
                <a:ext uri="{FF2B5EF4-FFF2-40B4-BE49-F238E27FC236}">
                  <a16:creationId xmlns:a16="http://schemas.microsoft.com/office/drawing/2014/main" id="{D347B9E9-CD25-467C-8341-89DD7B1A112E}"/>
                </a:ext>
              </a:extLst>
            </p:cNvPr>
            <p:cNvSpPr/>
            <p:nvPr/>
          </p:nvSpPr>
          <p:spPr>
            <a:xfrm>
              <a:off x="1764" y="0"/>
              <a:ext cx="272017" cy="9874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1492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37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  <p:sp>
          <p:nvSpPr>
            <p:cNvPr id="20" name="Retângulo 91">
              <a:extLst>
                <a:ext uri="{FF2B5EF4-FFF2-40B4-BE49-F238E27FC236}">
                  <a16:creationId xmlns:a16="http://schemas.microsoft.com/office/drawing/2014/main" id="{3F9DA234-FA79-4597-97F0-D40B6F569C03}"/>
                </a:ext>
              </a:extLst>
            </p:cNvPr>
            <p:cNvSpPr/>
            <p:nvPr/>
          </p:nvSpPr>
          <p:spPr>
            <a:xfrm>
              <a:off x="17283969" y="0"/>
              <a:ext cx="272017" cy="9874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1492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37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  <p:sp>
          <p:nvSpPr>
            <p:cNvPr id="21" name="Retângulo 92">
              <a:extLst>
                <a:ext uri="{FF2B5EF4-FFF2-40B4-BE49-F238E27FC236}">
                  <a16:creationId xmlns:a16="http://schemas.microsoft.com/office/drawing/2014/main" id="{66725C5A-1367-4CAD-A100-6656AC7D9139}"/>
                </a:ext>
              </a:extLst>
            </p:cNvPr>
            <p:cNvSpPr/>
            <p:nvPr/>
          </p:nvSpPr>
          <p:spPr>
            <a:xfrm rot="5400000">
              <a:off x="8642865" y="-8641101"/>
              <a:ext cx="272017" cy="175542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1492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37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  <p:sp>
          <p:nvSpPr>
            <p:cNvPr id="22" name="Retângulo 93">
              <a:extLst>
                <a:ext uri="{FF2B5EF4-FFF2-40B4-BE49-F238E27FC236}">
                  <a16:creationId xmlns:a16="http://schemas.microsoft.com/office/drawing/2014/main" id="{FA9F64C3-3B64-4322-8112-E93006B7FDCA}"/>
                </a:ext>
              </a:extLst>
            </p:cNvPr>
            <p:cNvSpPr/>
            <p:nvPr/>
          </p:nvSpPr>
          <p:spPr>
            <a:xfrm rot="5400000">
              <a:off x="8642867" y="961130"/>
              <a:ext cx="272017" cy="175542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1492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37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</p:grpSp>
      <p:pic>
        <p:nvPicPr>
          <p:cNvPr id="5" name="Gráfico 346">
            <a:extLst>
              <a:ext uri="{FF2B5EF4-FFF2-40B4-BE49-F238E27FC236}">
                <a16:creationId xmlns:a16="http://schemas.microsoft.com/office/drawing/2014/main" id="{A1EF03ED-6AF7-C3AC-8532-512A148320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40695" t="5865" r="46582" b="45151"/>
          <a:stretch/>
        </p:blipFill>
        <p:spPr>
          <a:xfrm rot="10800000">
            <a:off x="10048398" y="3064065"/>
            <a:ext cx="1952303" cy="3609864"/>
          </a:xfrm>
          <a:custGeom>
            <a:avLst/>
            <a:gdLst>
              <a:gd name="connsiteX0" fmla="*/ 0 w 3606494"/>
              <a:gd name="connsiteY0" fmla="*/ 0 h 6381934"/>
              <a:gd name="connsiteX1" fmla="*/ 3606494 w 3606494"/>
              <a:gd name="connsiteY1" fmla="*/ 0 h 6381934"/>
              <a:gd name="connsiteX2" fmla="*/ 0 w 3606494"/>
              <a:gd name="connsiteY2" fmla="*/ 6381934 h 6381934"/>
              <a:gd name="connsiteX3" fmla="*/ 0 w 3606494"/>
              <a:gd name="connsiteY3" fmla="*/ 0 h 638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6494" h="6381934">
                <a:moveTo>
                  <a:pt x="0" y="0"/>
                </a:moveTo>
                <a:lnTo>
                  <a:pt x="3606494" y="0"/>
                </a:lnTo>
                <a:lnTo>
                  <a:pt x="0" y="638193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" name="Gráfico 48">
            <a:extLst>
              <a:ext uri="{FF2B5EF4-FFF2-40B4-BE49-F238E27FC236}">
                <a16:creationId xmlns:a16="http://schemas.microsoft.com/office/drawing/2014/main" id="{CEB628D8-28BB-D008-14DA-A8D0BA5DAD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23872" t="48010" r="39855" b="40925"/>
          <a:stretch/>
        </p:blipFill>
        <p:spPr>
          <a:xfrm>
            <a:off x="10680437" y="265794"/>
            <a:ext cx="1320268" cy="262714"/>
          </a:xfrm>
          <a:prstGeom prst="rect">
            <a:avLst/>
          </a:prstGeom>
        </p:spPr>
      </p:pic>
      <p:sp>
        <p:nvSpPr>
          <p:cNvPr id="6" name="Text Placeholder 79">
            <a:extLst>
              <a:ext uri="{FF2B5EF4-FFF2-40B4-BE49-F238E27FC236}">
                <a16:creationId xmlns:a16="http://schemas.microsoft.com/office/drawing/2014/main" id="{9E53A6A3-6BB1-06E0-CA5C-436033EB334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5894" y="753681"/>
            <a:ext cx="10114543" cy="3284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lang="en-US" sz="1067" b="0" kern="1200" dirty="0">
                <a:solidFill>
                  <a:srgbClr val="002B49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</a:lstStyle>
          <a:p>
            <a:pPr marL="0" lvl="0" algn="just" defTabSz="795452" latinLnBrk="0">
              <a:spcBef>
                <a:spcPct val="0"/>
              </a:spcBef>
            </a:pPr>
            <a:r>
              <a:rPr lang="pt-BR" b="0" i="0">
                <a:solidFill>
                  <a:srgbClr val="222222"/>
                </a:solidFill>
                <a:effectLst/>
                <a:latin typeface="Helvetica Neue"/>
              </a:rPr>
              <a:t>A Agespisa (Águas e Esgotos do Piauí S.A.) é uma sociedade de economia mista, pessoa jurídica de direito privado, que tem o Governo do Estado do Piauí como acionista majoritário.</a:t>
            </a:r>
            <a:endParaRPr lang="en-US"/>
          </a:p>
        </p:txBody>
      </p:sp>
      <p:pic>
        <p:nvPicPr>
          <p:cNvPr id="7" name="Imagem 1">
            <a:extLst>
              <a:ext uri="{FF2B5EF4-FFF2-40B4-BE49-F238E27FC236}">
                <a16:creationId xmlns:a16="http://schemas.microsoft.com/office/drawing/2014/main" id="{138C2EC6-0AE4-BC36-BC7A-283355556393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814059" y="528508"/>
            <a:ext cx="1053020" cy="308021"/>
          </a:xfrm>
          <a:prstGeom prst="rect">
            <a:avLst/>
          </a:prstGeom>
        </p:spPr>
      </p:pic>
      <p:sp>
        <p:nvSpPr>
          <p:cNvPr id="8" name="Text Placeholder 79">
            <a:extLst>
              <a:ext uri="{FF2B5EF4-FFF2-40B4-BE49-F238E27FC236}">
                <a16:creationId xmlns:a16="http://schemas.microsoft.com/office/drawing/2014/main" id="{C790E6B0-16D5-83C6-B5A7-115AD57169A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027435" y="342582"/>
            <a:ext cx="4516240" cy="2980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lang="en-US" sz="1937" b="0" kern="1200" dirty="0">
                <a:solidFill>
                  <a:srgbClr val="002B49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</a:lstStyle>
          <a:p>
            <a:pPr marL="0" lvl="0" algn="just" defTabSz="795452" latinLnBrk="0">
              <a:spcBef>
                <a:spcPct val="0"/>
              </a:spcBef>
            </a:pPr>
            <a:endParaRPr lang="en-US"/>
          </a:p>
        </p:txBody>
      </p:sp>
      <p:sp>
        <p:nvSpPr>
          <p:cNvPr id="9" name="Text Placeholder 79">
            <a:extLst>
              <a:ext uri="{FF2B5EF4-FFF2-40B4-BE49-F238E27FC236}">
                <a16:creationId xmlns:a16="http://schemas.microsoft.com/office/drawing/2014/main" id="{8C57EB8A-5A12-852A-F6AC-B5FC355D7A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5894" y="342582"/>
            <a:ext cx="1529607" cy="2980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lang="en-US" sz="1937" b="1" kern="1200" dirty="0">
                <a:solidFill>
                  <a:srgbClr val="002B49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</a:lstStyle>
          <a:p>
            <a:pPr marL="0" lvl="0" algn="just" defTabSz="795452" latinLnBrk="0">
              <a:spcBef>
                <a:spcPct val="0"/>
              </a:spcBef>
            </a:pPr>
            <a:r>
              <a:rPr lang="en-US"/>
              <a:t>AGESPISA | 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EA3EBBD-7C9F-DC76-AD47-B2528F2201D8}"/>
              </a:ext>
            </a:extLst>
          </p:cNvPr>
          <p:cNvSpPr txBox="1">
            <a:spLocks/>
          </p:cNvSpPr>
          <p:nvPr userDrawn="1"/>
        </p:nvSpPr>
        <p:spPr>
          <a:xfrm>
            <a:off x="4511781" y="20520"/>
            <a:ext cx="4063787" cy="1642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1043056" rtl="0" eaLnBrk="1" latinLnBrk="0" hangingPunct="1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800" b="0" i="0" kern="800" spc="0" baseline="0">
                <a:solidFill>
                  <a:schemeClr val="accent3"/>
                </a:solidFill>
                <a:latin typeface="+mj-lt"/>
                <a:ea typeface="Arial" charset="0"/>
                <a:cs typeface="Arial" charset="0"/>
              </a:defRPr>
            </a:lvl1pPr>
            <a:lvl2pPr marL="0" indent="0" algn="l" defTabSz="1043056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200" b="1" kern="1200" cap="none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588" indent="0" algn="l" defTabSz="1043056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563" indent="-182563" algn="l" defTabSz="1043056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58775" indent="-176213" algn="l" defTabSz="1043056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Segoe UI" panose="020B0502040204020203" pitchFamily="34" charset="0"/>
              <a:buChar char="–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563" indent="-182563" algn="l" defTabSz="1043056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+mj-lt"/>
              <a:buAutoNum type="arabicPeriod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8775" indent="-176213" algn="l" defTabSz="1043056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+mj-lt"/>
              <a:buAutoNum type="alphaLcPeriod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1460" indent="-260764" algn="l" defTabSz="104305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32988" indent="-260764" algn="l" defTabSz="104305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390508"/>
            <a:r>
              <a:rPr lang="en-US" sz="1067">
                <a:solidFill>
                  <a:srgbClr val="374B70"/>
                </a:solidFill>
                <a:latin typeface="Arial"/>
              </a:rPr>
              <a:t>Confidential, draft for discussion purposes only</a:t>
            </a:r>
            <a:endParaRPr lang="pt-BR" sz="1067">
              <a:solidFill>
                <a:srgbClr val="374B70"/>
              </a:solidFill>
              <a:latin typeface="Arial"/>
            </a:endParaRP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1AF85F03-E9DF-1CE6-664F-1F6128660300}"/>
              </a:ext>
            </a:extLst>
          </p:cNvPr>
          <p:cNvSpPr/>
          <p:nvPr userDrawn="1"/>
        </p:nvSpPr>
        <p:spPr>
          <a:xfrm>
            <a:off x="9559383" y="356087"/>
            <a:ext cx="1054240" cy="27340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333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Preliminar</a:t>
            </a:r>
          </a:p>
        </p:txBody>
      </p:sp>
    </p:spTree>
    <p:extLst>
      <p:ext uri="{BB962C8B-B14F-4D97-AF65-F5344CB8AC3E}">
        <p14:creationId xmlns:p14="http://schemas.microsoft.com/office/powerpoint/2010/main" val="60159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Interior - Cuadro d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6773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36356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+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A87DACD1-B6F2-3A8F-2232-AE8DCA60211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683727580"/>
              </p:ext>
            </p:extLst>
          </p:nvPr>
        </p:nvGraphicFramePr>
        <p:xfrm>
          <a:off x="1103" y="1103"/>
          <a:ext cx="1103" cy="11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6" name="Slide do think-cell" r:id="rId4" imgW="347" imgH="348" progId="TCLayout.ActiveDocument.1">
                  <p:embed/>
                </p:oleObj>
              </mc:Choice>
              <mc:Fallback>
                <p:oleObj name="Slide do think-cell" r:id="rId4" imgW="347" imgH="348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A87DACD1-B6F2-3A8F-2232-AE8DCA60211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03" y="1103"/>
                        <a:ext cx="1103" cy="11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8" name="Agrupar 89">
            <a:extLst>
              <a:ext uri="{FF2B5EF4-FFF2-40B4-BE49-F238E27FC236}">
                <a16:creationId xmlns:a16="http://schemas.microsoft.com/office/drawing/2014/main" id="{33669EEB-CD3D-4727-B7A1-31A6672FB331}"/>
              </a:ext>
            </a:extLst>
          </p:cNvPr>
          <p:cNvGrpSpPr/>
          <p:nvPr userDrawn="1"/>
        </p:nvGrpSpPr>
        <p:grpSpPr>
          <a:xfrm>
            <a:off x="2453" y="691"/>
            <a:ext cx="12187103" cy="6856622"/>
            <a:chOff x="1762" y="0"/>
            <a:chExt cx="17554225" cy="9874250"/>
          </a:xfrm>
        </p:grpSpPr>
        <p:sp>
          <p:nvSpPr>
            <p:cNvPr id="19" name="Retângulo 90">
              <a:extLst>
                <a:ext uri="{FF2B5EF4-FFF2-40B4-BE49-F238E27FC236}">
                  <a16:creationId xmlns:a16="http://schemas.microsoft.com/office/drawing/2014/main" id="{D347B9E9-CD25-467C-8341-89DD7B1A112E}"/>
                </a:ext>
              </a:extLst>
            </p:cNvPr>
            <p:cNvSpPr/>
            <p:nvPr/>
          </p:nvSpPr>
          <p:spPr>
            <a:xfrm>
              <a:off x="1764" y="0"/>
              <a:ext cx="272017" cy="9874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1492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7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  <p:sp>
          <p:nvSpPr>
            <p:cNvPr id="20" name="Retângulo 91">
              <a:extLst>
                <a:ext uri="{FF2B5EF4-FFF2-40B4-BE49-F238E27FC236}">
                  <a16:creationId xmlns:a16="http://schemas.microsoft.com/office/drawing/2014/main" id="{3F9DA234-FA79-4597-97F0-D40B6F569C03}"/>
                </a:ext>
              </a:extLst>
            </p:cNvPr>
            <p:cNvSpPr/>
            <p:nvPr/>
          </p:nvSpPr>
          <p:spPr>
            <a:xfrm>
              <a:off x="17283969" y="0"/>
              <a:ext cx="272017" cy="9874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1492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7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  <p:sp>
          <p:nvSpPr>
            <p:cNvPr id="21" name="Retângulo 92">
              <a:extLst>
                <a:ext uri="{FF2B5EF4-FFF2-40B4-BE49-F238E27FC236}">
                  <a16:creationId xmlns:a16="http://schemas.microsoft.com/office/drawing/2014/main" id="{66725C5A-1367-4CAD-A100-6656AC7D9139}"/>
                </a:ext>
              </a:extLst>
            </p:cNvPr>
            <p:cNvSpPr/>
            <p:nvPr/>
          </p:nvSpPr>
          <p:spPr>
            <a:xfrm rot="5400000">
              <a:off x="8642865" y="-8641101"/>
              <a:ext cx="272017" cy="175542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1492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7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  <p:sp>
          <p:nvSpPr>
            <p:cNvPr id="22" name="Retângulo 93">
              <a:extLst>
                <a:ext uri="{FF2B5EF4-FFF2-40B4-BE49-F238E27FC236}">
                  <a16:creationId xmlns:a16="http://schemas.microsoft.com/office/drawing/2014/main" id="{FA9F64C3-3B64-4322-8112-E93006B7FDCA}"/>
                </a:ext>
              </a:extLst>
            </p:cNvPr>
            <p:cNvSpPr/>
            <p:nvPr/>
          </p:nvSpPr>
          <p:spPr>
            <a:xfrm rot="5400000">
              <a:off x="8642867" y="961130"/>
              <a:ext cx="272017" cy="175542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1492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7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</p:grpSp>
      <p:pic>
        <p:nvPicPr>
          <p:cNvPr id="17" name="Gráfico 48">
            <a:extLst>
              <a:ext uri="{FF2B5EF4-FFF2-40B4-BE49-F238E27FC236}">
                <a16:creationId xmlns:a16="http://schemas.microsoft.com/office/drawing/2014/main" id="{1446EC9F-CD68-46B4-9103-7E447D9A66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3872" t="48010" r="39855" b="40925"/>
          <a:stretch/>
        </p:blipFill>
        <p:spPr>
          <a:xfrm>
            <a:off x="10680437" y="265794"/>
            <a:ext cx="1320268" cy="262714"/>
          </a:xfrm>
          <a:prstGeom prst="rect">
            <a:avLst/>
          </a:prstGeom>
        </p:spPr>
      </p:pic>
      <p:sp>
        <p:nvSpPr>
          <p:cNvPr id="4" name="Text Placeholder 79">
            <a:extLst>
              <a:ext uri="{FF2B5EF4-FFF2-40B4-BE49-F238E27FC236}">
                <a16:creationId xmlns:a16="http://schemas.microsoft.com/office/drawing/2014/main" id="{76AD7416-9D03-699C-4340-759D4F7E3F0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027435" y="342582"/>
            <a:ext cx="4516240" cy="2980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lang="en-US" sz="1937" b="0" kern="1200" dirty="0">
                <a:solidFill>
                  <a:srgbClr val="002B49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</a:lstStyle>
          <a:p>
            <a:pPr marL="0" lvl="0" algn="just" defTabSz="795452" latinLnBrk="0">
              <a:spcBef>
                <a:spcPct val="0"/>
              </a:spcBef>
            </a:pPr>
            <a:endParaRPr lang="en-US"/>
          </a:p>
        </p:txBody>
      </p:sp>
      <p:sp>
        <p:nvSpPr>
          <p:cNvPr id="24" name="Text Placeholder 79">
            <a:extLst>
              <a:ext uri="{FF2B5EF4-FFF2-40B4-BE49-F238E27FC236}">
                <a16:creationId xmlns:a16="http://schemas.microsoft.com/office/drawing/2014/main" id="{1B53BE60-94A1-4406-8030-8115CC26838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5894" y="342582"/>
            <a:ext cx="1529607" cy="2980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lang="en-US" sz="1937" b="1" kern="1200" dirty="0">
                <a:solidFill>
                  <a:srgbClr val="002B49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</a:lstStyle>
          <a:p>
            <a:pPr marL="0" lvl="0" algn="just" defTabSz="795452" latinLnBrk="0">
              <a:spcBef>
                <a:spcPct val="0"/>
              </a:spcBef>
            </a:pPr>
            <a:r>
              <a:rPr lang="en-US"/>
              <a:t>AGESPISA | </a:t>
            </a:r>
          </a:p>
        </p:txBody>
      </p:sp>
    </p:spTree>
    <p:extLst>
      <p:ext uri="{BB962C8B-B14F-4D97-AF65-F5344CB8AC3E}">
        <p14:creationId xmlns:p14="http://schemas.microsoft.com/office/powerpoint/2010/main" val="1973295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13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ítulo +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:a16="http://schemas.microsoft.com/office/drawing/2014/main" id="{B4F41705-2348-4E49-9254-2E386B946E2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570359282"/>
              </p:ext>
            </p:extLst>
          </p:nvPr>
        </p:nvGraphicFramePr>
        <p:xfrm>
          <a:off x="1103" y="1103"/>
          <a:ext cx="1103" cy="11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0" name="Slide do think-cell" r:id="rId4" imgW="395" imgH="396" progId="TCLayout.ActiveDocument.1">
                  <p:embed/>
                </p:oleObj>
              </mc:Choice>
              <mc:Fallback>
                <p:oleObj name="Slide do think-cell" r:id="rId4" imgW="395" imgH="396" progId="TCLayout.ActiveDocument.1">
                  <p:embed/>
                  <p:pic>
                    <p:nvPicPr>
                      <p:cNvPr id="2" name="Objeto 1" hidden="1">
                        <a:extLst>
                          <a:ext uri="{FF2B5EF4-FFF2-40B4-BE49-F238E27FC236}">
                            <a16:creationId xmlns:a16="http://schemas.microsoft.com/office/drawing/2014/main" id="{B4F41705-2348-4E49-9254-2E386B946E2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03" y="1103"/>
                        <a:ext cx="1103" cy="11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tângulo 1">
            <a:extLst>
              <a:ext uri="{FF2B5EF4-FFF2-40B4-BE49-F238E27FC236}">
                <a16:creationId xmlns:a16="http://schemas.microsoft.com/office/drawing/2014/main" id="{8094064C-EE75-4B1C-A244-20706D9A6A3A}"/>
              </a:ext>
            </a:extLst>
          </p:cNvPr>
          <p:cNvSpPr/>
          <p:nvPr userDrawn="1"/>
        </p:nvSpPr>
        <p:spPr>
          <a:xfrm>
            <a:off x="0" y="2"/>
            <a:ext cx="12192000" cy="6858000"/>
          </a:xfrm>
          <a:prstGeom prst="rect">
            <a:avLst/>
          </a:prstGeom>
          <a:solidFill>
            <a:srgbClr val="F2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929"/>
          </a:p>
        </p:txBody>
      </p:sp>
      <p:grpSp>
        <p:nvGrpSpPr>
          <p:cNvPr id="18" name="Agrupar 89">
            <a:extLst>
              <a:ext uri="{FF2B5EF4-FFF2-40B4-BE49-F238E27FC236}">
                <a16:creationId xmlns:a16="http://schemas.microsoft.com/office/drawing/2014/main" id="{33669EEB-CD3D-4727-B7A1-31A6672FB331}"/>
              </a:ext>
            </a:extLst>
          </p:cNvPr>
          <p:cNvGrpSpPr/>
          <p:nvPr userDrawn="1"/>
        </p:nvGrpSpPr>
        <p:grpSpPr>
          <a:xfrm>
            <a:off x="2453" y="691"/>
            <a:ext cx="12187103" cy="6856622"/>
            <a:chOff x="1762" y="0"/>
            <a:chExt cx="17554225" cy="9874250"/>
          </a:xfrm>
        </p:grpSpPr>
        <p:sp>
          <p:nvSpPr>
            <p:cNvPr id="19" name="Retângulo 90">
              <a:extLst>
                <a:ext uri="{FF2B5EF4-FFF2-40B4-BE49-F238E27FC236}">
                  <a16:creationId xmlns:a16="http://schemas.microsoft.com/office/drawing/2014/main" id="{D347B9E9-CD25-467C-8341-89DD7B1A112E}"/>
                </a:ext>
              </a:extLst>
            </p:cNvPr>
            <p:cNvSpPr/>
            <p:nvPr/>
          </p:nvSpPr>
          <p:spPr>
            <a:xfrm>
              <a:off x="1764" y="0"/>
              <a:ext cx="272017" cy="9874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1492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7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  <p:sp>
          <p:nvSpPr>
            <p:cNvPr id="20" name="Retângulo 91">
              <a:extLst>
                <a:ext uri="{FF2B5EF4-FFF2-40B4-BE49-F238E27FC236}">
                  <a16:creationId xmlns:a16="http://schemas.microsoft.com/office/drawing/2014/main" id="{3F9DA234-FA79-4597-97F0-D40B6F569C03}"/>
                </a:ext>
              </a:extLst>
            </p:cNvPr>
            <p:cNvSpPr/>
            <p:nvPr/>
          </p:nvSpPr>
          <p:spPr>
            <a:xfrm>
              <a:off x="17283969" y="0"/>
              <a:ext cx="272017" cy="9874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1492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7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  <p:sp>
          <p:nvSpPr>
            <p:cNvPr id="21" name="Retângulo 92">
              <a:extLst>
                <a:ext uri="{FF2B5EF4-FFF2-40B4-BE49-F238E27FC236}">
                  <a16:creationId xmlns:a16="http://schemas.microsoft.com/office/drawing/2014/main" id="{66725C5A-1367-4CAD-A100-6656AC7D9139}"/>
                </a:ext>
              </a:extLst>
            </p:cNvPr>
            <p:cNvSpPr/>
            <p:nvPr/>
          </p:nvSpPr>
          <p:spPr>
            <a:xfrm rot="5400000">
              <a:off x="8642865" y="-8641101"/>
              <a:ext cx="272017" cy="175542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1492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7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  <p:sp>
          <p:nvSpPr>
            <p:cNvPr id="22" name="Retângulo 93">
              <a:extLst>
                <a:ext uri="{FF2B5EF4-FFF2-40B4-BE49-F238E27FC236}">
                  <a16:creationId xmlns:a16="http://schemas.microsoft.com/office/drawing/2014/main" id="{FA9F64C3-3B64-4322-8112-E93006B7FDCA}"/>
                </a:ext>
              </a:extLst>
            </p:cNvPr>
            <p:cNvSpPr/>
            <p:nvPr/>
          </p:nvSpPr>
          <p:spPr>
            <a:xfrm rot="5400000">
              <a:off x="8642867" y="961130"/>
              <a:ext cx="272017" cy="175542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1492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7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</p:grpSp>
      <p:pic>
        <p:nvPicPr>
          <p:cNvPr id="3" name="Gráfico 21">
            <a:extLst>
              <a:ext uri="{FF2B5EF4-FFF2-40B4-BE49-F238E27FC236}">
                <a16:creationId xmlns:a16="http://schemas.microsoft.com/office/drawing/2014/main" id="{139E3499-2ACC-CA2D-9D6F-68FD89E6D3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3872" t="48010" r="39855" b="40925"/>
          <a:stretch/>
        </p:blipFill>
        <p:spPr>
          <a:xfrm>
            <a:off x="10680434" y="266428"/>
            <a:ext cx="1320268" cy="262662"/>
          </a:xfrm>
          <a:prstGeom prst="rect">
            <a:avLst/>
          </a:prstGeom>
        </p:spPr>
      </p:pic>
      <p:pic>
        <p:nvPicPr>
          <p:cNvPr id="4" name="Gráfico 346">
            <a:extLst>
              <a:ext uri="{FF2B5EF4-FFF2-40B4-BE49-F238E27FC236}">
                <a16:creationId xmlns:a16="http://schemas.microsoft.com/office/drawing/2014/main" id="{173F1DAF-B0A1-3CF6-7FE7-D6C39FCB6A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40695" t="5865" r="46582" b="45151"/>
          <a:stretch/>
        </p:blipFill>
        <p:spPr>
          <a:xfrm rot="10800000">
            <a:off x="10048398" y="3064065"/>
            <a:ext cx="1952303" cy="3609864"/>
          </a:xfrm>
          <a:custGeom>
            <a:avLst/>
            <a:gdLst>
              <a:gd name="connsiteX0" fmla="*/ 0 w 3606494"/>
              <a:gd name="connsiteY0" fmla="*/ 0 h 6381934"/>
              <a:gd name="connsiteX1" fmla="*/ 3606494 w 3606494"/>
              <a:gd name="connsiteY1" fmla="*/ 0 h 6381934"/>
              <a:gd name="connsiteX2" fmla="*/ 0 w 3606494"/>
              <a:gd name="connsiteY2" fmla="*/ 6381934 h 6381934"/>
              <a:gd name="connsiteX3" fmla="*/ 0 w 3606494"/>
              <a:gd name="connsiteY3" fmla="*/ 0 h 638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6494" h="6381934">
                <a:moveTo>
                  <a:pt x="0" y="0"/>
                </a:moveTo>
                <a:lnTo>
                  <a:pt x="3606494" y="0"/>
                </a:lnTo>
                <a:lnTo>
                  <a:pt x="0" y="638193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" name="Gráfico 48">
            <a:extLst>
              <a:ext uri="{FF2B5EF4-FFF2-40B4-BE49-F238E27FC236}">
                <a16:creationId xmlns:a16="http://schemas.microsoft.com/office/drawing/2014/main" id="{C85A5673-5D0F-56E6-C52E-036D161DF5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3872" t="48010" r="39855" b="40925"/>
          <a:stretch/>
        </p:blipFill>
        <p:spPr>
          <a:xfrm>
            <a:off x="10680437" y="265794"/>
            <a:ext cx="1320268" cy="262714"/>
          </a:xfrm>
          <a:prstGeom prst="rect">
            <a:avLst/>
          </a:prstGeom>
        </p:spPr>
      </p:pic>
      <p:sp>
        <p:nvSpPr>
          <p:cNvPr id="6" name="Text Placeholder 79">
            <a:extLst>
              <a:ext uri="{FF2B5EF4-FFF2-40B4-BE49-F238E27FC236}">
                <a16:creationId xmlns:a16="http://schemas.microsoft.com/office/drawing/2014/main" id="{F7059D63-0A0F-4312-84C9-7CD51A57DD7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5894" y="753681"/>
            <a:ext cx="10114543" cy="3284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lang="en-US" sz="1067" b="0" kern="1200" dirty="0">
                <a:solidFill>
                  <a:srgbClr val="002B49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</a:lstStyle>
          <a:p>
            <a:pPr marL="0" lvl="0" algn="just" defTabSz="795452" latinLnBrk="0">
              <a:spcBef>
                <a:spcPct val="0"/>
              </a:spcBef>
            </a:pPr>
            <a:r>
              <a:rPr lang="pt-BR" b="0" i="0">
                <a:solidFill>
                  <a:srgbClr val="222222"/>
                </a:solidFill>
                <a:effectLst/>
                <a:latin typeface="Helvetica Neue"/>
              </a:rPr>
              <a:t>A Agespisa (Águas e Esgotos do Piauí S.A.) é uma sociedade de economia mista, pessoa jurídica de direito privado, que tem o Governo do Estado do Piauí como acionista majoritário.</a:t>
            </a:r>
            <a:endParaRPr lang="en-US"/>
          </a:p>
        </p:txBody>
      </p:sp>
      <p:pic>
        <p:nvPicPr>
          <p:cNvPr id="7" name="Imagem 1">
            <a:extLst>
              <a:ext uri="{FF2B5EF4-FFF2-40B4-BE49-F238E27FC236}">
                <a16:creationId xmlns:a16="http://schemas.microsoft.com/office/drawing/2014/main" id="{12DDBFF4-7790-6DC8-BA6A-D79914B65319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814059" y="528508"/>
            <a:ext cx="1053020" cy="308021"/>
          </a:xfrm>
          <a:prstGeom prst="rect">
            <a:avLst/>
          </a:prstGeom>
        </p:spPr>
      </p:pic>
      <p:sp>
        <p:nvSpPr>
          <p:cNvPr id="8" name="Text Placeholder 79">
            <a:extLst>
              <a:ext uri="{FF2B5EF4-FFF2-40B4-BE49-F238E27FC236}">
                <a16:creationId xmlns:a16="http://schemas.microsoft.com/office/drawing/2014/main" id="{9211A8D7-B690-E474-FC19-55B816C016C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027435" y="342582"/>
            <a:ext cx="4516240" cy="2980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lang="en-US" sz="1937" b="0" kern="1200" dirty="0">
                <a:solidFill>
                  <a:srgbClr val="002B49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</a:lstStyle>
          <a:p>
            <a:pPr marL="0" lvl="0" algn="just" defTabSz="795452" latinLnBrk="0">
              <a:spcBef>
                <a:spcPct val="0"/>
              </a:spcBef>
            </a:pPr>
            <a:endParaRPr lang="en-US"/>
          </a:p>
        </p:txBody>
      </p:sp>
      <p:sp>
        <p:nvSpPr>
          <p:cNvPr id="9" name="Text Placeholder 79">
            <a:extLst>
              <a:ext uri="{FF2B5EF4-FFF2-40B4-BE49-F238E27FC236}">
                <a16:creationId xmlns:a16="http://schemas.microsoft.com/office/drawing/2014/main" id="{01AAD467-ADA7-FB41-CE15-20518420402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5894" y="342582"/>
            <a:ext cx="1529607" cy="2980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lang="en-US" sz="1937" b="1" kern="1200" dirty="0">
                <a:solidFill>
                  <a:srgbClr val="002B49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</a:lstStyle>
          <a:p>
            <a:pPr marL="0" lvl="0" algn="just" defTabSz="795452" latinLnBrk="0">
              <a:spcBef>
                <a:spcPct val="0"/>
              </a:spcBef>
            </a:pPr>
            <a:r>
              <a:rPr lang="en-US"/>
              <a:t>AGESPISA | 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606CA92-5B09-EE8C-BD15-BBDCC56B8D6C}"/>
              </a:ext>
            </a:extLst>
          </p:cNvPr>
          <p:cNvSpPr txBox="1">
            <a:spLocks/>
          </p:cNvSpPr>
          <p:nvPr userDrawn="1"/>
        </p:nvSpPr>
        <p:spPr>
          <a:xfrm>
            <a:off x="4511781" y="20520"/>
            <a:ext cx="4063787" cy="1642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1043056" rtl="0" eaLnBrk="1" latinLnBrk="0" hangingPunct="1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800" b="0" i="0" kern="800" spc="0" baseline="0">
                <a:solidFill>
                  <a:schemeClr val="accent3"/>
                </a:solidFill>
                <a:latin typeface="+mj-lt"/>
                <a:ea typeface="Arial" charset="0"/>
                <a:cs typeface="Arial" charset="0"/>
              </a:defRPr>
            </a:lvl1pPr>
            <a:lvl2pPr marL="0" indent="0" algn="l" defTabSz="1043056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200" b="1" kern="1200" cap="none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588" indent="0" algn="l" defTabSz="1043056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563" indent="-182563" algn="l" defTabSz="1043056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58775" indent="-176213" algn="l" defTabSz="1043056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Segoe UI" panose="020B0502040204020203" pitchFamily="34" charset="0"/>
              <a:buChar char="–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563" indent="-182563" algn="l" defTabSz="1043056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+mj-lt"/>
              <a:buAutoNum type="arabicPeriod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8775" indent="-176213" algn="l" defTabSz="1043056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+mj-lt"/>
              <a:buAutoNum type="alphaLcPeriod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1460" indent="-260764" algn="l" defTabSz="104305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32988" indent="-260764" algn="l" defTabSz="104305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390508"/>
            <a:r>
              <a:rPr lang="en-US" sz="1067">
                <a:solidFill>
                  <a:srgbClr val="374B70"/>
                </a:solidFill>
                <a:latin typeface="Arial"/>
              </a:rPr>
              <a:t>Confidential, draft for discussion purposes only</a:t>
            </a:r>
            <a:endParaRPr lang="pt-BR" sz="1067">
              <a:solidFill>
                <a:srgbClr val="374B70"/>
              </a:solidFill>
              <a:latin typeface="Arial"/>
            </a:endParaRP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5D763FA4-A792-8B00-2E64-A9BC30CE42F6}"/>
              </a:ext>
            </a:extLst>
          </p:cNvPr>
          <p:cNvSpPr/>
          <p:nvPr userDrawn="1"/>
        </p:nvSpPr>
        <p:spPr>
          <a:xfrm>
            <a:off x="9559383" y="356087"/>
            <a:ext cx="1054240" cy="27340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333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Preliminar</a:t>
            </a:r>
          </a:p>
        </p:txBody>
      </p:sp>
    </p:spTree>
    <p:extLst>
      <p:ext uri="{BB962C8B-B14F-4D97-AF65-F5344CB8AC3E}">
        <p14:creationId xmlns:p14="http://schemas.microsoft.com/office/powerpoint/2010/main" val="3125862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87985B7D-6DA6-9253-408B-D033A8FA0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20AB0-3030-4C43-9822-EBAD50E37BB4}" type="datetimeFigureOut">
              <a:rPr lang="pt-BR" smtClean="0"/>
              <a:t>09/10/2023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0774BEFC-6383-E89D-BFF3-D666FF72C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ED9FF52-B6EB-2152-3504-38340C358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BCB2A-4139-4602-80C3-7527E820AA6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964831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0D5F38-7E1C-E31F-E518-0685A75057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892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4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143ECB6-F4F6-1691-DA06-4F38FBFEA2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567"/>
            <a:ext cx="9144000" cy="16552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/>
            </a:lvl1pPr>
            <a:lvl2pPr marL="304815" indent="0" algn="ctr">
              <a:buNone/>
              <a:defRPr sz="1333"/>
            </a:lvl2pPr>
            <a:lvl3pPr marL="609630" indent="0" algn="ctr">
              <a:buNone/>
              <a:defRPr sz="1200"/>
            </a:lvl3pPr>
            <a:lvl4pPr marL="914446" indent="0" algn="ctr">
              <a:buNone/>
              <a:defRPr sz="1067"/>
            </a:lvl4pPr>
            <a:lvl5pPr marL="1219261" indent="0" algn="ctr">
              <a:buNone/>
              <a:defRPr sz="1067"/>
            </a:lvl5pPr>
            <a:lvl6pPr marL="1524076" indent="0" algn="ctr">
              <a:buNone/>
              <a:defRPr sz="1067"/>
            </a:lvl6pPr>
            <a:lvl7pPr marL="1828891" indent="0" algn="ctr">
              <a:buNone/>
              <a:defRPr sz="1067"/>
            </a:lvl7pPr>
            <a:lvl8pPr marL="2133707" indent="0" algn="ctr">
              <a:buNone/>
              <a:defRPr sz="1067"/>
            </a:lvl8pPr>
            <a:lvl9pPr marL="2438522" indent="0" algn="ctr">
              <a:buNone/>
              <a:defRPr sz="1067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5A6516B-8385-3E88-6FA3-9A04CC179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9F70D-B50D-4CE8-AC96-9AAFAF73D054}" type="datetimeFigureOut">
              <a:rPr lang="pt-BR" smtClean="0"/>
              <a:t>09/10/2023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32E8BCA-62C7-F952-0007-396242399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5846052-EE19-4369-734B-1BAC4E028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ACF51-958A-48FF-A532-EFCB3BE2D95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520400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E4B9A6-BCC6-C70F-2B1B-CA931B701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6091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53D85F8-7D29-E50F-DCA9-4857DC5D4D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86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225F0ED-9AB1-AA3C-001C-B490E478D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9F70D-B50D-4CE8-AC96-9AAFAF73D054}" type="datetimeFigureOut">
              <a:rPr lang="pt-BR" smtClean="0"/>
              <a:t>09/10/2023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B1D0E48-98C2-FA50-F080-199B40F8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8A62B71-56BF-45B2-21D5-E5D5AE71C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ACF51-958A-48FF-A532-EFCB3BE2D95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806032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31EAAD-52D5-2996-D9E3-E03158CF5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10267"/>
            <a:ext cx="10515600" cy="2852209"/>
          </a:xfrm>
          <a:prstGeom prst="rect">
            <a:avLst/>
          </a:prstGeom>
        </p:spPr>
        <p:txBody>
          <a:bodyPr anchor="b"/>
          <a:lstStyle>
            <a:lvl1pPr>
              <a:defRPr sz="4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D7373B9-CD7A-928B-440A-9ADA8FC6B0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992"/>
            <a:ext cx="10515600" cy="14996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F2CE23A-F168-418F-1D63-DD40C18FE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9F70D-B50D-4CE8-AC96-9AAFAF73D054}" type="datetimeFigureOut">
              <a:rPr lang="pt-BR" smtClean="0"/>
              <a:t>09/10/2023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1847F97-337F-583A-D3B7-4702BBAFD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D1B9003-15D5-D678-4F8F-EAC5F8DB1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ACF51-958A-48FF-A532-EFCB3BE2D95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30482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A24335BA-3D26-49CA-B540-5F4AEE172BA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303062778"/>
              </p:ext>
            </p:extLst>
          </p:nvPr>
        </p:nvGraphicFramePr>
        <p:xfrm>
          <a:off x="1590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Slide do think-cell" r:id="rId4" imgW="493" imgH="493" progId="TCLayout.ActiveDocument.1">
                  <p:embed/>
                </p:oleObj>
              </mc:Choice>
              <mc:Fallback>
                <p:oleObj name="Slide do think-cell" r:id="rId4" imgW="493" imgH="493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A24335BA-3D26-49CA-B540-5F4AEE172BA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itle 15">
            <a:extLst>
              <a:ext uri="{FF2B5EF4-FFF2-40B4-BE49-F238E27FC236}">
                <a16:creationId xmlns:a16="http://schemas.microsoft.com/office/drawing/2014/main" id="{3D7963E0-6467-4E3A-B908-95E0AF3727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2004" y="247237"/>
            <a:ext cx="10727021" cy="895288"/>
          </a:xfrm>
          <a:prstGeom prst="rect">
            <a:avLst/>
          </a:prstGeom>
        </p:spPr>
        <p:txBody>
          <a:bodyPr vert="horz"/>
          <a:lstStyle>
            <a:lvl1pPr rtl="0">
              <a:defRPr sz="3320" b="1" baseline="0">
                <a:solidFill>
                  <a:srgbClr val="00667D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marL="0" marR="0" lvl="0" indent="0" algn="l" defTabSz="63250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4565" spc="-207"/>
              <a:t>Título </a:t>
            </a:r>
            <a:r>
              <a:rPr lang="pt-BR" sz="5533" spc="-207"/>
              <a:t>| </a:t>
            </a:r>
            <a:r>
              <a:rPr lang="pt-BR" sz="3736" b="0">
                <a:solidFill>
                  <a:srgbClr val="44546A"/>
                </a:solidFill>
              </a:rPr>
              <a:t>Subtítulo</a:t>
            </a:r>
            <a:endParaRPr lang="pt-BR"/>
          </a:p>
        </p:txBody>
      </p:sp>
      <p:cxnSp>
        <p:nvCxnSpPr>
          <p:cNvPr id="17" name="Conector reto 9">
            <a:extLst>
              <a:ext uri="{FF2B5EF4-FFF2-40B4-BE49-F238E27FC236}">
                <a16:creationId xmlns:a16="http://schemas.microsoft.com/office/drawing/2014/main" id="{04C34122-2A94-4536-B0C5-A779F21E5889}"/>
              </a:ext>
            </a:extLst>
          </p:cNvPr>
          <p:cNvCxnSpPr>
            <a:cxnSpLocks/>
          </p:cNvCxnSpPr>
          <p:nvPr userDrawn="1"/>
        </p:nvCxnSpPr>
        <p:spPr>
          <a:xfrm>
            <a:off x="636524" y="1767556"/>
            <a:ext cx="10972816" cy="0"/>
          </a:xfrm>
          <a:prstGeom prst="line">
            <a:avLst/>
          </a:prstGeom>
          <a:noFill/>
          <a:ln w="9525" cap="flat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64D50E3D-5034-4899-A2AC-07C379183D0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3145" y="1236797"/>
            <a:ext cx="11025713" cy="365964"/>
          </a:xfrm>
          <a:prstGeom prst="rect">
            <a:avLst/>
          </a:prstGeom>
        </p:spPr>
        <p:txBody>
          <a:bodyPr/>
          <a:lstStyle>
            <a:lvl1pPr rtl="0">
              <a:defRPr sz="1245">
                <a:solidFill>
                  <a:schemeClr val="tx2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rtl="0"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 rtl="0"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 rtl="0"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 rtl="0"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pt-BR"/>
              <a:t>Click </a:t>
            </a:r>
            <a:r>
              <a:rPr lang="pt-BR" err="1"/>
              <a:t>to</a:t>
            </a:r>
            <a:r>
              <a:rPr lang="pt-BR"/>
              <a:t> </a:t>
            </a:r>
            <a:r>
              <a:rPr lang="pt-BR" err="1"/>
              <a:t>edit</a:t>
            </a:r>
            <a:r>
              <a:rPr lang="pt-BR"/>
              <a:t> Master </a:t>
            </a:r>
            <a:r>
              <a:rPr lang="pt-BR" err="1"/>
              <a:t>text</a:t>
            </a:r>
            <a:r>
              <a:rPr lang="pt-BR"/>
              <a:t> </a:t>
            </a:r>
            <a:r>
              <a:rPr lang="pt-BR" err="1"/>
              <a:t>styles</a:t>
            </a:r>
            <a:endParaRPr lang="pt-BR"/>
          </a:p>
          <a:p>
            <a:pPr lvl="1"/>
            <a:r>
              <a:rPr lang="pt-BR" err="1"/>
              <a:t>Second</a:t>
            </a:r>
            <a:r>
              <a:rPr lang="pt-BR"/>
              <a:t> </a:t>
            </a:r>
            <a:r>
              <a:rPr lang="pt-BR" err="1"/>
              <a:t>level</a:t>
            </a:r>
            <a:endParaRPr lang="pt-BR"/>
          </a:p>
          <a:p>
            <a:pPr lvl="2"/>
            <a:r>
              <a:rPr lang="pt-BR" err="1"/>
              <a:t>Third</a:t>
            </a:r>
            <a:r>
              <a:rPr lang="pt-BR"/>
              <a:t> </a:t>
            </a:r>
            <a:r>
              <a:rPr lang="pt-BR" err="1"/>
              <a:t>level</a:t>
            </a:r>
            <a:endParaRPr lang="pt-BR"/>
          </a:p>
          <a:p>
            <a:pPr lvl="3"/>
            <a:r>
              <a:rPr lang="pt-BR" err="1"/>
              <a:t>Fourth</a:t>
            </a:r>
            <a:r>
              <a:rPr lang="pt-BR"/>
              <a:t> </a:t>
            </a:r>
            <a:r>
              <a:rPr lang="pt-BR" err="1"/>
              <a:t>level</a:t>
            </a:r>
            <a:endParaRPr lang="pt-BR"/>
          </a:p>
          <a:p>
            <a:pPr lvl="4"/>
            <a:r>
              <a:rPr lang="pt-BR" err="1"/>
              <a:t>Fifth</a:t>
            </a:r>
            <a:r>
              <a:rPr lang="pt-BR"/>
              <a:t> </a:t>
            </a:r>
            <a:r>
              <a:rPr lang="pt-BR" err="1"/>
              <a:t>level</a:t>
            </a:r>
            <a:endParaRPr lang="pt-BR"/>
          </a:p>
        </p:txBody>
      </p:sp>
      <p:sp>
        <p:nvSpPr>
          <p:cNvPr id="8" name="Retângulo: Cantos Arredondados 33">
            <a:extLst>
              <a:ext uri="{FF2B5EF4-FFF2-40B4-BE49-F238E27FC236}">
                <a16:creationId xmlns:a16="http://schemas.microsoft.com/office/drawing/2014/main" id="{FA5FEC07-7E7D-4EAA-95C6-D43F5B8EB3A7}"/>
              </a:ext>
            </a:extLst>
          </p:cNvPr>
          <p:cNvSpPr/>
          <p:nvPr userDrawn="1"/>
        </p:nvSpPr>
        <p:spPr>
          <a:xfrm>
            <a:off x="583145" y="1865503"/>
            <a:ext cx="11025713" cy="275036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sz="865" b="1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3" name="Gráfico 346">
            <a:extLst>
              <a:ext uri="{FF2B5EF4-FFF2-40B4-BE49-F238E27FC236}">
                <a16:creationId xmlns:a16="http://schemas.microsoft.com/office/drawing/2014/main" id="{2AF1D9C7-34A5-924D-8987-083A738B3A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40695" t="5865" r="46582" b="45151"/>
          <a:stretch/>
        </p:blipFill>
        <p:spPr>
          <a:xfrm rot="10800000">
            <a:off x="10048398" y="3064065"/>
            <a:ext cx="1952303" cy="3609864"/>
          </a:xfrm>
          <a:custGeom>
            <a:avLst/>
            <a:gdLst>
              <a:gd name="connsiteX0" fmla="*/ 0 w 3606494"/>
              <a:gd name="connsiteY0" fmla="*/ 0 h 6381934"/>
              <a:gd name="connsiteX1" fmla="*/ 3606494 w 3606494"/>
              <a:gd name="connsiteY1" fmla="*/ 0 h 6381934"/>
              <a:gd name="connsiteX2" fmla="*/ 0 w 3606494"/>
              <a:gd name="connsiteY2" fmla="*/ 6381934 h 6381934"/>
              <a:gd name="connsiteX3" fmla="*/ 0 w 3606494"/>
              <a:gd name="connsiteY3" fmla="*/ 0 h 638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6494" h="6381934">
                <a:moveTo>
                  <a:pt x="0" y="0"/>
                </a:moveTo>
                <a:lnTo>
                  <a:pt x="3606494" y="0"/>
                </a:lnTo>
                <a:lnTo>
                  <a:pt x="0" y="6381934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07780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ACD276-8CFA-9DD7-6ABE-E8F3F298E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6091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7D78873-2680-F788-9EC9-901B7444FF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207000" cy="435186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3045AC2-D8CF-F0FC-01D5-816CC741EC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46800" y="1825625"/>
            <a:ext cx="5207000" cy="435186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395088F-85D0-D438-1691-470B54B91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9F70D-B50D-4CE8-AC96-9AAFAF73D054}" type="datetimeFigureOut">
              <a:rPr lang="pt-BR" smtClean="0"/>
              <a:t>09/10/2023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E7B7930-711A-A7C6-2178-5413643EB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C211168-65A8-66AB-6354-E8990BDF2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ACF51-958A-48FF-A532-EFCB3BE2D95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487605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DAC8BB-8DBB-B6EA-85AA-B8E45C37B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6091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F6FDBD2-0FF7-A437-33C5-84D0D64758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7" y="1681692"/>
            <a:ext cx="5157259" cy="82338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396EBB3-250F-FB79-752E-6C5E7FE133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7" y="2505076"/>
            <a:ext cx="5157259" cy="368511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F747A28A-B9E1-F93E-BB0F-9655991219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692"/>
            <a:ext cx="5183717" cy="82338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FF93D4A6-ECD1-DC44-E1C0-C91919AB95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6"/>
            <a:ext cx="5183717" cy="368511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7FFB7833-FE8B-F4AC-12F9-159A875A5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9F70D-B50D-4CE8-AC96-9AAFAF73D054}" type="datetimeFigureOut">
              <a:rPr lang="pt-BR" smtClean="0"/>
              <a:t>09/10/2023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20995FCA-12C9-8D3E-0881-B6B5C3C2C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9DE0CD7D-D118-F749-E073-357EB1FB8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ACF51-958A-48FF-A532-EFCB3BE2D95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30793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36ED6BD1-994C-EFB3-C9FA-1EBF47736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9F70D-B50D-4CE8-AC96-9AAFAF73D054}" type="datetimeFigureOut">
              <a:rPr lang="pt-BR" smtClean="0"/>
              <a:t>09/10/2023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9F90645B-F914-71F6-044F-95AC945BB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5D3B182B-0C5A-6BC4-4C61-F40B42054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ACF51-958A-48FF-A532-EFCB3BE2D953}" type="slidenum">
              <a:rPr lang="pt-BR" smtClean="0"/>
              <a:t>‹nº›</a:t>
            </a:fld>
            <a:endParaRPr lang="pt-BR"/>
          </a:p>
        </p:txBody>
      </p:sp>
      <p:sp>
        <p:nvSpPr>
          <p:cNvPr id="10" name="AutoShape 24">
            <a:extLst>
              <a:ext uri="{FF2B5EF4-FFF2-40B4-BE49-F238E27FC236}">
                <a16:creationId xmlns:a16="http://schemas.microsoft.com/office/drawing/2014/main" id="{A17B4F92-F18E-97F6-4ED5-2F074AC648E1}"/>
              </a:ext>
            </a:extLst>
          </p:cNvPr>
          <p:cNvSpPr/>
          <p:nvPr userDrawn="1"/>
        </p:nvSpPr>
        <p:spPr>
          <a:xfrm>
            <a:off x="5638715" y="1002029"/>
            <a:ext cx="6359512" cy="40795"/>
          </a:xfrm>
          <a:prstGeom prst="rect">
            <a:avLst/>
          </a:prstGeom>
          <a:solidFill>
            <a:srgbClr val="EF4123"/>
          </a:solidFill>
        </p:spPr>
        <p:txBody>
          <a:bodyPr/>
          <a:lstStyle/>
          <a:p>
            <a:endParaRPr lang="pt-BR" sz="1600"/>
          </a:p>
        </p:txBody>
      </p:sp>
    </p:spTree>
    <p:extLst>
      <p:ext uri="{BB962C8B-B14F-4D97-AF65-F5344CB8AC3E}">
        <p14:creationId xmlns:p14="http://schemas.microsoft.com/office/powerpoint/2010/main" val="5777386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1ADF44BF-FD58-77E7-82CF-B9075903D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9F70D-B50D-4CE8-AC96-9AAFAF73D054}" type="datetimeFigureOut">
              <a:rPr lang="pt-BR" smtClean="0"/>
              <a:t>09/10/2023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D833F1C9-FC83-31F3-3797-E7766FF47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904C5D0-805A-7ECB-3090-C0CD81BF5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ACF51-958A-48FF-A532-EFCB3BE2D95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470245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79F794-9B37-5BFC-E591-5FFC14AF2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457200"/>
            <a:ext cx="3931709" cy="1600200"/>
          </a:xfrm>
          <a:prstGeom prst="rect">
            <a:avLst/>
          </a:prstGeom>
        </p:spPr>
        <p:txBody>
          <a:bodyPr anchor="b"/>
          <a:lstStyle>
            <a:lvl1pPr>
              <a:defRPr sz="2133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88248E0-D088-6CEA-8329-632FAD4243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C856A14-8379-B4EE-C38A-35B505D2E2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1709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/>
            </a:lvl1pPr>
            <a:lvl2pPr marL="304815" indent="0">
              <a:buNone/>
              <a:defRPr sz="933"/>
            </a:lvl2pPr>
            <a:lvl3pPr marL="609630" indent="0">
              <a:buNone/>
              <a:defRPr sz="800"/>
            </a:lvl3pPr>
            <a:lvl4pPr marL="914446" indent="0">
              <a:buNone/>
              <a:defRPr sz="667"/>
            </a:lvl4pPr>
            <a:lvl5pPr marL="1219261" indent="0">
              <a:buNone/>
              <a:defRPr sz="667"/>
            </a:lvl5pPr>
            <a:lvl6pPr marL="1524076" indent="0">
              <a:buNone/>
              <a:defRPr sz="667"/>
            </a:lvl6pPr>
            <a:lvl7pPr marL="1828891" indent="0">
              <a:buNone/>
              <a:defRPr sz="667"/>
            </a:lvl7pPr>
            <a:lvl8pPr marL="2133707" indent="0">
              <a:buNone/>
              <a:defRPr sz="667"/>
            </a:lvl8pPr>
            <a:lvl9pPr marL="2438522" indent="0">
              <a:buNone/>
              <a:defRPr sz="667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5FBC72E-5C54-0DEB-C1E8-368F498FB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9F70D-B50D-4CE8-AC96-9AAFAF73D054}" type="datetimeFigureOut">
              <a:rPr lang="pt-BR" smtClean="0"/>
              <a:t>09/10/2023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8604D6D-5250-0974-EE91-54BC41A7C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FD9A361-06DC-05BD-9E54-BB6F1D80C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ACF51-958A-48FF-A532-EFCB3BE2D95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190728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9F56E8-EEB3-6F30-3AB4-5F3D033E3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457200"/>
            <a:ext cx="3931709" cy="1600200"/>
          </a:xfrm>
          <a:prstGeom prst="rect">
            <a:avLst/>
          </a:prstGeom>
        </p:spPr>
        <p:txBody>
          <a:bodyPr anchor="b"/>
          <a:lstStyle>
            <a:lvl1pPr>
              <a:defRPr sz="2133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DF615828-A27A-6E20-5F60-2C8F1D26F9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13CC2F3-FDCA-368F-BB2B-25958272A8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1709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/>
            </a:lvl1pPr>
            <a:lvl2pPr marL="304815" indent="0">
              <a:buNone/>
              <a:defRPr sz="933"/>
            </a:lvl2pPr>
            <a:lvl3pPr marL="609630" indent="0">
              <a:buNone/>
              <a:defRPr sz="800"/>
            </a:lvl3pPr>
            <a:lvl4pPr marL="914446" indent="0">
              <a:buNone/>
              <a:defRPr sz="667"/>
            </a:lvl4pPr>
            <a:lvl5pPr marL="1219261" indent="0">
              <a:buNone/>
              <a:defRPr sz="667"/>
            </a:lvl5pPr>
            <a:lvl6pPr marL="1524076" indent="0">
              <a:buNone/>
              <a:defRPr sz="667"/>
            </a:lvl6pPr>
            <a:lvl7pPr marL="1828891" indent="0">
              <a:buNone/>
              <a:defRPr sz="667"/>
            </a:lvl7pPr>
            <a:lvl8pPr marL="2133707" indent="0">
              <a:buNone/>
              <a:defRPr sz="667"/>
            </a:lvl8pPr>
            <a:lvl9pPr marL="2438522" indent="0">
              <a:buNone/>
              <a:defRPr sz="667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36A4224-8155-AE50-21CD-A23EBC3E0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9F70D-B50D-4CE8-AC96-9AAFAF73D054}" type="datetimeFigureOut">
              <a:rPr lang="pt-BR" smtClean="0"/>
              <a:t>09/10/2023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67469F7-30DA-AB21-BE99-E68F97098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BF5EE62-D429-E819-D9F5-5272EB5BA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ACF51-958A-48FF-A532-EFCB3BE2D95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115510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88FE38-90CE-80F8-A0E4-34DD2ADAB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6091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08FE11A-425C-2C89-969A-AC0D8DA371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86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417D727-9539-406E-CB4C-D68090B56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9F70D-B50D-4CE8-AC96-9AAFAF73D054}" type="datetimeFigureOut">
              <a:rPr lang="pt-BR" smtClean="0"/>
              <a:t>09/10/2023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7CEEA20-86E9-A941-7EDB-7DAA5B269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0EB170A-27B9-107C-6FBC-D2D49A9D3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ACF51-958A-48FF-A532-EFCB3BE2D95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512145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6FC128C-6692-AFFB-1E94-89426F65EA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2367"/>
          </a:xfrm>
          <a:prstGeom prst="rect">
            <a:avLst/>
          </a:prstGeo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183FFEE-AB27-5752-45E9-91EAE8B8B4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85100" cy="581236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A68CBFA-E3FC-F135-808A-1BA0ACE3D3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9F70D-B50D-4CE8-AC96-9AAFAF73D054}" type="datetimeFigureOut">
              <a:rPr lang="pt-BR" smtClean="0"/>
              <a:t>09/10/2023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61C8A93-A4A5-902E-A971-B2E059899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D6CE1AE-8939-A80F-8738-8B8B2FA5C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ACF51-958A-48FF-A532-EFCB3BE2D95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52665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>
            <a:extLst>
              <a:ext uri="{FF2B5EF4-FFF2-40B4-BE49-F238E27FC236}">
                <a16:creationId xmlns:a16="http://schemas.microsoft.com/office/drawing/2014/main" id="{26D514A7-1E86-47D3-9267-9A3F85A6A04E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313211336"/>
              </p:ext>
            </p:extLst>
          </p:nvPr>
        </p:nvGraphicFramePr>
        <p:xfrm>
          <a:off x="1105" y="1103"/>
          <a:ext cx="1103" cy="11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Slide do think-cell" r:id="rId4" imgW="395" imgH="394" progId="TCLayout.ActiveDocument.1">
                  <p:embed/>
                </p:oleObj>
              </mc:Choice>
              <mc:Fallback>
                <p:oleObj name="Slide do think-cell" r:id="rId4" imgW="395" imgH="394" progId="TCLayout.ActiveDocument.1">
                  <p:embed/>
                  <p:pic>
                    <p:nvPicPr>
                      <p:cNvPr id="4" name="Objeto 3" hidden="1">
                        <a:extLst>
                          <a:ext uri="{FF2B5EF4-FFF2-40B4-BE49-F238E27FC236}">
                            <a16:creationId xmlns:a16="http://schemas.microsoft.com/office/drawing/2014/main" id="{26D514A7-1E86-47D3-9267-9A3F85A6A04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05" y="1103"/>
                        <a:ext cx="1103" cy="11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Retângulo 27">
            <a:extLst>
              <a:ext uri="{FF2B5EF4-FFF2-40B4-BE49-F238E27FC236}">
                <a16:creationId xmlns:a16="http://schemas.microsoft.com/office/drawing/2014/main" id="{66D87A28-B81B-4849-990B-CE736BC6CF98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2140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06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79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Picture 7">
            <a:extLst>
              <a:ext uri="{FF2B5EF4-FFF2-40B4-BE49-F238E27FC236}">
                <a16:creationId xmlns:a16="http://schemas.microsoft.com/office/drawing/2014/main" id="{8C361974-539E-4F34-A09F-44242051C65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9537" b="20147"/>
          <a:stretch/>
        </p:blipFill>
        <p:spPr>
          <a:xfrm>
            <a:off x="3408286" y="-72768"/>
            <a:ext cx="8797515" cy="6930769"/>
          </a:xfrm>
          <a:prstGeom prst="rect">
            <a:avLst/>
          </a:prstGeom>
        </p:spPr>
      </p:pic>
      <p:pic>
        <p:nvPicPr>
          <p:cNvPr id="30" name="Gráfico 29">
            <a:extLst>
              <a:ext uri="{FF2B5EF4-FFF2-40B4-BE49-F238E27FC236}">
                <a16:creationId xmlns:a16="http://schemas.microsoft.com/office/drawing/2014/main" id="{436446B1-C220-4678-8757-6DA1DE882A1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57051" t="-744" r="6764" b="80729"/>
          <a:stretch/>
        </p:blipFill>
        <p:spPr>
          <a:xfrm>
            <a:off x="8635249" y="4174468"/>
            <a:ext cx="3556753" cy="2683534"/>
          </a:xfrm>
          <a:prstGeom prst="rect">
            <a:avLst/>
          </a:prstGeom>
        </p:spPr>
      </p:pic>
      <p:sp>
        <p:nvSpPr>
          <p:cNvPr id="31" name="Retângulo 30">
            <a:extLst>
              <a:ext uri="{FF2B5EF4-FFF2-40B4-BE49-F238E27FC236}">
                <a16:creationId xmlns:a16="http://schemas.microsoft.com/office/drawing/2014/main" id="{6AA3DBC3-213E-41FB-B4B4-F4AAEFF54A8F}"/>
              </a:ext>
            </a:extLst>
          </p:cNvPr>
          <p:cNvSpPr/>
          <p:nvPr/>
        </p:nvSpPr>
        <p:spPr>
          <a:xfrm>
            <a:off x="6481825" y="3161678"/>
            <a:ext cx="5710177" cy="815125"/>
          </a:xfrm>
          <a:prstGeom prst="rect">
            <a:avLst/>
          </a:prstGeom>
          <a:solidFill>
            <a:srgbClr val="009B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sz="1245"/>
          </a:p>
        </p:txBody>
      </p:sp>
      <p:grpSp>
        <p:nvGrpSpPr>
          <p:cNvPr id="32" name="Agrupar 31">
            <a:extLst>
              <a:ext uri="{FF2B5EF4-FFF2-40B4-BE49-F238E27FC236}">
                <a16:creationId xmlns:a16="http://schemas.microsoft.com/office/drawing/2014/main" id="{630A4E61-2E53-4769-85F2-CFF973AA5AEB}"/>
              </a:ext>
            </a:extLst>
          </p:cNvPr>
          <p:cNvGrpSpPr/>
          <p:nvPr/>
        </p:nvGrpSpPr>
        <p:grpSpPr>
          <a:xfrm>
            <a:off x="7583715" y="3429001"/>
            <a:ext cx="3506396" cy="280479"/>
            <a:chOff x="8887890" y="11505511"/>
            <a:chExt cx="3620642" cy="289559"/>
          </a:xfrm>
          <a:solidFill>
            <a:schemeClr val="bg1"/>
          </a:solidFill>
        </p:grpSpPr>
        <p:sp>
          <p:nvSpPr>
            <p:cNvPr id="33" name="Forma Livre: Forma 32">
              <a:extLst>
                <a:ext uri="{FF2B5EF4-FFF2-40B4-BE49-F238E27FC236}">
                  <a16:creationId xmlns:a16="http://schemas.microsoft.com/office/drawing/2014/main" id="{36AD772A-4A64-4CA3-A56D-48A896F93A1C}"/>
                </a:ext>
              </a:extLst>
            </p:cNvPr>
            <p:cNvSpPr/>
            <p:nvPr/>
          </p:nvSpPr>
          <p:spPr>
            <a:xfrm>
              <a:off x="8887890" y="11505511"/>
              <a:ext cx="316801" cy="282797"/>
            </a:xfrm>
            <a:custGeom>
              <a:avLst/>
              <a:gdLst>
                <a:gd name="connsiteX0" fmla="*/ 213932 w 316801"/>
                <a:gd name="connsiteY0" fmla="*/ 166688 h 282797"/>
                <a:gd name="connsiteX1" fmla="*/ 159639 w 316801"/>
                <a:gd name="connsiteY1" fmla="*/ 41815 h 282797"/>
                <a:gd name="connsiteX2" fmla="*/ 103061 w 316801"/>
                <a:gd name="connsiteY2" fmla="*/ 166688 h 282797"/>
                <a:gd name="connsiteX3" fmla="*/ 213932 w 316801"/>
                <a:gd name="connsiteY3" fmla="*/ 166688 h 282797"/>
                <a:gd name="connsiteX4" fmla="*/ 133445 w 316801"/>
                <a:gd name="connsiteY4" fmla="*/ 0 h 282797"/>
                <a:gd name="connsiteX5" fmla="*/ 188786 w 316801"/>
                <a:gd name="connsiteY5" fmla="*/ 0 h 282797"/>
                <a:gd name="connsiteX6" fmla="*/ 316802 w 316801"/>
                <a:gd name="connsiteY6" fmla="*/ 282797 h 282797"/>
                <a:gd name="connsiteX7" fmla="*/ 264414 w 316801"/>
                <a:gd name="connsiteY7" fmla="*/ 282797 h 282797"/>
                <a:gd name="connsiteX8" fmla="*/ 227266 w 316801"/>
                <a:gd name="connsiteY8" fmla="*/ 197453 h 282797"/>
                <a:gd name="connsiteX9" fmla="*/ 89154 w 316801"/>
                <a:gd name="connsiteY9" fmla="*/ 197453 h 282797"/>
                <a:gd name="connsiteX10" fmla="*/ 50482 w 316801"/>
                <a:gd name="connsiteY10" fmla="*/ 282797 h 282797"/>
                <a:gd name="connsiteX11" fmla="*/ 0 w 316801"/>
                <a:gd name="connsiteY11" fmla="*/ 282797 h 282797"/>
                <a:gd name="connsiteX12" fmla="*/ 133445 w 316801"/>
                <a:gd name="connsiteY12" fmla="*/ 0 h 282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6801" h="282797">
                  <a:moveTo>
                    <a:pt x="213932" y="166688"/>
                  </a:moveTo>
                  <a:lnTo>
                    <a:pt x="159639" y="41815"/>
                  </a:lnTo>
                  <a:lnTo>
                    <a:pt x="103061" y="166688"/>
                  </a:lnTo>
                  <a:lnTo>
                    <a:pt x="213932" y="166688"/>
                  </a:lnTo>
                  <a:close/>
                  <a:moveTo>
                    <a:pt x="133445" y="0"/>
                  </a:moveTo>
                  <a:lnTo>
                    <a:pt x="188786" y="0"/>
                  </a:lnTo>
                  <a:lnTo>
                    <a:pt x="316802" y="282797"/>
                  </a:lnTo>
                  <a:lnTo>
                    <a:pt x="264414" y="282797"/>
                  </a:lnTo>
                  <a:lnTo>
                    <a:pt x="227266" y="197453"/>
                  </a:lnTo>
                  <a:lnTo>
                    <a:pt x="89154" y="197453"/>
                  </a:lnTo>
                  <a:lnTo>
                    <a:pt x="50482" y="282797"/>
                  </a:lnTo>
                  <a:lnTo>
                    <a:pt x="0" y="282797"/>
                  </a:lnTo>
                  <a:lnTo>
                    <a:pt x="133445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t-BR" sz="1245"/>
            </a:p>
          </p:txBody>
        </p:sp>
        <p:sp>
          <p:nvSpPr>
            <p:cNvPr id="34" name="Forma Livre: Forma 33">
              <a:extLst>
                <a:ext uri="{FF2B5EF4-FFF2-40B4-BE49-F238E27FC236}">
                  <a16:creationId xmlns:a16="http://schemas.microsoft.com/office/drawing/2014/main" id="{592AC70E-495C-489A-B4FA-ECFD66DDDEBB}"/>
                </a:ext>
              </a:extLst>
            </p:cNvPr>
            <p:cNvSpPr/>
            <p:nvPr/>
          </p:nvSpPr>
          <p:spPr>
            <a:xfrm>
              <a:off x="9234505" y="11578377"/>
              <a:ext cx="167258" cy="209931"/>
            </a:xfrm>
            <a:custGeom>
              <a:avLst/>
              <a:gdLst>
                <a:gd name="connsiteX0" fmla="*/ 0 w 167258"/>
                <a:gd name="connsiteY0" fmla="*/ 0 h 209931"/>
                <a:gd name="connsiteX1" fmla="*/ 35909 w 167258"/>
                <a:gd name="connsiteY1" fmla="*/ 0 h 209931"/>
                <a:gd name="connsiteX2" fmla="*/ 35909 w 167258"/>
                <a:gd name="connsiteY2" fmla="*/ 184976 h 209931"/>
                <a:gd name="connsiteX3" fmla="*/ 167259 w 167258"/>
                <a:gd name="connsiteY3" fmla="*/ 184976 h 209931"/>
                <a:gd name="connsiteX4" fmla="*/ 167259 w 167258"/>
                <a:gd name="connsiteY4" fmla="*/ 209931 h 209931"/>
                <a:gd name="connsiteX5" fmla="*/ 0 w 167258"/>
                <a:gd name="connsiteY5" fmla="*/ 209931 h 209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258" h="209931">
                  <a:moveTo>
                    <a:pt x="0" y="0"/>
                  </a:moveTo>
                  <a:lnTo>
                    <a:pt x="35909" y="0"/>
                  </a:lnTo>
                  <a:lnTo>
                    <a:pt x="35909" y="184976"/>
                  </a:lnTo>
                  <a:lnTo>
                    <a:pt x="167259" y="184976"/>
                  </a:lnTo>
                  <a:lnTo>
                    <a:pt x="167259" y="209931"/>
                  </a:lnTo>
                  <a:lnTo>
                    <a:pt x="0" y="20993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t-BR" sz="1245"/>
            </a:p>
          </p:txBody>
        </p:sp>
        <p:sp>
          <p:nvSpPr>
            <p:cNvPr id="35" name="Forma Livre: Forma 34">
              <a:extLst>
                <a:ext uri="{FF2B5EF4-FFF2-40B4-BE49-F238E27FC236}">
                  <a16:creationId xmlns:a16="http://schemas.microsoft.com/office/drawing/2014/main" id="{A4CDA0C6-545D-406B-AF09-1030B8A8E452}"/>
                </a:ext>
              </a:extLst>
            </p:cNvPr>
            <p:cNvSpPr/>
            <p:nvPr/>
          </p:nvSpPr>
          <p:spPr>
            <a:xfrm>
              <a:off x="9366140" y="11578377"/>
              <a:ext cx="229171" cy="209931"/>
            </a:xfrm>
            <a:custGeom>
              <a:avLst/>
              <a:gdLst>
                <a:gd name="connsiteX0" fmla="*/ 39338 w 229171"/>
                <a:gd name="connsiteY0" fmla="*/ 0 h 209931"/>
                <a:gd name="connsiteX1" fmla="*/ 114585 w 229171"/>
                <a:gd name="connsiteY1" fmla="*/ 178689 h 209931"/>
                <a:gd name="connsiteX2" fmla="*/ 189357 w 229171"/>
                <a:gd name="connsiteY2" fmla="*/ 0 h 209931"/>
                <a:gd name="connsiteX3" fmla="*/ 229171 w 229171"/>
                <a:gd name="connsiteY3" fmla="*/ 0 h 209931"/>
                <a:gd name="connsiteX4" fmla="*/ 133159 w 229171"/>
                <a:gd name="connsiteY4" fmla="*/ 209931 h 209931"/>
                <a:gd name="connsiteX5" fmla="*/ 95440 w 229171"/>
                <a:gd name="connsiteY5" fmla="*/ 209931 h 209931"/>
                <a:gd name="connsiteX6" fmla="*/ 0 w 229171"/>
                <a:gd name="connsiteY6" fmla="*/ 0 h 209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9171" h="209931">
                  <a:moveTo>
                    <a:pt x="39338" y="0"/>
                  </a:moveTo>
                  <a:lnTo>
                    <a:pt x="114585" y="178689"/>
                  </a:lnTo>
                  <a:lnTo>
                    <a:pt x="189357" y="0"/>
                  </a:lnTo>
                  <a:lnTo>
                    <a:pt x="229171" y="0"/>
                  </a:lnTo>
                  <a:lnTo>
                    <a:pt x="133159" y="209931"/>
                  </a:lnTo>
                  <a:lnTo>
                    <a:pt x="95440" y="20993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t-BR" sz="1245"/>
            </a:p>
          </p:txBody>
        </p:sp>
        <p:sp>
          <p:nvSpPr>
            <p:cNvPr id="36" name="Forma Livre: Forma 35">
              <a:extLst>
                <a:ext uri="{FF2B5EF4-FFF2-40B4-BE49-F238E27FC236}">
                  <a16:creationId xmlns:a16="http://schemas.microsoft.com/office/drawing/2014/main" id="{C8F44EAE-FA64-4E9E-9B6D-6CD6A3C516A4}"/>
                </a:ext>
              </a:extLst>
            </p:cNvPr>
            <p:cNvSpPr/>
            <p:nvPr/>
          </p:nvSpPr>
          <p:spPr>
            <a:xfrm>
              <a:off x="9549115" y="11578377"/>
              <a:ext cx="234315" cy="209931"/>
            </a:xfrm>
            <a:custGeom>
              <a:avLst/>
              <a:gdLst>
                <a:gd name="connsiteX0" fmla="*/ 157639 w 234315"/>
                <a:gd name="connsiteY0" fmla="*/ 123635 h 209931"/>
                <a:gd name="connsiteX1" fmla="*/ 117348 w 234315"/>
                <a:gd name="connsiteY1" fmla="*/ 31052 h 209931"/>
                <a:gd name="connsiteX2" fmla="*/ 75438 w 234315"/>
                <a:gd name="connsiteY2" fmla="*/ 123635 h 209931"/>
                <a:gd name="connsiteX3" fmla="*/ 157639 w 234315"/>
                <a:gd name="connsiteY3" fmla="*/ 123635 h 209931"/>
                <a:gd name="connsiteX4" fmla="*/ 98965 w 234315"/>
                <a:gd name="connsiteY4" fmla="*/ 0 h 209931"/>
                <a:gd name="connsiteX5" fmla="*/ 139065 w 234315"/>
                <a:gd name="connsiteY5" fmla="*/ 0 h 209931"/>
                <a:gd name="connsiteX6" fmla="*/ 234315 w 234315"/>
                <a:gd name="connsiteY6" fmla="*/ 209931 h 209931"/>
                <a:gd name="connsiteX7" fmla="*/ 195358 w 234315"/>
                <a:gd name="connsiteY7" fmla="*/ 209931 h 209931"/>
                <a:gd name="connsiteX8" fmla="*/ 167736 w 234315"/>
                <a:gd name="connsiteY8" fmla="*/ 146685 h 209931"/>
                <a:gd name="connsiteX9" fmla="*/ 65056 w 234315"/>
                <a:gd name="connsiteY9" fmla="*/ 146685 h 209931"/>
                <a:gd name="connsiteX10" fmla="*/ 36481 w 234315"/>
                <a:gd name="connsiteY10" fmla="*/ 209931 h 209931"/>
                <a:gd name="connsiteX11" fmla="*/ 0 w 234315"/>
                <a:gd name="connsiteY11" fmla="*/ 209931 h 209931"/>
                <a:gd name="connsiteX12" fmla="*/ 98965 w 234315"/>
                <a:gd name="connsiteY12" fmla="*/ 0 h 209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4315" h="209931">
                  <a:moveTo>
                    <a:pt x="157639" y="123635"/>
                  </a:moveTo>
                  <a:lnTo>
                    <a:pt x="117348" y="31052"/>
                  </a:lnTo>
                  <a:lnTo>
                    <a:pt x="75438" y="123635"/>
                  </a:lnTo>
                  <a:lnTo>
                    <a:pt x="157639" y="123635"/>
                  </a:lnTo>
                  <a:close/>
                  <a:moveTo>
                    <a:pt x="98965" y="0"/>
                  </a:moveTo>
                  <a:lnTo>
                    <a:pt x="139065" y="0"/>
                  </a:lnTo>
                  <a:lnTo>
                    <a:pt x="234315" y="209931"/>
                  </a:lnTo>
                  <a:lnTo>
                    <a:pt x="195358" y="209931"/>
                  </a:lnTo>
                  <a:lnTo>
                    <a:pt x="167736" y="146685"/>
                  </a:lnTo>
                  <a:lnTo>
                    <a:pt x="65056" y="146685"/>
                  </a:lnTo>
                  <a:lnTo>
                    <a:pt x="36481" y="209931"/>
                  </a:lnTo>
                  <a:lnTo>
                    <a:pt x="0" y="209931"/>
                  </a:lnTo>
                  <a:lnTo>
                    <a:pt x="98965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t-BR" sz="1245"/>
            </a:p>
          </p:txBody>
        </p:sp>
        <p:sp>
          <p:nvSpPr>
            <p:cNvPr id="37" name="Forma Livre: Forma 36">
              <a:extLst>
                <a:ext uri="{FF2B5EF4-FFF2-40B4-BE49-F238E27FC236}">
                  <a16:creationId xmlns:a16="http://schemas.microsoft.com/office/drawing/2014/main" id="{9543DF63-F20D-4D64-BE81-1E4B7C9F8CA4}"/>
                </a:ext>
              </a:extLst>
            </p:cNvPr>
            <p:cNvSpPr/>
            <p:nvPr/>
          </p:nvSpPr>
          <p:spPr>
            <a:xfrm>
              <a:off x="9811815" y="11578377"/>
              <a:ext cx="213836" cy="209835"/>
            </a:xfrm>
            <a:custGeom>
              <a:avLst/>
              <a:gdLst>
                <a:gd name="connsiteX0" fmla="*/ 115158 w 213836"/>
                <a:gd name="connsiteY0" fmla="*/ 96298 h 209835"/>
                <a:gd name="connsiteX1" fmla="*/ 153258 w 213836"/>
                <a:gd name="connsiteY1" fmla="*/ 88297 h 209835"/>
                <a:gd name="connsiteX2" fmla="*/ 167259 w 213836"/>
                <a:gd name="connsiteY2" fmla="*/ 59627 h 209835"/>
                <a:gd name="connsiteX3" fmla="*/ 147638 w 213836"/>
                <a:gd name="connsiteY3" fmla="*/ 29146 h 209835"/>
                <a:gd name="connsiteX4" fmla="*/ 119634 w 213836"/>
                <a:gd name="connsiteY4" fmla="*/ 24860 h 209835"/>
                <a:gd name="connsiteX5" fmla="*/ 35909 w 213836"/>
                <a:gd name="connsiteY5" fmla="*/ 24860 h 209835"/>
                <a:gd name="connsiteX6" fmla="*/ 35909 w 213836"/>
                <a:gd name="connsiteY6" fmla="*/ 96298 h 209835"/>
                <a:gd name="connsiteX7" fmla="*/ 115158 w 213836"/>
                <a:gd name="connsiteY7" fmla="*/ 96298 h 209835"/>
                <a:gd name="connsiteX8" fmla="*/ 0 w 213836"/>
                <a:gd name="connsiteY8" fmla="*/ 0 h 209835"/>
                <a:gd name="connsiteX9" fmla="*/ 119063 w 213836"/>
                <a:gd name="connsiteY9" fmla="*/ 0 h 209835"/>
                <a:gd name="connsiteX10" fmla="*/ 167450 w 213836"/>
                <a:gd name="connsiteY10" fmla="*/ 6953 h 209835"/>
                <a:gd name="connsiteX11" fmla="*/ 203740 w 213836"/>
                <a:gd name="connsiteY11" fmla="*/ 56674 h 209835"/>
                <a:gd name="connsiteX12" fmla="*/ 193929 w 213836"/>
                <a:gd name="connsiteY12" fmla="*/ 87439 h 209835"/>
                <a:gd name="connsiteX13" fmla="*/ 166497 w 213836"/>
                <a:gd name="connsiteY13" fmla="*/ 106775 h 209835"/>
                <a:gd name="connsiteX14" fmla="*/ 189738 w 213836"/>
                <a:gd name="connsiteY14" fmla="*/ 119920 h 209835"/>
                <a:gd name="connsiteX15" fmla="*/ 198406 w 213836"/>
                <a:gd name="connsiteY15" fmla="*/ 146304 h 209835"/>
                <a:gd name="connsiteX16" fmla="*/ 199930 w 213836"/>
                <a:gd name="connsiteY16" fmla="*/ 174403 h 209835"/>
                <a:gd name="connsiteX17" fmla="*/ 202406 w 213836"/>
                <a:gd name="connsiteY17" fmla="*/ 192214 h 209835"/>
                <a:gd name="connsiteX18" fmla="*/ 213836 w 213836"/>
                <a:gd name="connsiteY18" fmla="*/ 204978 h 209835"/>
                <a:gd name="connsiteX19" fmla="*/ 213836 w 213836"/>
                <a:gd name="connsiteY19" fmla="*/ 209836 h 209835"/>
                <a:gd name="connsiteX20" fmla="*/ 169831 w 213836"/>
                <a:gd name="connsiteY20" fmla="*/ 209836 h 209835"/>
                <a:gd name="connsiteX21" fmla="*/ 167069 w 213836"/>
                <a:gd name="connsiteY21" fmla="*/ 202787 h 209835"/>
                <a:gd name="connsiteX22" fmla="*/ 165449 w 213836"/>
                <a:gd name="connsiteY22" fmla="*/ 186404 h 209835"/>
                <a:gd name="connsiteX23" fmla="*/ 163544 w 213836"/>
                <a:gd name="connsiteY23" fmla="*/ 151257 h 209835"/>
                <a:gd name="connsiteX24" fmla="*/ 145066 w 213836"/>
                <a:gd name="connsiteY24" fmla="*/ 123635 h 209835"/>
                <a:gd name="connsiteX25" fmla="*/ 114205 w 213836"/>
                <a:gd name="connsiteY25" fmla="*/ 119729 h 209835"/>
                <a:gd name="connsiteX26" fmla="*/ 36005 w 213836"/>
                <a:gd name="connsiteY26" fmla="*/ 119729 h 209835"/>
                <a:gd name="connsiteX27" fmla="*/ 36005 w 213836"/>
                <a:gd name="connsiteY27" fmla="*/ 209836 h 209835"/>
                <a:gd name="connsiteX28" fmla="*/ 95 w 213836"/>
                <a:gd name="connsiteY28" fmla="*/ 209836 h 209835"/>
                <a:gd name="connsiteX29" fmla="*/ 95 w 213836"/>
                <a:gd name="connsiteY29" fmla="*/ 0 h 209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13836" h="209835">
                  <a:moveTo>
                    <a:pt x="115158" y="96298"/>
                  </a:moveTo>
                  <a:cubicBezTo>
                    <a:pt x="131255" y="96298"/>
                    <a:pt x="143923" y="93631"/>
                    <a:pt x="153258" y="88297"/>
                  </a:cubicBezTo>
                  <a:cubicBezTo>
                    <a:pt x="162687" y="82963"/>
                    <a:pt x="167259" y="73343"/>
                    <a:pt x="167259" y="59627"/>
                  </a:cubicBezTo>
                  <a:cubicBezTo>
                    <a:pt x="167259" y="44672"/>
                    <a:pt x="160782" y="34480"/>
                    <a:pt x="147638" y="29146"/>
                  </a:cubicBezTo>
                  <a:cubicBezTo>
                    <a:pt x="140684" y="26289"/>
                    <a:pt x="131255" y="24860"/>
                    <a:pt x="119634" y="24860"/>
                  </a:cubicBezTo>
                  <a:lnTo>
                    <a:pt x="35909" y="24860"/>
                  </a:lnTo>
                  <a:lnTo>
                    <a:pt x="35909" y="96298"/>
                  </a:lnTo>
                  <a:lnTo>
                    <a:pt x="115158" y="96298"/>
                  </a:lnTo>
                  <a:close/>
                  <a:moveTo>
                    <a:pt x="0" y="0"/>
                  </a:moveTo>
                  <a:lnTo>
                    <a:pt x="119063" y="0"/>
                  </a:lnTo>
                  <a:cubicBezTo>
                    <a:pt x="138684" y="0"/>
                    <a:pt x="154781" y="2286"/>
                    <a:pt x="167450" y="6953"/>
                  </a:cubicBezTo>
                  <a:cubicBezTo>
                    <a:pt x="191643" y="16002"/>
                    <a:pt x="203740" y="32576"/>
                    <a:pt x="203740" y="56674"/>
                  </a:cubicBezTo>
                  <a:cubicBezTo>
                    <a:pt x="203740" y="69247"/>
                    <a:pt x="200501" y="79438"/>
                    <a:pt x="193929" y="87439"/>
                  </a:cubicBezTo>
                  <a:cubicBezTo>
                    <a:pt x="187357" y="95440"/>
                    <a:pt x="178213" y="101918"/>
                    <a:pt x="166497" y="106775"/>
                  </a:cubicBezTo>
                  <a:cubicBezTo>
                    <a:pt x="176879" y="110109"/>
                    <a:pt x="184595" y="114395"/>
                    <a:pt x="189738" y="119920"/>
                  </a:cubicBezTo>
                  <a:cubicBezTo>
                    <a:pt x="194977" y="125349"/>
                    <a:pt x="197834" y="134112"/>
                    <a:pt x="198406" y="146304"/>
                  </a:cubicBezTo>
                  <a:lnTo>
                    <a:pt x="199930" y="174403"/>
                  </a:lnTo>
                  <a:cubicBezTo>
                    <a:pt x="200311" y="182404"/>
                    <a:pt x="201073" y="188404"/>
                    <a:pt x="202406" y="192214"/>
                  </a:cubicBezTo>
                  <a:cubicBezTo>
                    <a:pt x="204597" y="198882"/>
                    <a:pt x="208312" y="203168"/>
                    <a:pt x="213836" y="204978"/>
                  </a:cubicBezTo>
                  <a:lnTo>
                    <a:pt x="213836" y="209836"/>
                  </a:lnTo>
                  <a:lnTo>
                    <a:pt x="169831" y="209836"/>
                  </a:lnTo>
                  <a:cubicBezTo>
                    <a:pt x="168688" y="208026"/>
                    <a:pt x="167735" y="205740"/>
                    <a:pt x="167069" y="202787"/>
                  </a:cubicBezTo>
                  <a:cubicBezTo>
                    <a:pt x="166402" y="199930"/>
                    <a:pt x="165831" y="194405"/>
                    <a:pt x="165449" y="186404"/>
                  </a:cubicBezTo>
                  <a:lnTo>
                    <a:pt x="163544" y="151257"/>
                  </a:lnTo>
                  <a:cubicBezTo>
                    <a:pt x="162783" y="137446"/>
                    <a:pt x="156591" y="128302"/>
                    <a:pt x="145066" y="123635"/>
                  </a:cubicBezTo>
                  <a:cubicBezTo>
                    <a:pt x="138494" y="120968"/>
                    <a:pt x="128207" y="119729"/>
                    <a:pt x="114205" y="119729"/>
                  </a:cubicBezTo>
                  <a:lnTo>
                    <a:pt x="36005" y="119729"/>
                  </a:lnTo>
                  <a:lnTo>
                    <a:pt x="36005" y="209836"/>
                  </a:lnTo>
                  <a:lnTo>
                    <a:pt x="95" y="209836"/>
                  </a:lnTo>
                  <a:lnTo>
                    <a:pt x="95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t-BR" sz="1245"/>
            </a:p>
          </p:txBody>
        </p:sp>
        <p:sp>
          <p:nvSpPr>
            <p:cNvPr id="38" name="Forma Livre: Forma 37">
              <a:extLst>
                <a:ext uri="{FF2B5EF4-FFF2-40B4-BE49-F238E27FC236}">
                  <a16:creationId xmlns:a16="http://schemas.microsoft.com/office/drawing/2014/main" id="{07AEC91C-C8A3-4362-B29C-155D2890FF1A}"/>
                </a:ext>
              </a:extLst>
            </p:cNvPr>
            <p:cNvSpPr/>
            <p:nvPr/>
          </p:nvSpPr>
          <p:spPr>
            <a:xfrm>
              <a:off x="10052797" y="11578377"/>
              <a:ext cx="168497" cy="209931"/>
            </a:xfrm>
            <a:custGeom>
              <a:avLst/>
              <a:gdLst>
                <a:gd name="connsiteX0" fmla="*/ 0 w 168497"/>
                <a:gd name="connsiteY0" fmla="*/ 0 h 209931"/>
                <a:gd name="connsiteX1" fmla="*/ 166878 w 168497"/>
                <a:gd name="connsiteY1" fmla="*/ 0 h 209931"/>
                <a:gd name="connsiteX2" fmla="*/ 166878 w 168497"/>
                <a:gd name="connsiteY2" fmla="*/ 25337 h 209931"/>
                <a:gd name="connsiteX3" fmla="*/ 30004 w 168497"/>
                <a:gd name="connsiteY3" fmla="*/ 25337 h 209931"/>
                <a:gd name="connsiteX4" fmla="*/ 30004 w 168497"/>
                <a:gd name="connsiteY4" fmla="*/ 89059 h 209931"/>
                <a:gd name="connsiteX5" fmla="*/ 156496 w 168497"/>
                <a:gd name="connsiteY5" fmla="*/ 89059 h 209931"/>
                <a:gd name="connsiteX6" fmla="*/ 156496 w 168497"/>
                <a:gd name="connsiteY6" fmla="*/ 113919 h 209931"/>
                <a:gd name="connsiteX7" fmla="*/ 30004 w 168497"/>
                <a:gd name="connsiteY7" fmla="*/ 113919 h 209931"/>
                <a:gd name="connsiteX8" fmla="*/ 30004 w 168497"/>
                <a:gd name="connsiteY8" fmla="*/ 184976 h 209931"/>
                <a:gd name="connsiteX9" fmla="*/ 168497 w 168497"/>
                <a:gd name="connsiteY9" fmla="*/ 184976 h 209931"/>
                <a:gd name="connsiteX10" fmla="*/ 168497 w 168497"/>
                <a:gd name="connsiteY10" fmla="*/ 209931 h 209931"/>
                <a:gd name="connsiteX11" fmla="*/ 0 w 168497"/>
                <a:gd name="connsiteY11" fmla="*/ 209931 h 209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8497" h="209931">
                  <a:moveTo>
                    <a:pt x="0" y="0"/>
                  </a:moveTo>
                  <a:lnTo>
                    <a:pt x="166878" y="0"/>
                  </a:lnTo>
                  <a:lnTo>
                    <a:pt x="166878" y="25337"/>
                  </a:lnTo>
                  <a:lnTo>
                    <a:pt x="30004" y="25337"/>
                  </a:lnTo>
                  <a:lnTo>
                    <a:pt x="30004" y="89059"/>
                  </a:lnTo>
                  <a:lnTo>
                    <a:pt x="156496" y="89059"/>
                  </a:lnTo>
                  <a:lnTo>
                    <a:pt x="156496" y="113919"/>
                  </a:lnTo>
                  <a:lnTo>
                    <a:pt x="30004" y="113919"/>
                  </a:lnTo>
                  <a:lnTo>
                    <a:pt x="30004" y="184976"/>
                  </a:lnTo>
                  <a:lnTo>
                    <a:pt x="168497" y="184976"/>
                  </a:lnTo>
                  <a:lnTo>
                    <a:pt x="168497" y="209931"/>
                  </a:lnTo>
                  <a:lnTo>
                    <a:pt x="0" y="20993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t-BR" sz="1245"/>
            </a:p>
          </p:txBody>
        </p:sp>
        <p:sp>
          <p:nvSpPr>
            <p:cNvPr id="39" name="Forma Livre: Forma 38">
              <a:extLst>
                <a:ext uri="{FF2B5EF4-FFF2-40B4-BE49-F238E27FC236}">
                  <a16:creationId xmlns:a16="http://schemas.microsoft.com/office/drawing/2014/main" id="{3D834E97-2E52-481D-9643-4673E61528F2}"/>
                </a:ext>
              </a:extLst>
            </p:cNvPr>
            <p:cNvSpPr/>
            <p:nvPr/>
          </p:nvSpPr>
          <p:spPr>
            <a:xfrm>
              <a:off x="10254442" y="11578377"/>
              <a:ext cx="206120" cy="209931"/>
            </a:xfrm>
            <a:custGeom>
              <a:avLst/>
              <a:gdLst>
                <a:gd name="connsiteX0" fmla="*/ 0 w 206120"/>
                <a:gd name="connsiteY0" fmla="*/ 186404 h 209931"/>
                <a:gd name="connsiteX1" fmla="*/ 160972 w 206120"/>
                <a:gd name="connsiteY1" fmla="*/ 24860 h 209931"/>
                <a:gd name="connsiteX2" fmla="*/ 12001 w 206120"/>
                <a:gd name="connsiteY2" fmla="*/ 24860 h 209931"/>
                <a:gd name="connsiteX3" fmla="*/ 12001 w 206120"/>
                <a:gd name="connsiteY3" fmla="*/ 0 h 209931"/>
                <a:gd name="connsiteX4" fmla="*/ 206121 w 206120"/>
                <a:gd name="connsiteY4" fmla="*/ 0 h 209931"/>
                <a:gd name="connsiteX5" fmla="*/ 206121 w 206120"/>
                <a:gd name="connsiteY5" fmla="*/ 24289 h 209931"/>
                <a:gd name="connsiteX6" fmla="*/ 44672 w 206120"/>
                <a:gd name="connsiteY6" fmla="*/ 184976 h 209931"/>
                <a:gd name="connsiteX7" fmla="*/ 206121 w 206120"/>
                <a:gd name="connsiteY7" fmla="*/ 184976 h 209931"/>
                <a:gd name="connsiteX8" fmla="*/ 206121 w 206120"/>
                <a:gd name="connsiteY8" fmla="*/ 209931 h 209931"/>
                <a:gd name="connsiteX9" fmla="*/ 0 w 206120"/>
                <a:gd name="connsiteY9" fmla="*/ 209931 h 209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6120" h="209931">
                  <a:moveTo>
                    <a:pt x="0" y="186404"/>
                  </a:moveTo>
                  <a:lnTo>
                    <a:pt x="160972" y="24860"/>
                  </a:lnTo>
                  <a:lnTo>
                    <a:pt x="12001" y="24860"/>
                  </a:lnTo>
                  <a:lnTo>
                    <a:pt x="12001" y="0"/>
                  </a:lnTo>
                  <a:lnTo>
                    <a:pt x="206121" y="0"/>
                  </a:lnTo>
                  <a:lnTo>
                    <a:pt x="206121" y="24289"/>
                  </a:lnTo>
                  <a:lnTo>
                    <a:pt x="44672" y="184976"/>
                  </a:lnTo>
                  <a:lnTo>
                    <a:pt x="206121" y="184976"/>
                  </a:lnTo>
                  <a:lnTo>
                    <a:pt x="206121" y="209931"/>
                  </a:lnTo>
                  <a:lnTo>
                    <a:pt x="0" y="20993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t-BR" sz="1245"/>
            </a:p>
          </p:txBody>
        </p:sp>
        <p:sp>
          <p:nvSpPr>
            <p:cNvPr id="40" name="Forma Livre: Forma 39">
              <a:extLst>
                <a:ext uri="{FF2B5EF4-FFF2-40B4-BE49-F238E27FC236}">
                  <a16:creationId xmlns:a16="http://schemas.microsoft.com/office/drawing/2014/main" id="{0C55C9B1-5B5E-4C6D-851C-F95ABB7195C1}"/>
                </a:ext>
              </a:extLst>
            </p:cNvPr>
            <p:cNvSpPr/>
            <p:nvPr/>
          </p:nvSpPr>
          <p:spPr>
            <a:xfrm>
              <a:off x="10590198" y="11506463"/>
              <a:ext cx="294893" cy="288607"/>
            </a:xfrm>
            <a:custGeom>
              <a:avLst/>
              <a:gdLst>
                <a:gd name="connsiteX0" fmla="*/ 150686 w 294893"/>
                <a:gd name="connsiteY0" fmla="*/ 89344 h 288607"/>
                <a:gd name="connsiteX1" fmla="*/ 164878 w 294893"/>
                <a:gd name="connsiteY1" fmla="*/ 60293 h 288607"/>
                <a:gd name="connsiteX2" fmla="*/ 154591 w 294893"/>
                <a:gd name="connsiteY2" fmla="*/ 38767 h 288607"/>
                <a:gd name="connsiteX3" fmla="*/ 126682 w 294893"/>
                <a:gd name="connsiteY3" fmla="*/ 29623 h 288607"/>
                <a:gd name="connsiteX4" fmla="*/ 89630 w 294893"/>
                <a:gd name="connsiteY4" fmla="*/ 43910 h 288607"/>
                <a:gd name="connsiteX5" fmla="*/ 84296 w 294893"/>
                <a:gd name="connsiteY5" fmla="*/ 59817 h 288607"/>
                <a:gd name="connsiteX6" fmla="*/ 92392 w 294893"/>
                <a:gd name="connsiteY6" fmla="*/ 82296 h 288607"/>
                <a:gd name="connsiteX7" fmla="*/ 119348 w 294893"/>
                <a:gd name="connsiteY7" fmla="*/ 110395 h 288607"/>
                <a:gd name="connsiteX8" fmla="*/ 150686 w 294893"/>
                <a:gd name="connsiteY8" fmla="*/ 89344 h 288607"/>
                <a:gd name="connsiteX9" fmla="*/ 154114 w 294893"/>
                <a:gd name="connsiteY9" fmla="*/ 248983 h 288607"/>
                <a:gd name="connsiteX10" fmla="*/ 183546 w 294893"/>
                <a:gd name="connsiteY10" fmla="*/ 227076 h 288607"/>
                <a:gd name="connsiteX11" fmla="*/ 103727 w 294893"/>
                <a:gd name="connsiteY11" fmla="*/ 149257 h 288607"/>
                <a:gd name="connsiteX12" fmla="*/ 59817 w 294893"/>
                <a:gd name="connsiteY12" fmla="*/ 176879 h 288607"/>
                <a:gd name="connsiteX13" fmla="*/ 44101 w 294893"/>
                <a:gd name="connsiteY13" fmla="*/ 212026 h 288607"/>
                <a:gd name="connsiteX14" fmla="*/ 64579 w 294893"/>
                <a:gd name="connsiteY14" fmla="*/ 246697 h 288607"/>
                <a:gd name="connsiteX15" fmla="*/ 108395 w 294893"/>
                <a:gd name="connsiteY15" fmla="*/ 258699 h 288607"/>
                <a:gd name="connsiteX16" fmla="*/ 154114 w 294893"/>
                <a:gd name="connsiteY16" fmla="*/ 248983 h 288607"/>
                <a:gd name="connsiteX17" fmla="*/ 49816 w 294893"/>
                <a:gd name="connsiteY17" fmla="*/ 90964 h 288607"/>
                <a:gd name="connsiteX18" fmla="*/ 42196 w 294893"/>
                <a:gd name="connsiteY18" fmla="*/ 63722 h 288607"/>
                <a:gd name="connsiteX19" fmla="*/ 65246 w 294893"/>
                <a:gd name="connsiteY19" fmla="*/ 18193 h 288607"/>
                <a:gd name="connsiteX20" fmla="*/ 127063 w 294893"/>
                <a:gd name="connsiteY20" fmla="*/ 0 h 288607"/>
                <a:gd name="connsiteX21" fmla="*/ 184499 w 294893"/>
                <a:gd name="connsiteY21" fmla="*/ 16859 h 288607"/>
                <a:gd name="connsiteX22" fmla="*/ 205264 w 294893"/>
                <a:gd name="connsiteY22" fmla="*/ 57150 h 288607"/>
                <a:gd name="connsiteX23" fmla="*/ 183832 w 294893"/>
                <a:gd name="connsiteY23" fmla="*/ 104965 h 288607"/>
                <a:gd name="connsiteX24" fmla="*/ 142018 w 294893"/>
                <a:gd name="connsiteY24" fmla="*/ 132588 h 288607"/>
                <a:gd name="connsiteX25" fmla="*/ 206407 w 294893"/>
                <a:gd name="connsiteY25" fmla="*/ 194024 h 288607"/>
                <a:gd name="connsiteX26" fmla="*/ 214693 w 294893"/>
                <a:gd name="connsiteY26" fmla="*/ 170974 h 288607"/>
                <a:gd name="connsiteX27" fmla="*/ 219456 w 294893"/>
                <a:gd name="connsiteY27" fmla="*/ 149542 h 288607"/>
                <a:gd name="connsiteX28" fmla="*/ 261651 w 294893"/>
                <a:gd name="connsiteY28" fmla="*/ 149542 h 288607"/>
                <a:gd name="connsiteX29" fmla="*/ 245269 w 294893"/>
                <a:gd name="connsiteY29" fmla="*/ 201739 h 288607"/>
                <a:gd name="connsiteX30" fmla="*/ 233076 w 294893"/>
                <a:gd name="connsiteY30" fmla="*/ 221837 h 288607"/>
                <a:gd name="connsiteX31" fmla="*/ 294894 w 294893"/>
                <a:gd name="connsiteY31" fmla="*/ 281940 h 288607"/>
                <a:gd name="connsiteX32" fmla="*/ 240030 w 294893"/>
                <a:gd name="connsiteY32" fmla="*/ 281940 h 288607"/>
                <a:gd name="connsiteX33" fmla="*/ 206883 w 294893"/>
                <a:gd name="connsiteY33" fmla="*/ 250412 h 288607"/>
                <a:gd name="connsiteX34" fmla="*/ 170783 w 294893"/>
                <a:gd name="connsiteY34" fmla="*/ 274987 h 288607"/>
                <a:gd name="connsiteX35" fmla="*/ 104965 w 294893"/>
                <a:gd name="connsiteY35" fmla="*/ 288607 h 288607"/>
                <a:gd name="connsiteX36" fmla="*/ 24860 w 294893"/>
                <a:gd name="connsiteY36" fmla="*/ 264890 h 288607"/>
                <a:gd name="connsiteX37" fmla="*/ 0 w 294893"/>
                <a:gd name="connsiteY37" fmla="*/ 211741 h 288607"/>
                <a:gd name="connsiteX38" fmla="*/ 24289 w 294893"/>
                <a:gd name="connsiteY38" fmla="*/ 158401 h 288607"/>
                <a:gd name="connsiteX39" fmla="*/ 79724 w 294893"/>
                <a:gd name="connsiteY39" fmla="*/ 125825 h 288607"/>
                <a:gd name="connsiteX40" fmla="*/ 49816 w 294893"/>
                <a:gd name="connsiteY40" fmla="*/ 90964 h 288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294893" h="288607">
                  <a:moveTo>
                    <a:pt x="150686" y="89344"/>
                  </a:moveTo>
                  <a:cubicBezTo>
                    <a:pt x="160115" y="80486"/>
                    <a:pt x="164878" y="70866"/>
                    <a:pt x="164878" y="60293"/>
                  </a:cubicBezTo>
                  <a:cubicBezTo>
                    <a:pt x="164878" y="51911"/>
                    <a:pt x="161544" y="44767"/>
                    <a:pt x="154591" y="38767"/>
                  </a:cubicBezTo>
                  <a:cubicBezTo>
                    <a:pt x="147732" y="32671"/>
                    <a:pt x="138398" y="29623"/>
                    <a:pt x="126682" y="29623"/>
                  </a:cubicBezTo>
                  <a:cubicBezTo>
                    <a:pt x="108871" y="29623"/>
                    <a:pt x="96583" y="34385"/>
                    <a:pt x="89630" y="43910"/>
                  </a:cubicBezTo>
                  <a:cubicBezTo>
                    <a:pt x="86106" y="48673"/>
                    <a:pt x="84296" y="54007"/>
                    <a:pt x="84296" y="59817"/>
                  </a:cubicBezTo>
                  <a:cubicBezTo>
                    <a:pt x="84296" y="67627"/>
                    <a:pt x="86963" y="75247"/>
                    <a:pt x="92392" y="82296"/>
                  </a:cubicBezTo>
                  <a:cubicBezTo>
                    <a:pt x="97821" y="89440"/>
                    <a:pt x="106775" y="98774"/>
                    <a:pt x="119348" y="110395"/>
                  </a:cubicBezTo>
                  <a:cubicBezTo>
                    <a:pt x="134588" y="101632"/>
                    <a:pt x="144970" y="94679"/>
                    <a:pt x="150686" y="89344"/>
                  </a:cubicBezTo>
                  <a:moveTo>
                    <a:pt x="154114" y="248983"/>
                  </a:moveTo>
                  <a:cubicBezTo>
                    <a:pt x="166878" y="242506"/>
                    <a:pt x="176689" y="235172"/>
                    <a:pt x="183546" y="227076"/>
                  </a:cubicBezTo>
                  <a:lnTo>
                    <a:pt x="103727" y="149257"/>
                  </a:lnTo>
                  <a:cubicBezTo>
                    <a:pt x="81343" y="161258"/>
                    <a:pt x="66675" y="170497"/>
                    <a:pt x="59817" y="176879"/>
                  </a:cubicBezTo>
                  <a:cubicBezTo>
                    <a:pt x="49244" y="186499"/>
                    <a:pt x="44101" y="198215"/>
                    <a:pt x="44101" y="212026"/>
                  </a:cubicBezTo>
                  <a:cubicBezTo>
                    <a:pt x="44101" y="226981"/>
                    <a:pt x="50863" y="238601"/>
                    <a:pt x="64579" y="246697"/>
                  </a:cubicBezTo>
                  <a:cubicBezTo>
                    <a:pt x="78200" y="254698"/>
                    <a:pt x="92869" y="258699"/>
                    <a:pt x="108395" y="258699"/>
                  </a:cubicBezTo>
                  <a:cubicBezTo>
                    <a:pt x="126111" y="258699"/>
                    <a:pt x="141351" y="255556"/>
                    <a:pt x="154114" y="248983"/>
                  </a:cubicBezTo>
                  <a:moveTo>
                    <a:pt x="49816" y="90964"/>
                  </a:moveTo>
                  <a:cubicBezTo>
                    <a:pt x="44767" y="81534"/>
                    <a:pt x="42196" y="72390"/>
                    <a:pt x="42196" y="63722"/>
                  </a:cubicBezTo>
                  <a:cubicBezTo>
                    <a:pt x="42196" y="45529"/>
                    <a:pt x="49911" y="30289"/>
                    <a:pt x="65246" y="18193"/>
                  </a:cubicBezTo>
                  <a:cubicBezTo>
                    <a:pt x="80581" y="6001"/>
                    <a:pt x="101251" y="0"/>
                    <a:pt x="127063" y="0"/>
                  </a:cubicBezTo>
                  <a:cubicBezTo>
                    <a:pt x="151543" y="0"/>
                    <a:pt x="170688" y="5620"/>
                    <a:pt x="184499" y="16859"/>
                  </a:cubicBezTo>
                  <a:cubicBezTo>
                    <a:pt x="198311" y="28099"/>
                    <a:pt x="205264" y="41624"/>
                    <a:pt x="205264" y="57150"/>
                  </a:cubicBezTo>
                  <a:cubicBezTo>
                    <a:pt x="205264" y="75343"/>
                    <a:pt x="198120" y="91154"/>
                    <a:pt x="183832" y="104965"/>
                  </a:cubicBezTo>
                  <a:cubicBezTo>
                    <a:pt x="175450" y="112871"/>
                    <a:pt x="161639" y="122015"/>
                    <a:pt x="142018" y="132588"/>
                  </a:cubicBezTo>
                  <a:lnTo>
                    <a:pt x="206407" y="194024"/>
                  </a:lnTo>
                  <a:cubicBezTo>
                    <a:pt x="210407" y="183737"/>
                    <a:pt x="213074" y="176022"/>
                    <a:pt x="214693" y="170974"/>
                  </a:cubicBezTo>
                  <a:cubicBezTo>
                    <a:pt x="216312" y="165830"/>
                    <a:pt x="217837" y="158782"/>
                    <a:pt x="219456" y="149542"/>
                  </a:cubicBezTo>
                  <a:lnTo>
                    <a:pt x="261651" y="149542"/>
                  </a:lnTo>
                  <a:cubicBezTo>
                    <a:pt x="258985" y="167735"/>
                    <a:pt x="253555" y="185071"/>
                    <a:pt x="245269" y="201739"/>
                  </a:cubicBezTo>
                  <a:cubicBezTo>
                    <a:pt x="237077" y="218313"/>
                    <a:pt x="233076" y="224980"/>
                    <a:pt x="233076" y="221837"/>
                  </a:cubicBezTo>
                  <a:lnTo>
                    <a:pt x="294894" y="281940"/>
                  </a:lnTo>
                  <a:lnTo>
                    <a:pt x="240030" y="281940"/>
                  </a:lnTo>
                  <a:lnTo>
                    <a:pt x="206883" y="250412"/>
                  </a:lnTo>
                  <a:cubicBezTo>
                    <a:pt x="193738" y="261652"/>
                    <a:pt x="181737" y="269843"/>
                    <a:pt x="170783" y="274987"/>
                  </a:cubicBezTo>
                  <a:cubicBezTo>
                    <a:pt x="151733" y="284131"/>
                    <a:pt x="129826" y="288607"/>
                    <a:pt x="104965" y="288607"/>
                  </a:cubicBezTo>
                  <a:cubicBezTo>
                    <a:pt x="68199" y="288607"/>
                    <a:pt x="41624" y="280702"/>
                    <a:pt x="24860" y="264890"/>
                  </a:cubicBezTo>
                  <a:cubicBezTo>
                    <a:pt x="8287" y="249079"/>
                    <a:pt x="0" y="231362"/>
                    <a:pt x="0" y="211741"/>
                  </a:cubicBezTo>
                  <a:cubicBezTo>
                    <a:pt x="0" y="190309"/>
                    <a:pt x="8001" y="172593"/>
                    <a:pt x="24289" y="158401"/>
                  </a:cubicBezTo>
                  <a:cubicBezTo>
                    <a:pt x="34194" y="149828"/>
                    <a:pt x="52673" y="138874"/>
                    <a:pt x="79724" y="125825"/>
                  </a:cubicBezTo>
                  <a:cubicBezTo>
                    <a:pt x="64865" y="112014"/>
                    <a:pt x="54864" y="100393"/>
                    <a:pt x="49816" y="9096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t-BR" sz="1245"/>
            </a:p>
          </p:txBody>
        </p:sp>
        <p:sp>
          <p:nvSpPr>
            <p:cNvPr id="41" name="Forma Livre: Forma 40">
              <a:extLst>
                <a:ext uri="{FF2B5EF4-FFF2-40B4-BE49-F238E27FC236}">
                  <a16:creationId xmlns:a16="http://schemas.microsoft.com/office/drawing/2014/main" id="{1EFED8A1-EA0E-4C7F-AF14-B40B2C13627A}"/>
                </a:ext>
              </a:extLst>
            </p:cNvPr>
            <p:cNvSpPr/>
            <p:nvPr/>
          </p:nvSpPr>
          <p:spPr>
            <a:xfrm>
              <a:off x="11003964" y="11505511"/>
              <a:ext cx="338422" cy="282797"/>
            </a:xfrm>
            <a:custGeom>
              <a:avLst/>
              <a:gdLst>
                <a:gd name="connsiteX0" fmla="*/ 95 w 338422"/>
                <a:gd name="connsiteY0" fmla="*/ 0 h 282797"/>
                <a:gd name="connsiteX1" fmla="*/ 68008 w 338422"/>
                <a:gd name="connsiteY1" fmla="*/ 0 h 282797"/>
                <a:gd name="connsiteX2" fmla="*/ 169354 w 338422"/>
                <a:gd name="connsiteY2" fmla="*/ 239078 h 282797"/>
                <a:gd name="connsiteX3" fmla="*/ 270891 w 338422"/>
                <a:gd name="connsiteY3" fmla="*/ 0 h 282797"/>
                <a:gd name="connsiteX4" fmla="*/ 338423 w 338422"/>
                <a:gd name="connsiteY4" fmla="*/ 0 h 282797"/>
                <a:gd name="connsiteX5" fmla="*/ 338423 w 338422"/>
                <a:gd name="connsiteY5" fmla="*/ 282797 h 282797"/>
                <a:gd name="connsiteX6" fmla="*/ 293370 w 338422"/>
                <a:gd name="connsiteY6" fmla="*/ 282797 h 282797"/>
                <a:gd name="connsiteX7" fmla="*/ 293370 w 338422"/>
                <a:gd name="connsiteY7" fmla="*/ 115729 h 282797"/>
                <a:gd name="connsiteX8" fmla="*/ 294418 w 338422"/>
                <a:gd name="connsiteY8" fmla="*/ 87058 h 282797"/>
                <a:gd name="connsiteX9" fmla="*/ 295275 w 338422"/>
                <a:gd name="connsiteY9" fmla="*/ 44101 h 282797"/>
                <a:gd name="connsiteX10" fmla="*/ 192786 w 338422"/>
                <a:gd name="connsiteY10" fmla="*/ 282797 h 282797"/>
                <a:gd name="connsiteX11" fmla="*/ 145256 w 338422"/>
                <a:gd name="connsiteY11" fmla="*/ 282797 h 282797"/>
                <a:gd name="connsiteX12" fmla="*/ 43148 w 338422"/>
                <a:gd name="connsiteY12" fmla="*/ 44101 h 282797"/>
                <a:gd name="connsiteX13" fmla="*/ 43148 w 338422"/>
                <a:gd name="connsiteY13" fmla="*/ 52864 h 282797"/>
                <a:gd name="connsiteX14" fmla="*/ 44101 w 338422"/>
                <a:gd name="connsiteY14" fmla="*/ 84582 h 282797"/>
                <a:gd name="connsiteX15" fmla="*/ 45053 w 338422"/>
                <a:gd name="connsiteY15" fmla="*/ 115729 h 282797"/>
                <a:gd name="connsiteX16" fmla="*/ 45053 w 338422"/>
                <a:gd name="connsiteY16" fmla="*/ 282797 h 282797"/>
                <a:gd name="connsiteX17" fmla="*/ 0 w 338422"/>
                <a:gd name="connsiteY17" fmla="*/ 282797 h 282797"/>
                <a:gd name="connsiteX18" fmla="*/ 0 w 338422"/>
                <a:gd name="connsiteY18" fmla="*/ 0 h 282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38422" h="282797">
                  <a:moveTo>
                    <a:pt x="95" y="0"/>
                  </a:moveTo>
                  <a:lnTo>
                    <a:pt x="68008" y="0"/>
                  </a:lnTo>
                  <a:lnTo>
                    <a:pt x="169354" y="239078"/>
                  </a:lnTo>
                  <a:lnTo>
                    <a:pt x="270891" y="0"/>
                  </a:lnTo>
                  <a:lnTo>
                    <a:pt x="338423" y="0"/>
                  </a:lnTo>
                  <a:lnTo>
                    <a:pt x="338423" y="282797"/>
                  </a:lnTo>
                  <a:lnTo>
                    <a:pt x="293370" y="282797"/>
                  </a:lnTo>
                  <a:lnTo>
                    <a:pt x="293370" y="115729"/>
                  </a:lnTo>
                  <a:cubicBezTo>
                    <a:pt x="293370" y="110014"/>
                    <a:pt x="293751" y="100394"/>
                    <a:pt x="294418" y="87058"/>
                  </a:cubicBezTo>
                  <a:cubicBezTo>
                    <a:pt x="294989" y="73723"/>
                    <a:pt x="295275" y="59341"/>
                    <a:pt x="295275" y="44101"/>
                  </a:cubicBezTo>
                  <a:lnTo>
                    <a:pt x="192786" y="282797"/>
                  </a:lnTo>
                  <a:lnTo>
                    <a:pt x="145256" y="282797"/>
                  </a:lnTo>
                  <a:lnTo>
                    <a:pt x="43148" y="44101"/>
                  </a:lnTo>
                  <a:lnTo>
                    <a:pt x="43148" y="52864"/>
                  </a:lnTo>
                  <a:cubicBezTo>
                    <a:pt x="43148" y="59722"/>
                    <a:pt x="43529" y="70295"/>
                    <a:pt x="44101" y="84582"/>
                  </a:cubicBezTo>
                  <a:cubicBezTo>
                    <a:pt x="44767" y="98774"/>
                    <a:pt x="45053" y="109156"/>
                    <a:pt x="45053" y="115729"/>
                  </a:cubicBezTo>
                  <a:lnTo>
                    <a:pt x="45053" y="282797"/>
                  </a:lnTo>
                  <a:lnTo>
                    <a:pt x="0" y="282797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t-BR" sz="1245"/>
            </a:p>
          </p:txBody>
        </p:sp>
        <p:sp>
          <p:nvSpPr>
            <p:cNvPr id="42" name="Forma Livre: Forma 41">
              <a:extLst>
                <a:ext uri="{FF2B5EF4-FFF2-40B4-BE49-F238E27FC236}">
                  <a16:creationId xmlns:a16="http://schemas.microsoft.com/office/drawing/2014/main" id="{BE3C3E8B-D58E-4ECB-8CDE-CA030FEB1ACA}"/>
                </a:ext>
              </a:extLst>
            </p:cNvPr>
            <p:cNvSpPr/>
            <p:nvPr/>
          </p:nvSpPr>
          <p:spPr>
            <a:xfrm>
              <a:off x="11369914" y="11578377"/>
              <a:ext cx="234314" cy="209931"/>
            </a:xfrm>
            <a:custGeom>
              <a:avLst/>
              <a:gdLst>
                <a:gd name="connsiteX0" fmla="*/ 157829 w 234314"/>
                <a:gd name="connsiteY0" fmla="*/ 123635 h 209931"/>
                <a:gd name="connsiteX1" fmla="*/ 117443 w 234314"/>
                <a:gd name="connsiteY1" fmla="*/ 31052 h 209931"/>
                <a:gd name="connsiteX2" fmla="*/ 75533 w 234314"/>
                <a:gd name="connsiteY2" fmla="*/ 123635 h 209931"/>
                <a:gd name="connsiteX3" fmla="*/ 157829 w 234314"/>
                <a:gd name="connsiteY3" fmla="*/ 123635 h 209931"/>
                <a:gd name="connsiteX4" fmla="*/ 98965 w 234314"/>
                <a:gd name="connsiteY4" fmla="*/ 0 h 209931"/>
                <a:gd name="connsiteX5" fmla="*/ 139065 w 234314"/>
                <a:gd name="connsiteY5" fmla="*/ 0 h 209931"/>
                <a:gd name="connsiteX6" fmla="*/ 234315 w 234314"/>
                <a:gd name="connsiteY6" fmla="*/ 209931 h 209931"/>
                <a:gd name="connsiteX7" fmla="*/ 195358 w 234314"/>
                <a:gd name="connsiteY7" fmla="*/ 209931 h 209931"/>
                <a:gd name="connsiteX8" fmla="*/ 167830 w 234314"/>
                <a:gd name="connsiteY8" fmla="*/ 146685 h 209931"/>
                <a:gd name="connsiteX9" fmla="*/ 65056 w 234314"/>
                <a:gd name="connsiteY9" fmla="*/ 146685 h 209931"/>
                <a:gd name="connsiteX10" fmla="*/ 36481 w 234314"/>
                <a:gd name="connsiteY10" fmla="*/ 209931 h 209931"/>
                <a:gd name="connsiteX11" fmla="*/ 0 w 234314"/>
                <a:gd name="connsiteY11" fmla="*/ 209931 h 209931"/>
                <a:gd name="connsiteX12" fmla="*/ 98965 w 234314"/>
                <a:gd name="connsiteY12" fmla="*/ 0 h 209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4314" h="209931">
                  <a:moveTo>
                    <a:pt x="157829" y="123635"/>
                  </a:moveTo>
                  <a:lnTo>
                    <a:pt x="117443" y="31052"/>
                  </a:lnTo>
                  <a:lnTo>
                    <a:pt x="75533" y="123635"/>
                  </a:lnTo>
                  <a:lnTo>
                    <a:pt x="157829" y="123635"/>
                  </a:lnTo>
                  <a:close/>
                  <a:moveTo>
                    <a:pt x="98965" y="0"/>
                  </a:moveTo>
                  <a:lnTo>
                    <a:pt x="139065" y="0"/>
                  </a:lnTo>
                  <a:lnTo>
                    <a:pt x="234315" y="209931"/>
                  </a:lnTo>
                  <a:lnTo>
                    <a:pt x="195358" y="209931"/>
                  </a:lnTo>
                  <a:lnTo>
                    <a:pt x="167830" y="146685"/>
                  </a:lnTo>
                  <a:lnTo>
                    <a:pt x="65056" y="146685"/>
                  </a:lnTo>
                  <a:lnTo>
                    <a:pt x="36481" y="209931"/>
                  </a:lnTo>
                  <a:lnTo>
                    <a:pt x="0" y="209931"/>
                  </a:lnTo>
                  <a:lnTo>
                    <a:pt x="98965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t-BR" sz="1245"/>
            </a:p>
          </p:txBody>
        </p:sp>
        <p:sp>
          <p:nvSpPr>
            <p:cNvPr id="43" name="Forma Livre: Forma 42">
              <a:extLst>
                <a:ext uri="{FF2B5EF4-FFF2-40B4-BE49-F238E27FC236}">
                  <a16:creationId xmlns:a16="http://schemas.microsoft.com/office/drawing/2014/main" id="{B4B9436D-A718-4D9D-9EE8-E8BCB296699C}"/>
                </a:ext>
              </a:extLst>
            </p:cNvPr>
            <p:cNvSpPr/>
            <p:nvPr/>
          </p:nvSpPr>
          <p:spPr>
            <a:xfrm>
              <a:off x="11635090" y="11578377"/>
              <a:ext cx="213836" cy="209835"/>
            </a:xfrm>
            <a:custGeom>
              <a:avLst/>
              <a:gdLst>
                <a:gd name="connsiteX0" fmla="*/ 115253 w 213836"/>
                <a:gd name="connsiteY0" fmla="*/ 96298 h 209835"/>
                <a:gd name="connsiteX1" fmla="*/ 153448 w 213836"/>
                <a:gd name="connsiteY1" fmla="*/ 88297 h 209835"/>
                <a:gd name="connsiteX2" fmla="*/ 167450 w 213836"/>
                <a:gd name="connsiteY2" fmla="*/ 59627 h 209835"/>
                <a:gd name="connsiteX3" fmla="*/ 147828 w 213836"/>
                <a:gd name="connsiteY3" fmla="*/ 29146 h 209835"/>
                <a:gd name="connsiteX4" fmla="*/ 119825 w 213836"/>
                <a:gd name="connsiteY4" fmla="*/ 24860 h 209835"/>
                <a:gd name="connsiteX5" fmla="*/ 36005 w 213836"/>
                <a:gd name="connsiteY5" fmla="*/ 24860 h 209835"/>
                <a:gd name="connsiteX6" fmla="*/ 36005 w 213836"/>
                <a:gd name="connsiteY6" fmla="*/ 96298 h 209835"/>
                <a:gd name="connsiteX7" fmla="*/ 115253 w 213836"/>
                <a:gd name="connsiteY7" fmla="*/ 96298 h 209835"/>
                <a:gd name="connsiteX8" fmla="*/ 95 w 213836"/>
                <a:gd name="connsiteY8" fmla="*/ 0 h 209835"/>
                <a:gd name="connsiteX9" fmla="*/ 119158 w 213836"/>
                <a:gd name="connsiteY9" fmla="*/ 0 h 209835"/>
                <a:gd name="connsiteX10" fmla="*/ 167640 w 213836"/>
                <a:gd name="connsiteY10" fmla="*/ 6953 h 209835"/>
                <a:gd name="connsiteX11" fmla="*/ 203835 w 213836"/>
                <a:gd name="connsiteY11" fmla="*/ 56674 h 209835"/>
                <a:gd name="connsiteX12" fmla="*/ 194025 w 213836"/>
                <a:gd name="connsiteY12" fmla="*/ 87439 h 209835"/>
                <a:gd name="connsiteX13" fmla="*/ 166593 w 213836"/>
                <a:gd name="connsiteY13" fmla="*/ 106775 h 209835"/>
                <a:gd name="connsiteX14" fmla="*/ 189738 w 213836"/>
                <a:gd name="connsiteY14" fmla="*/ 119920 h 209835"/>
                <a:gd name="connsiteX15" fmla="*/ 198501 w 213836"/>
                <a:gd name="connsiteY15" fmla="*/ 146304 h 209835"/>
                <a:gd name="connsiteX16" fmla="*/ 199930 w 213836"/>
                <a:gd name="connsiteY16" fmla="*/ 174403 h 209835"/>
                <a:gd name="connsiteX17" fmla="*/ 202406 w 213836"/>
                <a:gd name="connsiteY17" fmla="*/ 192214 h 209835"/>
                <a:gd name="connsiteX18" fmla="*/ 213836 w 213836"/>
                <a:gd name="connsiteY18" fmla="*/ 204978 h 209835"/>
                <a:gd name="connsiteX19" fmla="*/ 213836 w 213836"/>
                <a:gd name="connsiteY19" fmla="*/ 209836 h 209835"/>
                <a:gd name="connsiteX20" fmla="*/ 169831 w 213836"/>
                <a:gd name="connsiteY20" fmla="*/ 209836 h 209835"/>
                <a:gd name="connsiteX21" fmla="*/ 167069 w 213836"/>
                <a:gd name="connsiteY21" fmla="*/ 202787 h 209835"/>
                <a:gd name="connsiteX22" fmla="*/ 165450 w 213836"/>
                <a:gd name="connsiteY22" fmla="*/ 186404 h 209835"/>
                <a:gd name="connsiteX23" fmla="*/ 163545 w 213836"/>
                <a:gd name="connsiteY23" fmla="*/ 151257 h 209835"/>
                <a:gd name="connsiteX24" fmla="*/ 145066 w 213836"/>
                <a:gd name="connsiteY24" fmla="*/ 123635 h 209835"/>
                <a:gd name="connsiteX25" fmla="*/ 114110 w 213836"/>
                <a:gd name="connsiteY25" fmla="*/ 119729 h 209835"/>
                <a:gd name="connsiteX26" fmla="*/ 35909 w 213836"/>
                <a:gd name="connsiteY26" fmla="*/ 119729 h 209835"/>
                <a:gd name="connsiteX27" fmla="*/ 35909 w 213836"/>
                <a:gd name="connsiteY27" fmla="*/ 209836 h 209835"/>
                <a:gd name="connsiteX28" fmla="*/ 0 w 213836"/>
                <a:gd name="connsiteY28" fmla="*/ 209836 h 209835"/>
                <a:gd name="connsiteX29" fmla="*/ 0 w 213836"/>
                <a:gd name="connsiteY29" fmla="*/ 0 h 209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13836" h="209835">
                  <a:moveTo>
                    <a:pt x="115253" y="96298"/>
                  </a:moveTo>
                  <a:cubicBezTo>
                    <a:pt x="131350" y="96298"/>
                    <a:pt x="144019" y="93631"/>
                    <a:pt x="153448" y="88297"/>
                  </a:cubicBezTo>
                  <a:cubicBezTo>
                    <a:pt x="162783" y="82963"/>
                    <a:pt x="167450" y="73343"/>
                    <a:pt x="167450" y="59627"/>
                  </a:cubicBezTo>
                  <a:cubicBezTo>
                    <a:pt x="167450" y="44672"/>
                    <a:pt x="160877" y="34480"/>
                    <a:pt x="147828" y="29146"/>
                  </a:cubicBezTo>
                  <a:cubicBezTo>
                    <a:pt x="140875" y="26289"/>
                    <a:pt x="131445" y="24860"/>
                    <a:pt x="119825" y="24860"/>
                  </a:cubicBezTo>
                  <a:lnTo>
                    <a:pt x="36005" y="24860"/>
                  </a:lnTo>
                  <a:lnTo>
                    <a:pt x="36005" y="96298"/>
                  </a:lnTo>
                  <a:lnTo>
                    <a:pt x="115253" y="96298"/>
                  </a:lnTo>
                  <a:close/>
                  <a:moveTo>
                    <a:pt x="95" y="0"/>
                  </a:moveTo>
                  <a:lnTo>
                    <a:pt x="119158" y="0"/>
                  </a:lnTo>
                  <a:cubicBezTo>
                    <a:pt x="138779" y="0"/>
                    <a:pt x="154972" y="2286"/>
                    <a:pt x="167640" y="6953"/>
                  </a:cubicBezTo>
                  <a:cubicBezTo>
                    <a:pt x="191834" y="16002"/>
                    <a:pt x="203835" y="32576"/>
                    <a:pt x="203835" y="56674"/>
                  </a:cubicBezTo>
                  <a:cubicBezTo>
                    <a:pt x="203835" y="69247"/>
                    <a:pt x="200596" y="79438"/>
                    <a:pt x="194025" y="87439"/>
                  </a:cubicBezTo>
                  <a:cubicBezTo>
                    <a:pt x="187453" y="95440"/>
                    <a:pt x="178308" y="101918"/>
                    <a:pt x="166593" y="106775"/>
                  </a:cubicBezTo>
                  <a:cubicBezTo>
                    <a:pt x="176879" y="110109"/>
                    <a:pt x="184595" y="114395"/>
                    <a:pt x="189738" y="119920"/>
                  </a:cubicBezTo>
                  <a:cubicBezTo>
                    <a:pt x="194977" y="125349"/>
                    <a:pt x="197834" y="134112"/>
                    <a:pt x="198501" y="146304"/>
                  </a:cubicBezTo>
                  <a:lnTo>
                    <a:pt x="199930" y="174403"/>
                  </a:lnTo>
                  <a:cubicBezTo>
                    <a:pt x="200311" y="182404"/>
                    <a:pt x="201073" y="188404"/>
                    <a:pt x="202406" y="192214"/>
                  </a:cubicBezTo>
                  <a:cubicBezTo>
                    <a:pt x="204597" y="198882"/>
                    <a:pt x="208407" y="203168"/>
                    <a:pt x="213836" y="204978"/>
                  </a:cubicBezTo>
                  <a:lnTo>
                    <a:pt x="213836" y="209836"/>
                  </a:lnTo>
                  <a:lnTo>
                    <a:pt x="169831" y="209836"/>
                  </a:lnTo>
                  <a:cubicBezTo>
                    <a:pt x="168688" y="208026"/>
                    <a:pt x="167736" y="205740"/>
                    <a:pt x="167069" y="202787"/>
                  </a:cubicBezTo>
                  <a:cubicBezTo>
                    <a:pt x="166497" y="199930"/>
                    <a:pt x="165831" y="194405"/>
                    <a:pt x="165450" y="186404"/>
                  </a:cubicBezTo>
                  <a:lnTo>
                    <a:pt x="163545" y="151257"/>
                  </a:lnTo>
                  <a:cubicBezTo>
                    <a:pt x="162687" y="137446"/>
                    <a:pt x="156591" y="128302"/>
                    <a:pt x="145066" y="123635"/>
                  </a:cubicBezTo>
                  <a:cubicBezTo>
                    <a:pt x="138494" y="120968"/>
                    <a:pt x="128207" y="119729"/>
                    <a:pt x="114110" y="119729"/>
                  </a:cubicBezTo>
                  <a:lnTo>
                    <a:pt x="35909" y="119729"/>
                  </a:lnTo>
                  <a:lnTo>
                    <a:pt x="35909" y="209836"/>
                  </a:lnTo>
                  <a:lnTo>
                    <a:pt x="0" y="20983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t-BR" sz="1245"/>
            </a:p>
          </p:txBody>
        </p:sp>
        <p:sp>
          <p:nvSpPr>
            <p:cNvPr id="44" name="Forma Livre: Forma 43">
              <a:extLst>
                <a:ext uri="{FF2B5EF4-FFF2-40B4-BE49-F238E27FC236}">
                  <a16:creationId xmlns:a16="http://schemas.microsoft.com/office/drawing/2014/main" id="{85041559-EF85-4AEF-909D-1DB6F21A5DEB}"/>
                </a:ext>
              </a:extLst>
            </p:cNvPr>
            <p:cNvSpPr/>
            <p:nvPr/>
          </p:nvSpPr>
          <p:spPr>
            <a:xfrm>
              <a:off x="11870161" y="11573614"/>
              <a:ext cx="203841" cy="220789"/>
            </a:xfrm>
            <a:custGeom>
              <a:avLst/>
              <a:gdLst>
                <a:gd name="connsiteX0" fmla="*/ 33725 w 203841"/>
                <a:gd name="connsiteY0" fmla="*/ 146971 h 220789"/>
                <a:gd name="connsiteX1" fmla="*/ 43822 w 203841"/>
                <a:gd name="connsiteY1" fmla="*/ 176022 h 220789"/>
                <a:gd name="connsiteX2" fmla="*/ 103638 w 203841"/>
                <a:gd name="connsiteY2" fmla="*/ 196977 h 220789"/>
                <a:gd name="connsiteX3" fmla="*/ 138691 w 203841"/>
                <a:gd name="connsiteY3" fmla="*/ 192310 h 220789"/>
                <a:gd name="connsiteX4" fmla="*/ 169266 w 203841"/>
                <a:gd name="connsiteY4" fmla="*/ 160782 h 220789"/>
                <a:gd name="connsiteX5" fmla="*/ 156216 w 203841"/>
                <a:gd name="connsiteY5" fmla="*/ 136303 h 220789"/>
                <a:gd name="connsiteX6" fmla="*/ 115068 w 203841"/>
                <a:gd name="connsiteY6" fmla="*/ 123920 h 220789"/>
                <a:gd name="connsiteX7" fmla="*/ 80493 w 203841"/>
                <a:gd name="connsiteY7" fmla="*/ 117538 h 220789"/>
                <a:gd name="connsiteX8" fmla="*/ 32868 w 203841"/>
                <a:gd name="connsiteY8" fmla="*/ 103727 h 220789"/>
                <a:gd name="connsiteX9" fmla="*/ 8674 w 203841"/>
                <a:gd name="connsiteY9" fmla="*/ 64484 h 220789"/>
                <a:gd name="connsiteX10" fmla="*/ 32487 w 203841"/>
                <a:gd name="connsiteY10" fmla="*/ 18097 h 220789"/>
                <a:gd name="connsiteX11" fmla="*/ 99924 w 203841"/>
                <a:gd name="connsiteY11" fmla="*/ 0 h 220789"/>
                <a:gd name="connsiteX12" fmla="*/ 168123 w 203841"/>
                <a:gd name="connsiteY12" fmla="*/ 15907 h 220789"/>
                <a:gd name="connsiteX13" fmla="*/ 196126 w 203841"/>
                <a:gd name="connsiteY13" fmla="*/ 66675 h 220789"/>
                <a:gd name="connsiteX14" fmla="*/ 162503 w 203841"/>
                <a:gd name="connsiteY14" fmla="*/ 66675 h 220789"/>
                <a:gd name="connsiteX15" fmla="*/ 151549 w 203841"/>
                <a:gd name="connsiteY15" fmla="*/ 40862 h 220789"/>
                <a:gd name="connsiteX16" fmla="*/ 98781 w 203841"/>
                <a:gd name="connsiteY16" fmla="*/ 24479 h 220789"/>
                <a:gd name="connsiteX17" fmla="*/ 55442 w 203841"/>
                <a:gd name="connsiteY17" fmla="*/ 35052 h 220789"/>
                <a:gd name="connsiteX18" fmla="*/ 42298 w 203841"/>
                <a:gd name="connsiteY18" fmla="*/ 59627 h 220789"/>
                <a:gd name="connsiteX19" fmla="*/ 57823 w 203841"/>
                <a:gd name="connsiteY19" fmla="*/ 82105 h 220789"/>
                <a:gd name="connsiteX20" fmla="*/ 104020 w 203841"/>
                <a:gd name="connsiteY20" fmla="*/ 93536 h 220789"/>
                <a:gd name="connsiteX21" fmla="*/ 139643 w 203841"/>
                <a:gd name="connsiteY21" fmla="*/ 100013 h 220789"/>
                <a:gd name="connsiteX22" fmla="*/ 179553 w 203841"/>
                <a:gd name="connsiteY22" fmla="*/ 113538 h 220789"/>
                <a:gd name="connsiteX23" fmla="*/ 203841 w 203841"/>
                <a:gd name="connsiteY23" fmla="*/ 156020 h 220789"/>
                <a:gd name="connsiteX24" fmla="*/ 172981 w 203841"/>
                <a:gd name="connsiteY24" fmla="*/ 205835 h 220789"/>
                <a:gd name="connsiteX25" fmla="*/ 101162 w 203841"/>
                <a:gd name="connsiteY25" fmla="*/ 220789 h 220789"/>
                <a:gd name="connsiteX26" fmla="*/ 26486 w 203841"/>
                <a:gd name="connsiteY26" fmla="*/ 200787 h 220789"/>
                <a:gd name="connsiteX27" fmla="*/ 7 w 203841"/>
                <a:gd name="connsiteY27" fmla="*/ 146971 h 220789"/>
                <a:gd name="connsiteX28" fmla="*/ 33725 w 203841"/>
                <a:gd name="connsiteY28" fmla="*/ 146971 h 220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03841" h="220789">
                  <a:moveTo>
                    <a:pt x="33725" y="146971"/>
                  </a:moveTo>
                  <a:cubicBezTo>
                    <a:pt x="34392" y="158972"/>
                    <a:pt x="37916" y="168593"/>
                    <a:pt x="43822" y="176022"/>
                  </a:cubicBezTo>
                  <a:cubicBezTo>
                    <a:pt x="55156" y="189929"/>
                    <a:pt x="75159" y="196977"/>
                    <a:pt x="103638" y="196977"/>
                  </a:cubicBezTo>
                  <a:cubicBezTo>
                    <a:pt x="116497" y="196977"/>
                    <a:pt x="128118" y="195453"/>
                    <a:pt x="138691" y="192310"/>
                  </a:cubicBezTo>
                  <a:cubicBezTo>
                    <a:pt x="159074" y="186595"/>
                    <a:pt x="169266" y="176022"/>
                    <a:pt x="169266" y="160782"/>
                  </a:cubicBezTo>
                  <a:cubicBezTo>
                    <a:pt x="169266" y="149352"/>
                    <a:pt x="164885" y="141161"/>
                    <a:pt x="156216" y="136303"/>
                  </a:cubicBezTo>
                  <a:cubicBezTo>
                    <a:pt x="147454" y="131540"/>
                    <a:pt x="133833" y="127445"/>
                    <a:pt x="115068" y="123920"/>
                  </a:cubicBezTo>
                  <a:lnTo>
                    <a:pt x="80493" y="117538"/>
                  </a:lnTo>
                  <a:cubicBezTo>
                    <a:pt x="58014" y="113347"/>
                    <a:pt x="42107" y="108776"/>
                    <a:pt x="32868" y="103727"/>
                  </a:cubicBezTo>
                  <a:cubicBezTo>
                    <a:pt x="16676" y="94964"/>
                    <a:pt x="8674" y="81820"/>
                    <a:pt x="8674" y="64484"/>
                  </a:cubicBezTo>
                  <a:cubicBezTo>
                    <a:pt x="8674" y="45625"/>
                    <a:pt x="16676" y="30194"/>
                    <a:pt x="32487" y="18097"/>
                  </a:cubicBezTo>
                  <a:cubicBezTo>
                    <a:pt x="48298" y="6001"/>
                    <a:pt x="70777" y="0"/>
                    <a:pt x="99924" y="0"/>
                  </a:cubicBezTo>
                  <a:cubicBezTo>
                    <a:pt x="126594" y="0"/>
                    <a:pt x="149454" y="5334"/>
                    <a:pt x="168123" y="15907"/>
                  </a:cubicBezTo>
                  <a:cubicBezTo>
                    <a:pt x="186792" y="26479"/>
                    <a:pt x="196126" y="43339"/>
                    <a:pt x="196126" y="66675"/>
                  </a:cubicBezTo>
                  <a:lnTo>
                    <a:pt x="162503" y="66675"/>
                  </a:lnTo>
                  <a:cubicBezTo>
                    <a:pt x="160788" y="55531"/>
                    <a:pt x="157264" y="46958"/>
                    <a:pt x="151549" y="40862"/>
                  </a:cubicBezTo>
                  <a:cubicBezTo>
                    <a:pt x="141167" y="30004"/>
                    <a:pt x="123546" y="24479"/>
                    <a:pt x="98781" y="24479"/>
                  </a:cubicBezTo>
                  <a:cubicBezTo>
                    <a:pt x="78588" y="24479"/>
                    <a:pt x="64205" y="28004"/>
                    <a:pt x="55442" y="35052"/>
                  </a:cubicBezTo>
                  <a:cubicBezTo>
                    <a:pt x="46679" y="42101"/>
                    <a:pt x="42298" y="50292"/>
                    <a:pt x="42298" y="59627"/>
                  </a:cubicBezTo>
                  <a:cubicBezTo>
                    <a:pt x="42298" y="69818"/>
                    <a:pt x="47441" y="77343"/>
                    <a:pt x="57823" y="82105"/>
                  </a:cubicBezTo>
                  <a:cubicBezTo>
                    <a:pt x="64681" y="85344"/>
                    <a:pt x="80112" y="89059"/>
                    <a:pt x="104020" y="93536"/>
                  </a:cubicBezTo>
                  <a:lnTo>
                    <a:pt x="139643" y="100013"/>
                  </a:lnTo>
                  <a:cubicBezTo>
                    <a:pt x="156883" y="103442"/>
                    <a:pt x="170123" y="107918"/>
                    <a:pt x="179553" y="113538"/>
                  </a:cubicBezTo>
                  <a:cubicBezTo>
                    <a:pt x="195745" y="123349"/>
                    <a:pt x="203841" y="137446"/>
                    <a:pt x="203841" y="156020"/>
                  </a:cubicBezTo>
                  <a:cubicBezTo>
                    <a:pt x="203841" y="179261"/>
                    <a:pt x="193554" y="195834"/>
                    <a:pt x="172981" y="205835"/>
                  </a:cubicBezTo>
                  <a:cubicBezTo>
                    <a:pt x="152311" y="215741"/>
                    <a:pt x="128404" y="220789"/>
                    <a:pt x="101162" y="220789"/>
                  </a:cubicBezTo>
                  <a:cubicBezTo>
                    <a:pt x="69444" y="220789"/>
                    <a:pt x="44488" y="214122"/>
                    <a:pt x="26486" y="200787"/>
                  </a:cubicBezTo>
                  <a:cubicBezTo>
                    <a:pt x="8484" y="187547"/>
                    <a:pt x="-279" y="169640"/>
                    <a:pt x="7" y="146971"/>
                  </a:cubicBezTo>
                  <a:lnTo>
                    <a:pt x="33725" y="14697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t-BR" sz="1245"/>
            </a:p>
          </p:txBody>
        </p:sp>
        <p:sp>
          <p:nvSpPr>
            <p:cNvPr id="45" name="Forma Livre: Forma 44">
              <a:extLst>
                <a:ext uri="{FF2B5EF4-FFF2-40B4-BE49-F238E27FC236}">
                  <a16:creationId xmlns:a16="http://schemas.microsoft.com/office/drawing/2014/main" id="{34BC2C90-BBE2-4516-A8AA-2E2696B6DE21}"/>
                </a:ext>
              </a:extLst>
            </p:cNvPr>
            <p:cNvSpPr/>
            <p:nvPr/>
          </p:nvSpPr>
          <p:spPr>
            <a:xfrm>
              <a:off x="12085242" y="11578377"/>
              <a:ext cx="234315" cy="209931"/>
            </a:xfrm>
            <a:custGeom>
              <a:avLst/>
              <a:gdLst>
                <a:gd name="connsiteX0" fmla="*/ 157925 w 234315"/>
                <a:gd name="connsiteY0" fmla="*/ 123635 h 209931"/>
                <a:gd name="connsiteX1" fmla="*/ 117634 w 234315"/>
                <a:gd name="connsiteY1" fmla="*/ 31052 h 209931"/>
                <a:gd name="connsiteX2" fmla="*/ 75629 w 234315"/>
                <a:gd name="connsiteY2" fmla="*/ 123635 h 209931"/>
                <a:gd name="connsiteX3" fmla="*/ 157925 w 234315"/>
                <a:gd name="connsiteY3" fmla="*/ 123635 h 209931"/>
                <a:gd name="connsiteX4" fmla="*/ 99060 w 234315"/>
                <a:gd name="connsiteY4" fmla="*/ 0 h 209931"/>
                <a:gd name="connsiteX5" fmla="*/ 139161 w 234315"/>
                <a:gd name="connsiteY5" fmla="*/ 0 h 209931"/>
                <a:gd name="connsiteX6" fmla="*/ 234315 w 234315"/>
                <a:gd name="connsiteY6" fmla="*/ 209931 h 209931"/>
                <a:gd name="connsiteX7" fmla="*/ 195358 w 234315"/>
                <a:gd name="connsiteY7" fmla="*/ 209931 h 209931"/>
                <a:gd name="connsiteX8" fmla="*/ 167830 w 234315"/>
                <a:gd name="connsiteY8" fmla="*/ 146685 h 209931"/>
                <a:gd name="connsiteX9" fmla="*/ 65151 w 234315"/>
                <a:gd name="connsiteY9" fmla="*/ 146685 h 209931"/>
                <a:gd name="connsiteX10" fmla="*/ 36481 w 234315"/>
                <a:gd name="connsiteY10" fmla="*/ 209931 h 209931"/>
                <a:gd name="connsiteX11" fmla="*/ 0 w 234315"/>
                <a:gd name="connsiteY11" fmla="*/ 209931 h 209931"/>
                <a:gd name="connsiteX12" fmla="*/ 99060 w 234315"/>
                <a:gd name="connsiteY12" fmla="*/ 0 h 209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4315" h="209931">
                  <a:moveTo>
                    <a:pt x="157925" y="123635"/>
                  </a:moveTo>
                  <a:lnTo>
                    <a:pt x="117634" y="31052"/>
                  </a:lnTo>
                  <a:lnTo>
                    <a:pt x="75629" y="123635"/>
                  </a:lnTo>
                  <a:lnTo>
                    <a:pt x="157925" y="123635"/>
                  </a:lnTo>
                  <a:close/>
                  <a:moveTo>
                    <a:pt x="99060" y="0"/>
                  </a:moveTo>
                  <a:lnTo>
                    <a:pt x="139161" y="0"/>
                  </a:lnTo>
                  <a:lnTo>
                    <a:pt x="234315" y="209931"/>
                  </a:lnTo>
                  <a:lnTo>
                    <a:pt x="195358" y="209931"/>
                  </a:lnTo>
                  <a:lnTo>
                    <a:pt x="167830" y="146685"/>
                  </a:lnTo>
                  <a:lnTo>
                    <a:pt x="65151" y="146685"/>
                  </a:lnTo>
                  <a:lnTo>
                    <a:pt x="36481" y="209931"/>
                  </a:lnTo>
                  <a:lnTo>
                    <a:pt x="0" y="209931"/>
                  </a:lnTo>
                  <a:lnTo>
                    <a:pt x="9906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t-BR" sz="1245"/>
            </a:p>
          </p:txBody>
        </p:sp>
        <p:sp>
          <p:nvSpPr>
            <p:cNvPr id="46" name="Forma Livre: Forma 45">
              <a:extLst>
                <a:ext uri="{FF2B5EF4-FFF2-40B4-BE49-F238E27FC236}">
                  <a16:creationId xmlns:a16="http://schemas.microsoft.com/office/drawing/2014/main" id="{4E8012F7-BC58-4558-A16C-204E78FC5300}"/>
                </a:ext>
              </a:extLst>
            </p:cNvPr>
            <p:cNvSpPr/>
            <p:nvPr/>
          </p:nvSpPr>
          <p:spPr>
            <a:xfrm>
              <a:off x="12341178" y="11578377"/>
              <a:ext cx="167354" cy="209931"/>
            </a:xfrm>
            <a:custGeom>
              <a:avLst/>
              <a:gdLst>
                <a:gd name="connsiteX0" fmla="*/ 0 w 167354"/>
                <a:gd name="connsiteY0" fmla="*/ 0 h 209931"/>
                <a:gd name="connsiteX1" fmla="*/ 36005 w 167354"/>
                <a:gd name="connsiteY1" fmla="*/ 0 h 209931"/>
                <a:gd name="connsiteX2" fmla="*/ 36005 w 167354"/>
                <a:gd name="connsiteY2" fmla="*/ 184976 h 209931"/>
                <a:gd name="connsiteX3" fmla="*/ 167354 w 167354"/>
                <a:gd name="connsiteY3" fmla="*/ 184976 h 209931"/>
                <a:gd name="connsiteX4" fmla="*/ 167354 w 167354"/>
                <a:gd name="connsiteY4" fmla="*/ 209931 h 209931"/>
                <a:gd name="connsiteX5" fmla="*/ 0 w 167354"/>
                <a:gd name="connsiteY5" fmla="*/ 209931 h 209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354" h="209931">
                  <a:moveTo>
                    <a:pt x="0" y="0"/>
                  </a:moveTo>
                  <a:lnTo>
                    <a:pt x="36005" y="0"/>
                  </a:lnTo>
                  <a:lnTo>
                    <a:pt x="36005" y="184976"/>
                  </a:lnTo>
                  <a:lnTo>
                    <a:pt x="167354" y="184976"/>
                  </a:lnTo>
                  <a:lnTo>
                    <a:pt x="167354" y="209931"/>
                  </a:lnTo>
                  <a:lnTo>
                    <a:pt x="0" y="20993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t-BR" sz="1245"/>
            </a:p>
          </p:txBody>
        </p:sp>
      </p:grpSp>
      <p:sp>
        <p:nvSpPr>
          <p:cNvPr id="47" name="Freeform: Shape 4">
            <a:extLst>
              <a:ext uri="{FF2B5EF4-FFF2-40B4-BE49-F238E27FC236}">
                <a16:creationId xmlns:a16="http://schemas.microsoft.com/office/drawing/2014/main" id="{60D426D5-A698-432F-94B8-EAE80D7B517E}"/>
              </a:ext>
            </a:extLst>
          </p:cNvPr>
          <p:cNvSpPr/>
          <p:nvPr/>
        </p:nvSpPr>
        <p:spPr>
          <a:xfrm>
            <a:off x="-13800" y="-109154"/>
            <a:ext cx="7422071" cy="7003540"/>
          </a:xfrm>
          <a:custGeom>
            <a:avLst/>
            <a:gdLst>
              <a:gd name="connsiteX0" fmla="*/ 254000 w 9347200"/>
              <a:gd name="connsiteY0" fmla="*/ 9880600 h 10083800"/>
              <a:gd name="connsiteX1" fmla="*/ 0 w 9347200"/>
              <a:gd name="connsiteY1" fmla="*/ 10083800 h 10083800"/>
              <a:gd name="connsiteX2" fmla="*/ 0 w 9347200"/>
              <a:gd name="connsiteY2" fmla="*/ 0 h 10083800"/>
              <a:gd name="connsiteX3" fmla="*/ 9347200 w 9347200"/>
              <a:gd name="connsiteY3" fmla="*/ 0 h 10083800"/>
              <a:gd name="connsiteX4" fmla="*/ 3657600 w 9347200"/>
              <a:gd name="connsiteY4" fmla="*/ 10058400 h 10083800"/>
              <a:gd name="connsiteX5" fmla="*/ 50800 w 9347200"/>
              <a:gd name="connsiteY5" fmla="*/ 9982200 h 10083800"/>
              <a:gd name="connsiteX0" fmla="*/ 254000 w 9347200"/>
              <a:gd name="connsiteY0" fmla="*/ 9880600 h 10083800"/>
              <a:gd name="connsiteX1" fmla="*/ 0 w 9347200"/>
              <a:gd name="connsiteY1" fmla="*/ 10083800 h 10083800"/>
              <a:gd name="connsiteX2" fmla="*/ 0 w 9347200"/>
              <a:gd name="connsiteY2" fmla="*/ 0 h 10083800"/>
              <a:gd name="connsiteX3" fmla="*/ 9347200 w 9347200"/>
              <a:gd name="connsiteY3" fmla="*/ 0 h 10083800"/>
              <a:gd name="connsiteX4" fmla="*/ 4168487 w 9347200"/>
              <a:gd name="connsiteY4" fmla="*/ 10058400 h 10083800"/>
              <a:gd name="connsiteX5" fmla="*/ 50800 w 9347200"/>
              <a:gd name="connsiteY5" fmla="*/ 9982200 h 10083800"/>
              <a:gd name="connsiteX0" fmla="*/ 254000 w 9347200"/>
              <a:gd name="connsiteY0" fmla="*/ 9880600 h 10083800"/>
              <a:gd name="connsiteX1" fmla="*/ 0 w 9347200"/>
              <a:gd name="connsiteY1" fmla="*/ 10083800 h 10083800"/>
              <a:gd name="connsiteX2" fmla="*/ 0 w 9347200"/>
              <a:gd name="connsiteY2" fmla="*/ 0 h 10083800"/>
              <a:gd name="connsiteX3" fmla="*/ 9347200 w 9347200"/>
              <a:gd name="connsiteY3" fmla="*/ 0 h 10083800"/>
              <a:gd name="connsiteX4" fmla="*/ 4368399 w 9347200"/>
              <a:gd name="connsiteY4" fmla="*/ 10007600 h 10083800"/>
              <a:gd name="connsiteX5" fmla="*/ 50800 w 9347200"/>
              <a:gd name="connsiteY5" fmla="*/ 9982200 h 1008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47200" h="10083800">
                <a:moveTo>
                  <a:pt x="254000" y="9880600"/>
                </a:moveTo>
                <a:lnTo>
                  <a:pt x="0" y="10083800"/>
                </a:lnTo>
                <a:lnTo>
                  <a:pt x="0" y="0"/>
                </a:lnTo>
                <a:lnTo>
                  <a:pt x="9347200" y="0"/>
                </a:lnTo>
                <a:lnTo>
                  <a:pt x="4368399" y="10007600"/>
                </a:lnTo>
                <a:lnTo>
                  <a:pt x="50800" y="9982200"/>
                </a:lnTo>
              </a:path>
            </a:pathLst>
          </a:custGeom>
          <a:solidFill>
            <a:srgbClr val="2140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sz="1245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8" name="Gráfico 47">
            <a:extLst>
              <a:ext uri="{FF2B5EF4-FFF2-40B4-BE49-F238E27FC236}">
                <a16:creationId xmlns:a16="http://schemas.microsoft.com/office/drawing/2014/main" id="{B36BB36B-ACFA-4AD9-8FF2-E97E3DCB17A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17730" t="5867" r="46619" b="-43117"/>
          <a:stretch/>
        </p:blipFill>
        <p:spPr>
          <a:xfrm>
            <a:off x="2" y="-111417"/>
            <a:ext cx="6006295" cy="10630678"/>
          </a:xfrm>
          <a:custGeom>
            <a:avLst/>
            <a:gdLst>
              <a:gd name="connsiteX0" fmla="*/ 0 w 3606494"/>
              <a:gd name="connsiteY0" fmla="*/ 0 h 6381934"/>
              <a:gd name="connsiteX1" fmla="*/ 3606494 w 3606494"/>
              <a:gd name="connsiteY1" fmla="*/ 0 h 6381934"/>
              <a:gd name="connsiteX2" fmla="*/ 0 w 3606494"/>
              <a:gd name="connsiteY2" fmla="*/ 6381934 h 6381934"/>
              <a:gd name="connsiteX3" fmla="*/ 0 w 3606494"/>
              <a:gd name="connsiteY3" fmla="*/ 0 h 638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6494" h="6381934">
                <a:moveTo>
                  <a:pt x="0" y="0"/>
                </a:moveTo>
                <a:lnTo>
                  <a:pt x="3606494" y="0"/>
                </a:lnTo>
                <a:lnTo>
                  <a:pt x="0" y="6381934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7624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erior - Cuadro d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to 5" hidden="1">
            <a:extLst>
              <a:ext uri="{FF2B5EF4-FFF2-40B4-BE49-F238E27FC236}">
                <a16:creationId xmlns:a16="http://schemas.microsoft.com/office/drawing/2014/main" id="{D0A5A63D-E20C-4124-822A-DA900599A2A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326379805"/>
              </p:ext>
            </p:extLst>
          </p:nvPr>
        </p:nvGraphicFramePr>
        <p:xfrm>
          <a:off x="1103" y="1103"/>
          <a:ext cx="1103" cy="11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" name="Slide do think-cell" r:id="rId4" imgW="395" imgH="396" progId="TCLayout.ActiveDocument.1">
                  <p:embed/>
                </p:oleObj>
              </mc:Choice>
              <mc:Fallback>
                <p:oleObj name="Slide do think-cell" r:id="rId4" imgW="395" imgH="396" progId="TCLayout.ActiveDocument.1">
                  <p:embed/>
                  <p:pic>
                    <p:nvPicPr>
                      <p:cNvPr id="6" name="Objeto 5" hidden="1">
                        <a:extLst>
                          <a:ext uri="{FF2B5EF4-FFF2-40B4-BE49-F238E27FC236}">
                            <a16:creationId xmlns:a16="http://schemas.microsoft.com/office/drawing/2014/main" id="{D0A5A63D-E20C-4124-822A-DA900599A2A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03" y="1103"/>
                        <a:ext cx="1103" cy="11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15">
            <a:extLst>
              <a:ext uri="{FF2B5EF4-FFF2-40B4-BE49-F238E27FC236}">
                <a16:creationId xmlns:a16="http://schemas.microsoft.com/office/drawing/2014/main" id="{961CDBC0-3095-4CEB-A418-B6F899A880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3412" y="270962"/>
            <a:ext cx="10727021" cy="895288"/>
          </a:xfrm>
          <a:prstGeom prst="rect">
            <a:avLst/>
          </a:prstGeom>
        </p:spPr>
        <p:txBody>
          <a:bodyPr vert="horz"/>
          <a:lstStyle>
            <a:lvl1pPr rtl="0">
              <a:defRPr sz="3320" b="1" baseline="0">
                <a:solidFill>
                  <a:srgbClr val="00667D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marL="0" marR="0" lvl="0" indent="0" algn="l" defTabSz="63250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4565" spc="-207"/>
              <a:t>Título </a:t>
            </a:r>
            <a:r>
              <a:rPr lang="pt-BR" sz="5533" spc="-207"/>
              <a:t>| </a:t>
            </a:r>
            <a:r>
              <a:rPr lang="pt-BR" sz="3736" b="0">
                <a:solidFill>
                  <a:srgbClr val="44546A"/>
                </a:solidFill>
              </a:rPr>
              <a:t>Subtítulo</a:t>
            </a:r>
            <a:endParaRPr lang="pt-BR"/>
          </a:p>
        </p:txBody>
      </p:sp>
      <p:pic>
        <p:nvPicPr>
          <p:cNvPr id="2" name="Gráfico 346">
            <a:extLst>
              <a:ext uri="{FF2B5EF4-FFF2-40B4-BE49-F238E27FC236}">
                <a16:creationId xmlns:a16="http://schemas.microsoft.com/office/drawing/2014/main" id="{87ED257E-4B8D-B673-0D39-720499AB77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40695" t="5865" r="46582" b="45151"/>
          <a:stretch/>
        </p:blipFill>
        <p:spPr>
          <a:xfrm rot="10800000">
            <a:off x="10048398" y="3064065"/>
            <a:ext cx="1952303" cy="3609864"/>
          </a:xfrm>
          <a:custGeom>
            <a:avLst/>
            <a:gdLst>
              <a:gd name="connsiteX0" fmla="*/ 0 w 3606494"/>
              <a:gd name="connsiteY0" fmla="*/ 0 h 6381934"/>
              <a:gd name="connsiteX1" fmla="*/ 3606494 w 3606494"/>
              <a:gd name="connsiteY1" fmla="*/ 0 h 6381934"/>
              <a:gd name="connsiteX2" fmla="*/ 0 w 3606494"/>
              <a:gd name="connsiteY2" fmla="*/ 6381934 h 6381934"/>
              <a:gd name="connsiteX3" fmla="*/ 0 w 3606494"/>
              <a:gd name="connsiteY3" fmla="*/ 0 h 638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6494" h="6381934">
                <a:moveTo>
                  <a:pt x="0" y="0"/>
                </a:moveTo>
                <a:lnTo>
                  <a:pt x="3606494" y="0"/>
                </a:lnTo>
                <a:lnTo>
                  <a:pt x="0" y="6381934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60819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3688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Objeto 22" hidden="1">
            <a:extLst>
              <a:ext uri="{FF2B5EF4-FFF2-40B4-BE49-F238E27FC236}">
                <a16:creationId xmlns:a16="http://schemas.microsoft.com/office/drawing/2014/main" id="{5C33E48D-FAD0-4FD3-805C-DF4A8B9176D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525928868"/>
              </p:ext>
            </p:extLst>
          </p:nvPr>
        </p:nvGraphicFramePr>
        <p:xfrm>
          <a:off x="1103" y="1103"/>
          <a:ext cx="1103" cy="11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" name="Slide do think-cell" r:id="rId4" imgW="395" imgH="396" progId="TCLayout.ActiveDocument.1">
                  <p:embed/>
                </p:oleObj>
              </mc:Choice>
              <mc:Fallback>
                <p:oleObj name="Slide do think-cell" r:id="rId4" imgW="395" imgH="396" progId="TCLayout.ActiveDocument.1">
                  <p:embed/>
                  <p:pic>
                    <p:nvPicPr>
                      <p:cNvPr id="23" name="Objeto 22" hidden="1">
                        <a:extLst>
                          <a:ext uri="{FF2B5EF4-FFF2-40B4-BE49-F238E27FC236}">
                            <a16:creationId xmlns:a16="http://schemas.microsoft.com/office/drawing/2014/main" id="{5C33E48D-FAD0-4FD3-805C-DF4A8B9176D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03" y="1103"/>
                        <a:ext cx="1103" cy="11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tângulo 1">
            <a:extLst>
              <a:ext uri="{FF2B5EF4-FFF2-40B4-BE49-F238E27FC236}">
                <a16:creationId xmlns:a16="http://schemas.microsoft.com/office/drawing/2014/main" id="{AB82F196-6594-457A-A42C-BD033EBE7917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5D6D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06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793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365DD296-C4C4-4BD2-9388-D6512202DA70}"/>
              </a:ext>
            </a:extLst>
          </p:cNvPr>
          <p:cNvSpPr/>
          <p:nvPr/>
        </p:nvSpPr>
        <p:spPr>
          <a:xfrm>
            <a:off x="6481825" y="3021438"/>
            <a:ext cx="5710177" cy="815125"/>
          </a:xfrm>
          <a:prstGeom prst="rect">
            <a:avLst/>
          </a:prstGeom>
          <a:solidFill>
            <a:srgbClr val="445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06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79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7921EFD5-2D53-4BB9-826E-AC9B37063022}"/>
              </a:ext>
            </a:extLst>
          </p:cNvPr>
          <p:cNvGrpSpPr/>
          <p:nvPr/>
        </p:nvGrpSpPr>
        <p:grpSpPr>
          <a:xfrm>
            <a:off x="7583715" y="3288763"/>
            <a:ext cx="3506396" cy="280479"/>
            <a:chOff x="8887890" y="11505511"/>
            <a:chExt cx="3620642" cy="289559"/>
          </a:xfrm>
          <a:solidFill>
            <a:schemeClr val="bg1"/>
          </a:solidFill>
        </p:grpSpPr>
        <p:sp>
          <p:nvSpPr>
            <p:cNvPr id="6" name="Forma Livre: Forma 5">
              <a:extLst>
                <a:ext uri="{FF2B5EF4-FFF2-40B4-BE49-F238E27FC236}">
                  <a16:creationId xmlns:a16="http://schemas.microsoft.com/office/drawing/2014/main" id="{3ED85668-0656-42AE-9D39-3CC85B12CD04}"/>
                </a:ext>
              </a:extLst>
            </p:cNvPr>
            <p:cNvSpPr/>
            <p:nvPr/>
          </p:nvSpPr>
          <p:spPr>
            <a:xfrm>
              <a:off x="8887890" y="11505511"/>
              <a:ext cx="316801" cy="282797"/>
            </a:xfrm>
            <a:custGeom>
              <a:avLst/>
              <a:gdLst>
                <a:gd name="connsiteX0" fmla="*/ 213932 w 316801"/>
                <a:gd name="connsiteY0" fmla="*/ 166688 h 282797"/>
                <a:gd name="connsiteX1" fmla="*/ 159639 w 316801"/>
                <a:gd name="connsiteY1" fmla="*/ 41815 h 282797"/>
                <a:gd name="connsiteX2" fmla="*/ 103061 w 316801"/>
                <a:gd name="connsiteY2" fmla="*/ 166688 h 282797"/>
                <a:gd name="connsiteX3" fmla="*/ 213932 w 316801"/>
                <a:gd name="connsiteY3" fmla="*/ 166688 h 282797"/>
                <a:gd name="connsiteX4" fmla="*/ 133445 w 316801"/>
                <a:gd name="connsiteY4" fmla="*/ 0 h 282797"/>
                <a:gd name="connsiteX5" fmla="*/ 188786 w 316801"/>
                <a:gd name="connsiteY5" fmla="*/ 0 h 282797"/>
                <a:gd name="connsiteX6" fmla="*/ 316802 w 316801"/>
                <a:gd name="connsiteY6" fmla="*/ 282797 h 282797"/>
                <a:gd name="connsiteX7" fmla="*/ 264414 w 316801"/>
                <a:gd name="connsiteY7" fmla="*/ 282797 h 282797"/>
                <a:gd name="connsiteX8" fmla="*/ 227266 w 316801"/>
                <a:gd name="connsiteY8" fmla="*/ 197453 h 282797"/>
                <a:gd name="connsiteX9" fmla="*/ 89154 w 316801"/>
                <a:gd name="connsiteY9" fmla="*/ 197453 h 282797"/>
                <a:gd name="connsiteX10" fmla="*/ 50482 w 316801"/>
                <a:gd name="connsiteY10" fmla="*/ 282797 h 282797"/>
                <a:gd name="connsiteX11" fmla="*/ 0 w 316801"/>
                <a:gd name="connsiteY11" fmla="*/ 282797 h 282797"/>
                <a:gd name="connsiteX12" fmla="*/ 133445 w 316801"/>
                <a:gd name="connsiteY12" fmla="*/ 0 h 282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6801" h="282797">
                  <a:moveTo>
                    <a:pt x="213932" y="166688"/>
                  </a:moveTo>
                  <a:lnTo>
                    <a:pt x="159639" y="41815"/>
                  </a:lnTo>
                  <a:lnTo>
                    <a:pt x="103061" y="166688"/>
                  </a:lnTo>
                  <a:lnTo>
                    <a:pt x="213932" y="166688"/>
                  </a:lnTo>
                  <a:close/>
                  <a:moveTo>
                    <a:pt x="133445" y="0"/>
                  </a:moveTo>
                  <a:lnTo>
                    <a:pt x="188786" y="0"/>
                  </a:lnTo>
                  <a:lnTo>
                    <a:pt x="316802" y="282797"/>
                  </a:lnTo>
                  <a:lnTo>
                    <a:pt x="264414" y="282797"/>
                  </a:lnTo>
                  <a:lnTo>
                    <a:pt x="227266" y="197453"/>
                  </a:lnTo>
                  <a:lnTo>
                    <a:pt x="89154" y="197453"/>
                  </a:lnTo>
                  <a:lnTo>
                    <a:pt x="50482" y="282797"/>
                  </a:lnTo>
                  <a:lnTo>
                    <a:pt x="0" y="282797"/>
                  </a:lnTo>
                  <a:lnTo>
                    <a:pt x="133445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06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79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Forma Livre: Forma 6">
              <a:extLst>
                <a:ext uri="{FF2B5EF4-FFF2-40B4-BE49-F238E27FC236}">
                  <a16:creationId xmlns:a16="http://schemas.microsoft.com/office/drawing/2014/main" id="{CBE5C20D-985B-48DD-988F-BD40D0856947}"/>
                </a:ext>
              </a:extLst>
            </p:cNvPr>
            <p:cNvSpPr/>
            <p:nvPr/>
          </p:nvSpPr>
          <p:spPr>
            <a:xfrm>
              <a:off x="9234505" y="11578377"/>
              <a:ext cx="167258" cy="209931"/>
            </a:xfrm>
            <a:custGeom>
              <a:avLst/>
              <a:gdLst>
                <a:gd name="connsiteX0" fmla="*/ 0 w 167258"/>
                <a:gd name="connsiteY0" fmla="*/ 0 h 209931"/>
                <a:gd name="connsiteX1" fmla="*/ 35909 w 167258"/>
                <a:gd name="connsiteY1" fmla="*/ 0 h 209931"/>
                <a:gd name="connsiteX2" fmla="*/ 35909 w 167258"/>
                <a:gd name="connsiteY2" fmla="*/ 184976 h 209931"/>
                <a:gd name="connsiteX3" fmla="*/ 167259 w 167258"/>
                <a:gd name="connsiteY3" fmla="*/ 184976 h 209931"/>
                <a:gd name="connsiteX4" fmla="*/ 167259 w 167258"/>
                <a:gd name="connsiteY4" fmla="*/ 209931 h 209931"/>
                <a:gd name="connsiteX5" fmla="*/ 0 w 167258"/>
                <a:gd name="connsiteY5" fmla="*/ 209931 h 209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258" h="209931">
                  <a:moveTo>
                    <a:pt x="0" y="0"/>
                  </a:moveTo>
                  <a:lnTo>
                    <a:pt x="35909" y="0"/>
                  </a:lnTo>
                  <a:lnTo>
                    <a:pt x="35909" y="184976"/>
                  </a:lnTo>
                  <a:lnTo>
                    <a:pt x="167259" y="184976"/>
                  </a:lnTo>
                  <a:lnTo>
                    <a:pt x="167259" y="209931"/>
                  </a:lnTo>
                  <a:lnTo>
                    <a:pt x="0" y="20993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06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79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" name="Forma Livre: Forma 7">
              <a:extLst>
                <a:ext uri="{FF2B5EF4-FFF2-40B4-BE49-F238E27FC236}">
                  <a16:creationId xmlns:a16="http://schemas.microsoft.com/office/drawing/2014/main" id="{127C67DF-0DB9-4C42-B056-FE99E01A06DF}"/>
                </a:ext>
              </a:extLst>
            </p:cNvPr>
            <p:cNvSpPr/>
            <p:nvPr/>
          </p:nvSpPr>
          <p:spPr>
            <a:xfrm>
              <a:off x="9366140" y="11578377"/>
              <a:ext cx="229171" cy="209931"/>
            </a:xfrm>
            <a:custGeom>
              <a:avLst/>
              <a:gdLst>
                <a:gd name="connsiteX0" fmla="*/ 39338 w 229171"/>
                <a:gd name="connsiteY0" fmla="*/ 0 h 209931"/>
                <a:gd name="connsiteX1" fmla="*/ 114585 w 229171"/>
                <a:gd name="connsiteY1" fmla="*/ 178689 h 209931"/>
                <a:gd name="connsiteX2" fmla="*/ 189357 w 229171"/>
                <a:gd name="connsiteY2" fmla="*/ 0 h 209931"/>
                <a:gd name="connsiteX3" fmla="*/ 229171 w 229171"/>
                <a:gd name="connsiteY3" fmla="*/ 0 h 209931"/>
                <a:gd name="connsiteX4" fmla="*/ 133159 w 229171"/>
                <a:gd name="connsiteY4" fmla="*/ 209931 h 209931"/>
                <a:gd name="connsiteX5" fmla="*/ 95440 w 229171"/>
                <a:gd name="connsiteY5" fmla="*/ 209931 h 209931"/>
                <a:gd name="connsiteX6" fmla="*/ 0 w 229171"/>
                <a:gd name="connsiteY6" fmla="*/ 0 h 209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9171" h="209931">
                  <a:moveTo>
                    <a:pt x="39338" y="0"/>
                  </a:moveTo>
                  <a:lnTo>
                    <a:pt x="114585" y="178689"/>
                  </a:lnTo>
                  <a:lnTo>
                    <a:pt x="189357" y="0"/>
                  </a:lnTo>
                  <a:lnTo>
                    <a:pt x="229171" y="0"/>
                  </a:lnTo>
                  <a:lnTo>
                    <a:pt x="133159" y="209931"/>
                  </a:lnTo>
                  <a:lnTo>
                    <a:pt x="95440" y="20993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06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79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Forma Livre: Forma 8">
              <a:extLst>
                <a:ext uri="{FF2B5EF4-FFF2-40B4-BE49-F238E27FC236}">
                  <a16:creationId xmlns:a16="http://schemas.microsoft.com/office/drawing/2014/main" id="{8F546CDC-F231-408D-A454-5E31D14C4C13}"/>
                </a:ext>
              </a:extLst>
            </p:cNvPr>
            <p:cNvSpPr/>
            <p:nvPr/>
          </p:nvSpPr>
          <p:spPr>
            <a:xfrm>
              <a:off x="9549115" y="11578377"/>
              <a:ext cx="234315" cy="209931"/>
            </a:xfrm>
            <a:custGeom>
              <a:avLst/>
              <a:gdLst>
                <a:gd name="connsiteX0" fmla="*/ 157639 w 234315"/>
                <a:gd name="connsiteY0" fmla="*/ 123635 h 209931"/>
                <a:gd name="connsiteX1" fmla="*/ 117348 w 234315"/>
                <a:gd name="connsiteY1" fmla="*/ 31052 h 209931"/>
                <a:gd name="connsiteX2" fmla="*/ 75438 w 234315"/>
                <a:gd name="connsiteY2" fmla="*/ 123635 h 209931"/>
                <a:gd name="connsiteX3" fmla="*/ 157639 w 234315"/>
                <a:gd name="connsiteY3" fmla="*/ 123635 h 209931"/>
                <a:gd name="connsiteX4" fmla="*/ 98965 w 234315"/>
                <a:gd name="connsiteY4" fmla="*/ 0 h 209931"/>
                <a:gd name="connsiteX5" fmla="*/ 139065 w 234315"/>
                <a:gd name="connsiteY5" fmla="*/ 0 h 209931"/>
                <a:gd name="connsiteX6" fmla="*/ 234315 w 234315"/>
                <a:gd name="connsiteY6" fmla="*/ 209931 h 209931"/>
                <a:gd name="connsiteX7" fmla="*/ 195358 w 234315"/>
                <a:gd name="connsiteY7" fmla="*/ 209931 h 209931"/>
                <a:gd name="connsiteX8" fmla="*/ 167736 w 234315"/>
                <a:gd name="connsiteY8" fmla="*/ 146685 h 209931"/>
                <a:gd name="connsiteX9" fmla="*/ 65056 w 234315"/>
                <a:gd name="connsiteY9" fmla="*/ 146685 h 209931"/>
                <a:gd name="connsiteX10" fmla="*/ 36481 w 234315"/>
                <a:gd name="connsiteY10" fmla="*/ 209931 h 209931"/>
                <a:gd name="connsiteX11" fmla="*/ 0 w 234315"/>
                <a:gd name="connsiteY11" fmla="*/ 209931 h 209931"/>
                <a:gd name="connsiteX12" fmla="*/ 98965 w 234315"/>
                <a:gd name="connsiteY12" fmla="*/ 0 h 209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4315" h="209931">
                  <a:moveTo>
                    <a:pt x="157639" y="123635"/>
                  </a:moveTo>
                  <a:lnTo>
                    <a:pt x="117348" y="31052"/>
                  </a:lnTo>
                  <a:lnTo>
                    <a:pt x="75438" y="123635"/>
                  </a:lnTo>
                  <a:lnTo>
                    <a:pt x="157639" y="123635"/>
                  </a:lnTo>
                  <a:close/>
                  <a:moveTo>
                    <a:pt x="98965" y="0"/>
                  </a:moveTo>
                  <a:lnTo>
                    <a:pt x="139065" y="0"/>
                  </a:lnTo>
                  <a:lnTo>
                    <a:pt x="234315" y="209931"/>
                  </a:lnTo>
                  <a:lnTo>
                    <a:pt x="195358" y="209931"/>
                  </a:lnTo>
                  <a:lnTo>
                    <a:pt x="167736" y="146685"/>
                  </a:lnTo>
                  <a:lnTo>
                    <a:pt x="65056" y="146685"/>
                  </a:lnTo>
                  <a:lnTo>
                    <a:pt x="36481" y="209931"/>
                  </a:lnTo>
                  <a:lnTo>
                    <a:pt x="0" y="209931"/>
                  </a:lnTo>
                  <a:lnTo>
                    <a:pt x="98965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06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79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Forma Livre: Forma 9">
              <a:extLst>
                <a:ext uri="{FF2B5EF4-FFF2-40B4-BE49-F238E27FC236}">
                  <a16:creationId xmlns:a16="http://schemas.microsoft.com/office/drawing/2014/main" id="{707CA052-FC49-43AB-AFFE-E74FE587EAA5}"/>
                </a:ext>
              </a:extLst>
            </p:cNvPr>
            <p:cNvSpPr/>
            <p:nvPr/>
          </p:nvSpPr>
          <p:spPr>
            <a:xfrm>
              <a:off x="9811815" y="11578377"/>
              <a:ext cx="213836" cy="209835"/>
            </a:xfrm>
            <a:custGeom>
              <a:avLst/>
              <a:gdLst>
                <a:gd name="connsiteX0" fmla="*/ 115158 w 213836"/>
                <a:gd name="connsiteY0" fmla="*/ 96298 h 209835"/>
                <a:gd name="connsiteX1" fmla="*/ 153258 w 213836"/>
                <a:gd name="connsiteY1" fmla="*/ 88297 h 209835"/>
                <a:gd name="connsiteX2" fmla="*/ 167259 w 213836"/>
                <a:gd name="connsiteY2" fmla="*/ 59627 h 209835"/>
                <a:gd name="connsiteX3" fmla="*/ 147638 w 213836"/>
                <a:gd name="connsiteY3" fmla="*/ 29146 h 209835"/>
                <a:gd name="connsiteX4" fmla="*/ 119634 w 213836"/>
                <a:gd name="connsiteY4" fmla="*/ 24860 h 209835"/>
                <a:gd name="connsiteX5" fmla="*/ 35909 w 213836"/>
                <a:gd name="connsiteY5" fmla="*/ 24860 h 209835"/>
                <a:gd name="connsiteX6" fmla="*/ 35909 w 213836"/>
                <a:gd name="connsiteY6" fmla="*/ 96298 h 209835"/>
                <a:gd name="connsiteX7" fmla="*/ 115158 w 213836"/>
                <a:gd name="connsiteY7" fmla="*/ 96298 h 209835"/>
                <a:gd name="connsiteX8" fmla="*/ 0 w 213836"/>
                <a:gd name="connsiteY8" fmla="*/ 0 h 209835"/>
                <a:gd name="connsiteX9" fmla="*/ 119063 w 213836"/>
                <a:gd name="connsiteY9" fmla="*/ 0 h 209835"/>
                <a:gd name="connsiteX10" fmla="*/ 167450 w 213836"/>
                <a:gd name="connsiteY10" fmla="*/ 6953 h 209835"/>
                <a:gd name="connsiteX11" fmla="*/ 203740 w 213836"/>
                <a:gd name="connsiteY11" fmla="*/ 56674 h 209835"/>
                <a:gd name="connsiteX12" fmla="*/ 193929 w 213836"/>
                <a:gd name="connsiteY12" fmla="*/ 87439 h 209835"/>
                <a:gd name="connsiteX13" fmla="*/ 166497 w 213836"/>
                <a:gd name="connsiteY13" fmla="*/ 106775 h 209835"/>
                <a:gd name="connsiteX14" fmla="*/ 189738 w 213836"/>
                <a:gd name="connsiteY14" fmla="*/ 119920 h 209835"/>
                <a:gd name="connsiteX15" fmla="*/ 198406 w 213836"/>
                <a:gd name="connsiteY15" fmla="*/ 146304 h 209835"/>
                <a:gd name="connsiteX16" fmla="*/ 199930 w 213836"/>
                <a:gd name="connsiteY16" fmla="*/ 174403 h 209835"/>
                <a:gd name="connsiteX17" fmla="*/ 202406 w 213836"/>
                <a:gd name="connsiteY17" fmla="*/ 192214 h 209835"/>
                <a:gd name="connsiteX18" fmla="*/ 213836 w 213836"/>
                <a:gd name="connsiteY18" fmla="*/ 204978 h 209835"/>
                <a:gd name="connsiteX19" fmla="*/ 213836 w 213836"/>
                <a:gd name="connsiteY19" fmla="*/ 209836 h 209835"/>
                <a:gd name="connsiteX20" fmla="*/ 169831 w 213836"/>
                <a:gd name="connsiteY20" fmla="*/ 209836 h 209835"/>
                <a:gd name="connsiteX21" fmla="*/ 167069 w 213836"/>
                <a:gd name="connsiteY21" fmla="*/ 202787 h 209835"/>
                <a:gd name="connsiteX22" fmla="*/ 165449 w 213836"/>
                <a:gd name="connsiteY22" fmla="*/ 186404 h 209835"/>
                <a:gd name="connsiteX23" fmla="*/ 163544 w 213836"/>
                <a:gd name="connsiteY23" fmla="*/ 151257 h 209835"/>
                <a:gd name="connsiteX24" fmla="*/ 145066 w 213836"/>
                <a:gd name="connsiteY24" fmla="*/ 123635 h 209835"/>
                <a:gd name="connsiteX25" fmla="*/ 114205 w 213836"/>
                <a:gd name="connsiteY25" fmla="*/ 119729 h 209835"/>
                <a:gd name="connsiteX26" fmla="*/ 36005 w 213836"/>
                <a:gd name="connsiteY26" fmla="*/ 119729 h 209835"/>
                <a:gd name="connsiteX27" fmla="*/ 36005 w 213836"/>
                <a:gd name="connsiteY27" fmla="*/ 209836 h 209835"/>
                <a:gd name="connsiteX28" fmla="*/ 95 w 213836"/>
                <a:gd name="connsiteY28" fmla="*/ 209836 h 209835"/>
                <a:gd name="connsiteX29" fmla="*/ 95 w 213836"/>
                <a:gd name="connsiteY29" fmla="*/ 0 h 209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13836" h="209835">
                  <a:moveTo>
                    <a:pt x="115158" y="96298"/>
                  </a:moveTo>
                  <a:cubicBezTo>
                    <a:pt x="131255" y="96298"/>
                    <a:pt x="143923" y="93631"/>
                    <a:pt x="153258" y="88297"/>
                  </a:cubicBezTo>
                  <a:cubicBezTo>
                    <a:pt x="162687" y="82963"/>
                    <a:pt x="167259" y="73343"/>
                    <a:pt x="167259" y="59627"/>
                  </a:cubicBezTo>
                  <a:cubicBezTo>
                    <a:pt x="167259" y="44672"/>
                    <a:pt x="160782" y="34480"/>
                    <a:pt x="147638" y="29146"/>
                  </a:cubicBezTo>
                  <a:cubicBezTo>
                    <a:pt x="140684" y="26289"/>
                    <a:pt x="131255" y="24860"/>
                    <a:pt x="119634" y="24860"/>
                  </a:cubicBezTo>
                  <a:lnTo>
                    <a:pt x="35909" y="24860"/>
                  </a:lnTo>
                  <a:lnTo>
                    <a:pt x="35909" y="96298"/>
                  </a:lnTo>
                  <a:lnTo>
                    <a:pt x="115158" y="96298"/>
                  </a:lnTo>
                  <a:close/>
                  <a:moveTo>
                    <a:pt x="0" y="0"/>
                  </a:moveTo>
                  <a:lnTo>
                    <a:pt x="119063" y="0"/>
                  </a:lnTo>
                  <a:cubicBezTo>
                    <a:pt x="138684" y="0"/>
                    <a:pt x="154781" y="2286"/>
                    <a:pt x="167450" y="6953"/>
                  </a:cubicBezTo>
                  <a:cubicBezTo>
                    <a:pt x="191643" y="16002"/>
                    <a:pt x="203740" y="32576"/>
                    <a:pt x="203740" y="56674"/>
                  </a:cubicBezTo>
                  <a:cubicBezTo>
                    <a:pt x="203740" y="69247"/>
                    <a:pt x="200501" y="79438"/>
                    <a:pt x="193929" y="87439"/>
                  </a:cubicBezTo>
                  <a:cubicBezTo>
                    <a:pt x="187357" y="95440"/>
                    <a:pt x="178213" y="101918"/>
                    <a:pt x="166497" y="106775"/>
                  </a:cubicBezTo>
                  <a:cubicBezTo>
                    <a:pt x="176879" y="110109"/>
                    <a:pt x="184595" y="114395"/>
                    <a:pt x="189738" y="119920"/>
                  </a:cubicBezTo>
                  <a:cubicBezTo>
                    <a:pt x="194977" y="125349"/>
                    <a:pt x="197834" y="134112"/>
                    <a:pt x="198406" y="146304"/>
                  </a:cubicBezTo>
                  <a:lnTo>
                    <a:pt x="199930" y="174403"/>
                  </a:lnTo>
                  <a:cubicBezTo>
                    <a:pt x="200311" y="182404"/>
                    <a:pt x="201073" y="188404"/>
                    <a:pt x="202406" y="192214"/>
                  </a:cubicBezTo>
                  <a:cubicBezTo>
                    <a:pt x="204597" y="198882"/>
                    <a:pt x="208312" y="203168"/>
                    <a:pt x="213836" y="204978"/>
                  </a:cubicBezTo>
                  <a:lnTo>
                    <a:pt x="213836" y="209836"/>
                  </a:lnTo>
                  <a:lnTo>
                    <a:pt x="169831" y="209836"/>
                  </a:lnTo>
                  <a:cubicBezTo>
                    <a:pt x="168688" y="208026"/>
                    <a:pt x="167735" y="205740"/>
                    <a:pt x="167069" y="202787"/>
                  </a:cubicBezTo>
                  <a:cubicBezTo>
                    <a:pt x="166402" y="199930"/>
                    <a:pt x="165831" y="194405"/>
                    <a:pt x="165449" y="186404"/>
                  </a:cubicBezTo>
                  <a:lnTo>
                    <a:pt x="163544" y="151257"/>
                  </a:lnTo>
                  <a:cubicBezTo>
                    <a:pt x="162783" y="137446"/>
                    <a:pt x="156591" y="128302"/>
                    <a:pt x="145066" y="123635"/>
                  </a:cubicBezTo>
                  <a:cubicBezTo>
                    <a:pt x="138494" y="120968"/>
                    <a:pt x="128207" y="119729"/>
                    <a:pt x="114205" y="119729"/>
                  </a:cubicBezTo>
                  <a:lnTo>
                    <a:pt x="36005" y="119729"/>
                  </a:lnTo>
                  <a:lnTo>
                    <a:pt x="36005" y="209836"/>
                  </a:lnTo>
                  <a:lnTo>
                    <a:pt x="95" y="209836"/>
                  </a:lnTo>
                  <a:lnTo>
                    <a:pt x="95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06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79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Forma Livre: Forma 10">
              <a:extLst>
                <a:ext uri="{FF2B5EF4-FFF2-40B4-BE49-F238E27FC236}">
                  <a16:creationId xmlns:a16="http://schemas.microsoft.com/office/drawing/2014/main" id="{3F64198A-B5F0-4E78-BD06-AB5FB852A6AE}"/>
                </a:ext>
              </a:extLst>
            </p:cNvPr>
            <p:cNvSpPr/>
            <p:nvPr/>
          </p:nvSpPr>
          <p:spPr>
            <a:xfrm>
              <a:off x="10052797" y="11578377"/>
              <a:ext cx="168497" cy="209931"/>
            </a:xfrm>
            <a:custGeom>
              <a:avLst/>
              <a:gdLst>
                <a:gd name="connsiteX0" fmla="*/ 0 w 168497"/>
                <a:gd name="connsiteY0" fmla="*/ 0 h 209931"/>
                <a:gd name="connsiteX1" fmla="*/ 166878 w 168497"/>
                <a:gd name="connsiteY1" fmla="*/ 0 h 209931"/>
                <a:gd name="connsiteX2" fmla="*/ 166878 w 168497"/>
                <a:gd name="connsiteY2" fmla="*/ 25337 h 209931"/>
                <a:gd name="connsiteX3" fmla="*/ 30004 w 168497"/>
                <a:gd name="connsiteY3" fmla="*/ 25337 h 209931"/>
                <a:gd name="connsiteX4" fmla="*/ 30004 w 168497"/>
                <a:gd name="connsiteY4" fmla="*/ 89059 h 209931"/>
                <a:gd name="connsiteX5" fmla="*/ 156496 w 168497"/>
                <a:gd name="connsiteY5" fmla="*/ 89059 h 209931"/>
                <a:gd name="connsiteX6" fmla="*/ 156496 w 168497"/>
                <a:gd name="connsiteY6" fmla="*/ 113919 h 209931"/>
                <a:gd name="connsiteX7" fmla="*/ 30004 w 168497"/>
                <a:gd name="connsiteY7" fmla="*/ 113919 h 209931"/>
                <a:gd name="connsiteX8" fmla="*/ 30004 w 168497"/>
                <a:gd name="connsiteY8" fmla="*/ 184976 h 209931"/>
                <a:gd name="connsiteX9" fmla="*/ 168497 w 168497"/>
                <a:gd name="connsiteY9" fmla="*/ 184976 h 209931"/>
                <a:gd name="connsiteX10" fmla="*/ 168497 w 168497"/>
                <a:gd name="connsiteY10" fmla="*/ 209931 h 209931"/>
                <a:gd name="connsiteX11" fmla="*/ 0 w 168497"/>
                <a:gd name="connsiteY11" fmla="*/ 209931 h 209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8497" h="209931">
                  <a:moveTo>
                    <a:pt x="0" y="0"/>
                  </a:moveTo>
                  <a:lnTo>
                    <a:pt x="166878" y="0"/>
                  </a:lnTo>
                  <a:lnTo>
                    <a:pt x="166878" y="25337"/>
                  </a:lnTo>
                  <a:lnTo>
                    <a:pt x="30004" y="25337"/>
                  </a:lnTo>
                  <a:lnTo>
                    <a:pt x="30004" y="89059"/>
                  </a:lnTo>
                  <a:lnTo>
                    <a:pt x="156496" y="89059"/>
                  </a:lnTo>
                  <a:lnTo>
                    <a:pt x="156496" y="113919"/>
                  </a:lnTo>
                  <a:lnTo>
                    <a:pt x="30004" y="113919"/>
                  </a:lnTo>
                  <a:lnTo>
                    <a:pt x="30004" y="184976"/>
                  </a:lnTo>
                  <a:lnTo>
                    <a:pt x="168497" y="184976"/>
                  </a:lnTo>
                  <a:lnTo>
                    <a:pt x="168497" y="209931"/>
                  </a:lnTo>
                  <a:lnTo>
                    <a:pt x="0" y="20993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06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79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Forma Livre: Forma 11">
              <a:extLst>
                <a:ext uri="{FF2B5EF4-FFF2-40B4-BE49-F238E27FC236}">
                  <a16:creationId xmlns:a16="http://schemas.microsoft.com/office/drawing/2014/main" id="{0FD049B6-7500-4FB1-8622-A64EE16F2AA7}"/>
                </a:ext>
              </a:extLst>
            </p:cNvPr>
            <p:cNvSpPr/>
            <p:nvPr/>
          </p:nvSpPr>
          <p:spPr>
            <a:xfrm>
              <a:off x="10254442" y="11578377"/>
              <a:ext cx="206120" cy="209931"/>
            </a:xfrm>
            <a:custGeom>
              <a:avLst/>
              <a:gdLst>
                <a:gd name="connsiteX0" fmla="*/ 0 w 206120"/>
                <a:gd name="connsiteY0" fmla="*/ 186404 h 209931"/>
                <a:gd name="connsiteX1" fmla="*/ 160972 w 206120"/>
                <a:gd name="connsiteY1" fmla="*/ 24860 h 209931"/>
                <a:gd name="connsiteX2" fmla="*/ 12001 w 206120"/>
                <a:gd name="connsiteY2" fmla="*/ 24860 h 209931"/>
                <a:gd name="connsiteX3" fmla="*/ 12001 w 206120"/>
                <a:gd name="connsiteY3" fmla="*/ 0 h 209931"/>
                <a:gd name="connsiteX4" fmla="*/ 206121 w 206120"/>
                <a:gd name="connsiteY4" fmla="*/ 0 h 209931"/>
                <a:gd name="connsiteX5" fmla="*/ 206121 w 206120"/>
                <a:gd name="connsiteY5" fmla="*/ 24289 h 209931"/>
                <a:gd name="connsiteX6" fmla="*/ 44672 w 206120"/>
                <a:gd name="connsiteY6" fmla="*/ 184976 h 209931"/>
                <a:gd name="connsiteX7" fmla="*/ 206121 w 206120"/>
                <a:gd name="connsiteY7" fmla="*/ 184976 h 209931"/>
                <a:gd name="connsiteX8" fmla="*/ 206121 w 206120"/>
                <a:gd name="connsiteY8" fmla="*/ 209931 h 209931"/>
                <a:gd name="connsiteX9" fmla="*/ 0 w 206120"/>
                <a:gd name="connsiteY9" fmla="*/ 209931 h 209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6120" h="209931">
                  <a:moveTo>
                    <a:pt x="0" y="186404"/>
                  </a:moveTo>
                  <a:lnTo>
                    <a:pt x="160972" y="24860"/>
                  </a:lnTo>
                  <a:lnTo>
                    <a:pt x="12001" y="24860"/>
                  </a:lnTo>
                  <a:lnTo>
                    <a:pt x="12001" y="0"/>
                  </a:lnTo>
                  <a:lnTo>
                    <a:pt x="206121" y="0"/>
                  </a:lnTo>
                  <a:lnTo>
                    <a:pt x="206121" y="24289"/>
                  </a:lnTo>
                  <a:lnTo>
                    <a:pt x="44672" y="184976"/>
                  </a:lnTo>
                  <a:lnTo>
                    <a:pt x="206121" y="184976"/>
                  </a:lnTo>
                  <a:lnTo>
                    <a:pt x="206121" y="209931"/>
                  </a:lnTo>
                  <a:lnTo>
                    <a:pt x="0" y="20993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06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79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Forma Livre: Forma 12">
              <a:extLst>
                <a:ext uri="{FF2B5EF4-FFF2-40B4-BE49-F238E27FC236}">
                  <a16:creationId xmlns:a16="http://schemas.microsoft.com/office/drawing/2014/main" id="{78757DC0-0784-4944-BDF9-8737B14F8B54}"/>
                </a:ext>
              </a:extLst>
            </p:cNvPr>
            <p:cNvSpPr/>
            <p:nvPr/>
          </p:nvSpPr>
          <p:spPr>
            <a:xfrm>
              <a:off x="10590198" y="11506463"/>
              <a:ext cx="294893" cy="288607"/>
            </a:xfrm>
            <a:custGeom>
              <a:avLst/>
              <a:gdLst>
                <a:gd name="connsiteX0" fmla="*/ 150686 w 294893"/>
                <a:gd name="connsiteY0" fmla="*/ 89344 h 288607"/>
                <a:gd name="connsiteX1" fmla="*/ 164878 w 294893"/>
                <a:gd name="connsiteY1" fmla="*/ 60293 h 288607"/>
                <a:gd name="connsiteX2" fmla="*/ 154591 w 294893"/>
                <a:gd name="connsiteY2" fmla="*/ 38767 h 288607"/>
                <a:gd name="connsiteX3" fmla="*/ 126682 w 294893"/>
                <a:gd name="connsiteY3" fmla="*/ 29623 h 288607"/>
                <a:gd name="connsiteX4" fmla="*/ 89630 w 294893"/>
                <a:gd name="connsiteY4" fmla="*/ 43910 h 288607"/>
                <a:gd name="connsiteX5" fmla="*/ 84296 w 294893"/>
                <a:gd name="connsiteY5" fmla="*/ 59817 h 288607"/>
                <a:gd name="connsiteX6" fmla="*/ 92392 w 294893"/>
                <a:gd name="connsiteY6" fmla="*/ 82296 h 288607"/>
                <a:gd name="connsiteX7" fmla="*/ 119348 w 294893"/>
                <a:gd name="connsiteY7" fmla="*/ 110395 h 288607"/>
                <a:gd name="connsiteX8" fmla="*/ 150686 w 294893"/>
                <a:gd name="connsiteY8" fmla="*/ 89344 h 288607"/>
                <a:gd name="connsiteX9" fmla="*/ 154114 w 294893"/>
                <a:gd name="connsiteY9" fmla="*/ 248983 h 288607"/>
                <a:gd name="connsiteX10" fmla="*/ 183546 w 294893"/>
                <a:gd name="connsiteY10" fmla="*/ 227076 h 288607"/>
                <a:gd name="connsiteX11" fmla="*/ 103727 w 294893"/>
                <a:gd name="connsiteY11" fmla="*/ 149257 h 288607"/>
                <a:gd name="connsiteX12" fmla="*/ 59817 w 294893"/>
                <a:gd name="connsiteY12" fmla="*/ 176879 h 288607"/>
                <a:gd name="connsiteX13" fmla="*/ 44101 w 294893"/>
                <a:gd name="connsiteY13" fmla="*/ 212026 h 288607"/>
                <a:gd name="connsiteX14" fmla="*/ 64579 w 294893"/>
                <a:gd name="connsiteY14" fmla="*/ 246697 h 288607"/>
                <a:gd name="connsiteX15" fmla="*/ 108395 w 294893"/>
                <a:gd name="connsiteY15" fmla="*/ 258699 h 288607"/>
                <a:gd name="connsiteX16" fmla="*/ 154114 w 294893"/>
                <a:gd name="connsiteY16" fmla="*/ 248983 h 288607"/>
                <a:gd name="connsiteX17" fmla="*/ 49816 w 294893"/>
                <a:gd name="connsiteY17" fmla="*/ 90964 h 288607"/>
                <a:gd name="connsiteX18" fmla="*/ 42196 w 294893"/>
                <a:gd name="connsiteY18" fmla="*/ 63722 h 288607"/>
                <a:gd name="connsiteX19" fmla="*/ 65246 w 294893"/>
                <a:gd name="connsiteY19" fmla="*/ 18193 h 288607"/>
                <a:gd name="connsiteX20" fmla="*/ 127063 w 294893"/>
                <a:gd name="connsiteY20" fmla="*/ 0 h 288607"/>
                <a:gd name="connsiteX21" fmla="*/ 184499 w 294893"/>
                <a:gd name="connsiteY21" fmla="*/ 16859 h 288607"/>
                <a:gd name="connsiteX22" fmla="*/ 205264 w 294893"/>
                <a:gd name="connsiteY22" fmla="*/ 57150 h 288607"/>
                <a:gd name="connsiteX23" fmla="*/ 183832 w 294893"/>
                <a:gd name="connsiteY23" fmla="*/ 104965 h 288607"/>
                <a:gd name="connsiteX24" fmla="*/ 142018 w 294893"/>
                <a:gd name="connsiteY24" fmla="*/ 132588 h 288607"/>
                <a:gd name="connsiteX25" fmla="*/ 206407 w 294893"/>
                <a:gd name="connsiteY25" fmla="*/ 194024 h 288607"/>
                <a:gd name="connsiteX26" fmla="*/ 214693 w 294893"/>
                <a:gd name="connsiteY26" fmla="*/ 170974 h 288607"/>
                <a:gd name="connsiteX27" fmla="*/ 219456 w 294893"/>
                <a:gd name="connsiteY27" fmla="*/ 149542 h 288607"/>
                <a:gd name="connsiteX28" fmla="*/ 261651 w 294893"/>
                <a:gd name="connsiteY28" fmla="*/ 149542 h 288607"/>
                <a:gd name="connsiteX29" fmla="*/ 245269 w 294893"/>
                <a:gd name="connsiteY29" fmla="*/ 201739 h 288607"/>
                <a:gd name="connsiteX30" fmla="*/ 233076 w 294893"/>
                <a:gd name="connsiteY30" fmla="*/ 221837 h 288607"/>
                <a:gd name="connsiteX31" fmla="*/ 294894 w 294893"/>
                <a:gd name="connsiteY31" fmla="*/ 281940 h 288607"/>
                <a:gd name="connsiteX32" fmla="*/ 240030 w 294893"/>
                <a:gd name="connsiteY32" fmla="*/ 281940 h 288607"/>
                <a:gd name="connsiteX33" fmla="*/ 206883 w 294893"/>
                <a:gd name="connsiteY33" fmla="*/ 250412 h 288607"/>
                <a:gd name="connsiteX34" fmla="*/ 170783 w 294893"/>
                <a:gd name="connsiteY34" fmla="*/ 274987 h 288607"/>
                <a:gd name="connsiteX35" fmla="*/ 104965 w 294893"/>
                <a:gd name="connsiteY35" fmla="*/ 288607 h 288607"/>
                <a:gd name="connsiteX36" fmla="*/ 24860 w 294893"/>
                <a:gd name="connsiteY36" fmla="*/ 264890 h 288607"/>
                <a:gd name="connsiteX37" fmla="*/ 0 w 294893"/>
                <a:gd name="connsiteY37" fmla="*/ 211741 h 288607"/>
                <a:gd name="connsiteX38" fmla="*/ 24289 w 294893"/>
                <a:gd name="connsiteY38" fmla="*/ 158401 h 288607"/>
                <a:gd name="connsiteX39" fmla="*/ 79724 w 294893"/>
                <a:gd name="connsiteY39" fmla="*/ 125825 h 288607"/>
                <a:gd name="connsiteX40" fmla="*/ 49816 w 294893"/>
                <a:gd name="connsiteY40" fmla="*/ 90964 h 288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294893" h="288607">
                  <a:moveTo>
                    <a:pt x="150686" y="89344"/>
                  </a:moveTo>
                  <a:cubicBezTo>
                    <a:pt x="160115" y="80486"/>
                    <a:pt x="164878" y="70866"/>
                    <a:pt x="164878" y="60293"/>
                  </a:cubicBezTo>
                  <a:cubicBezTo>
                    <a:pt x="164878" y="51911"/>
                    <a:pt x="161544" y="44767"/>
                    <a:pt x="154591" y="38767"/>
                  </a:cubicBezTo>
                  <a:cubicBezTo>
                    <a:pt x="147732" y="32671"/>
                    <a:pt x="138398" y="29623"/>
                    <a:pt x="126682" y="29623"/>
                  </a:cubicBezTo>
                  <a:cubicBezTo>
                    <a:pt x="108871" y="29623"/>
                    <a:pt x="96583" y="34385"/>
                    <a:pt x="89630" y="43910"/>
                  </a:cubicBezTo>
                  <a:cubicBezTo>
                    <a:pt x="86106" y="48673"/>
                    <a:pt x="84296" y="54007"/>
                    <a:pt x="84296" y="59817"/>
                  </a:cubicBezTo>
                  <a:cubicBezTo>
                    <a:pt x="84296" y="67627"/>
                    <a:pt x="86963" y="75247"/>
                    <a:pt x="92392" y="82296"/>
                  </a:cubicBezTo>
                  <a:cubicBezTo>
                    <a:pt x="97821" y="89440"/>
                    <a:pt x="106775" y="98774"/>
                    <a:pt x="119348" y="110395"/>
                  </a:cubicBezTo>
                  <a:cubicBezTo>
                    <a:pt x="134588" y="101632"/>
                    <a:pt x="144970" y="94679"/>
                    <a:pt x="150686" y="89344"/>
                  </a:cubicBezTo>
                  <a:moveTo>
                    <a:pt x="154114" y="248983"/>
                  </a:moveTo>
                  <a:cubicBezTo>
                    <a:pt x="166878" y="242506"/>
                    <a:pt x="176689" y="235172"/>
                    <a:pt x="183546" y="227076"/>
                  </a:cubicBezTo>
                  <a:lnTo>
                    <a:pt x="103727" y="149257"/>
                  </a:lnTo>
                  <a:cubicBezTo>
                    <a:pt x="81343" y="161258"/>
                    <a:pt x="66675" y="170497"/>
                    <a:pt x="59817" y="176879"/>
                  </a:cubicBezTo>
                  <a:cubicBezTo>
                    <a:pt x="49244" y="186499"/>
                    <a:pt x="44101" y="198215"/>
                    <a:pt x="44101" y="212026"/>
                  </a:cubicBezTo>
                  <a:cubicBezTo>
                    <a:pt x="44101" y="226981"/>
                    <a:pt x="50863" y="238601"/>
                    <a:pt x="64579" y="246697"/>
                  </a:cubicBezTo>
                  <a:cubicBezTo>
                    <a:pt x="78200" y="254698"/>
                    <a:pt x="92869" y="258699"/>
                    <a:pt x="108395" y="258699"/>
                  </a:cubicBezTo>
                  <a:cubicBezTo>
                    <a:pt x="126111" y="258699"/>
                    <a:pt x="141351" y="255556"/>
                    <a:pt x="154114" y="248983"/>
                  </a:cubicBezTo>
                  <a:moveTo>
                    <a:pt x="49816" y="90964"/>
                  </a:moveTo>
                  <a:cubicBezTo>
                    <a:pt x="44767" y="81534"/>
                    <a:pt x="42196" y="72390"/>
                    <a:pt x="42196" y="63722"/>
                  </a:cubicBezTo>
                  <a:cubicBezTo>
                    <a:pt x="42196" y="45529"/>
                    <a:pt x="49911" y="30289"/>
                    <a:pt x="65246" y="18193"/>
                  </a:cubicBezTo>
                  <a:cubicBezTo>
                    <a:pt x="80581" y="6001"/>
                    <a:pt x="101251" y="0"/>
                    <a:pt x="127063" y="0"/>
                  </a:cubicBezTo>
                  <a:cubicBezTo>
                    <a:pt x="151543" y="0"/>
                    <a:pt x="170688" y="5620"/>
                    <a:pt x="184499" y="16859"/>
                  </a:cubicBezTo>
                  <a:cubicBezTo>
                    <a:pt x="198311" y="28099"/>
                    <a:pt x="205264" y="41624"/>
                    <a:pt x="205264" y="57150"/>
                  </a:cubicBezTo>
                  <a:cubicBezTo>
                    <a:pt x="205264" y="75343"/>
                    <a:pt x="198120" y="91154"/>
                    <a:pt x="183832" y="104965"/>
                  </a:cubicBezTo>
                  <a:cubicBezTo>
                    <a:pt x="175450" y="112871"/>
                    <a:pt x="161639" y="122015"/>
                    <a:pt x="142018" y="132588"/>
                  </a:cubicBezTo>
                  <a:lnTo>
                    <a:pt x="206407" y="194024"/>
                  </a:lnTo>
                  <a:cubicBezTo>
                    <a:pt x="210407" y="183737"/>
                    <a:pt x="213074" y="176022"/>
                    <a:pt x="214693" y="170974"/>
                  </a:cubicBezTo>
                  <a:cubicBezTo>
                    <a:pt x="216312" y="165830"/>
                    <a:pt x="217837" y="158782"/>
                    <a:pt x="219456" y="149542"/>
                  </a:cubicBezTo>
                  <a:lnTo>
                    <a:pt x="261651" y="149542"/>
                  </a:lnTo>
                  <a:cubicBezTo>
                    <a:pt x="258985" y="167735"/>
                    <a:pt x="253555" y="185071"/>
                    <a:pt x="245269" y="201739"/>
                  </a:cubicBezTo>
                  <a:cubicBezTo>
                    <a:pt x="237077" y="218313"/>
                    <a:pt x="233076" y="224980"/>
                    <a:pt x="233076" y="221837"/>
                  </a:cubicBezTo>
                  <a:lnTo>
                    <a:pt x="294894" y="281940"/>
                  </a:lnTo>
                  <a:lnTo>
                    <a:pt x="240030" y="281940"/>
                  </a:lnTo>
                  <a:lnTo>
                    <a:pt x="206883" y="250412"/>
                  </a:lnTo>
                  <a:cubicBezTo>
                    <a:pt x="193738" y="261652"/>
                    <a:pt x="181737" y="269843"/>
                    <a:pt x="170783" y="274987"/>
                  </a:cubicBezTo>
                  <a:cubicBezTo>
                    <a:pt x="151733" y="284131"/>
                    <a:pt x="129826" y="288607"/>
                    <a:pt x="104965" y="288607"/>
                  </a:cubicBezTo>
                  <a:cubicBezTo>
                    <a:pt x="68199" y="288607"/>
                    <a:pt x="41624" y="280702"/>
                    <a:pt x="24860" y="264890"/>
                  </a:cubicBezTo>
                  <a:cubicBezTo>
                    <a:pt x="8287" y="249079"/>
                    <a:pt x="0" y="231362"/>
                    <a:pt x="0" y="211741"/>
                  </a:cubicBezTo>
                  <a:cubicBezTo>
                    <a:pt x="0" y="190309"/>
                    <a:pt x="8001" y="172593"/>
                    <a:pt x="24289" y="158401"/>
                  </a:cubicBezTo>
                  <a:cubicBezTo>
                    <a:pt x="34194" y="149828"/>
                    <a:pt x="52673" y="138874"/>
                    <a:pt x="79724" y="125825"/>
                  </a:cubicBezTo>
                  <a:cubicBezTo>
                    <a:pt x="64865" y="112014"/>
                    <a:pt x="54864" y="100393"/>
                    <a:pt x="49816" y="9096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06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79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Forma Livre: Forma 13">
              <a:extLst>
                <a:ext uri="{FF2B5EF4-FFF2-40B4-BE49-F238E27FC236}">
                  <a16:creationId xmlns:a16="http://schemas.microsoft.com/office/drawing/2014/main" id="{8CED43DD-14E2-420D-8727-80EBF0E511CB}"/>
                </a:ext>
              </a:extLst>
            </p:cNvPr>
            <p:cNvSpPr/>
            <p:nvPr/>
          </p:nvSpPr>
          <p:spPr>
            <a:xfrm>
              <a:off x="11003964" y="11505511"/>
              <a:ext cx="338422" cy="282797"/>
            </a:xfrm>
            <a:custGeom>
              <a:avLst/>
              <a:gdLst>
                <a:gd name="connsiteX0" fmla="*/ 95 w 338422"/>
                <a:gd name="connsiteY0" fmla="*/ 0 h 282797"/>
                <a:gd name="connsiteX1" fmla="*/ 68008 w 338422"/>
                <a:gd name="connsiteY1" fmla="*/ 0 h 282797"/>
                <a:gd name="connsiteX2" fmla="*/ 169354 w 338422"/>
                <a:gd name="connsiteY2" fmla="*/ 239078 h 282797"/>
                <a:gd name="connsiteX3" fmla="*/ 270891 w 338422"/>
                <a:gd name="connsiteY3" fmla="*/ 0 h 282797"/>
                <a:gd name="connsiteX4" fmla="*/ 338423 w 338422"/>
                <a:gd name="connsiteY4" fmla="*/ 0 h 282797"/>
                <a:gd name="connsiteX5" fmla="*/ 338423 w 338422"/>
                <a:gd name="connsiteY5" fmla="*/ 282797 h 282797"/>
                <a:gd name="connsiteX6" fmla="*/ 293370 w 338422"/>
                <a:gd name="connsiteY6" fmla="*/ 282797 h 282797"/>
                <a:gd name="connsiteX7" fmla="*/ 293370 w 338422"/>
                <a:gd name="connsiteY7" fmla="*/ 115729 h 282797"/>
                <a:gd name="connsiteX8" fmla="*/ 294418 w 338422"/>
                <a:gd name="connsiteY8" fmla="*/ 87058 h 282797"/>
                <a:gd name="connsiteX9" fmla="*/ 295275 w 338422"/>
                <a:gd name="connsiteY9" fmla="*/ 44101 h 282797"/>
                <a:gd name="connsiteX10" fmla="*/ 192786 w 338422"/>
                <a:gd name="connsiteY10" fmla="*/ 282797 h 282797"/>
                <a:gd name="connsiteX11" fmla="*/ 145256 w 338422"/>
                <a:gd name="connsiteY11" fmla="*/ 282797 h 282797"/>
                <a:gd name="connsiteX12" fmla="*/ 43148 w 338422"/>
                <a:gd name="connsiteY12" fmla="*/ 44101 h 282797"/>
                <a:gd name="connsiteX13" fmla="*/ 43148 w 338422"/>
                <a:gd name="connsiteY13" fmla="*/ 52864 h 282797"/>
                <a:gd name="connsiteX14" fmla="*/ 44101 w 338422"/>
                <a:gd name="connsiteY14" fmla="*/ 84582 h 282797"/>
                <a:gd name="connsiteX15" fmla="*/ 45053 w 338422"/>
                <a:gd name="connsiteY15" fmla="*/ 115729 h 282797"/>
                <a:gd name="connsiteX16" fmla="*/ 45053 w 338422"/>
                <a:gd name="connsiteY16" fmla="*/ 282797 h 282797"/>
                <a:gd name="connsiteX17" fmla="*/ 0 w 338422"/>
                <a:gd name="connsiteY17" fmla="*/ 282797 h 282797"/>
                <a:gd name="connsiteX18" fmla="*/ 0 w 338422"/>
                <a:gd name="connsiteY18" fmla="*/ 0 h 282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38422" h="282797">
                  <a:moveTo>
                    <a:pt x="95" y="0"/>
                  </a:moveTo>
                  <a:lnTo>
                    <a:pt x="68008" y="0"/>
                  </a:lnTo>
                  <a:lnTo>
                    <a:pt x="169354" y="239078"/>
                  </a:lnTo>
                  <a:lnTo>
                    <a:pt x="270891" y="0"/>
                  </a:lnTo>
                  <a:lnTo>
                    <a:pt x="338423" y="0"/>
                  </a:lnTo>
                  <a:lnTo>
                    <a:pt x="338423" y="282797"/>
                  </a:lnTo>
                  <a:lnTo>
                    <a:pt x="293370" y="282797"/>
                  </a:lnTo>
                  <a:lnTo>
                    <a:pt x="293370" y="115729"/>
                  </a:lnTo>
                  <a:cubicBezTo>
                    <a:pt x="293370" y="110014"/>
                    <a:pt x="293751" y="100394"/>
                    <a:pt x="294418" y="87058"/>
                  </a:cubicBezTo>
                  <a:cubicBezTo>
                    <a:pt x="294989" y="73723"/>
                    <a:pt x="295275" y="59341"/>
                    <a:pt x="295275" y="44101"/>
                  </a:cubicBezTo>
                  <a:lnTo>
                    <a:pt x="192786" y="282797"/>
                  </a:lnTo>
                  <a:lnTo>
                    <a:pt x="145256" y="282797"/>
                  </a:lnTo>
                  <a:lnTo>
                    <a:pt x="43148" y="44101"/>
                  </a:lnTo>
                  <a:lnTo>
                    <a:pt x="43148" y="52864"/>
                  </a:lnTo>
                  <a:cubicBezTo>
                    <a:pt x="43148" y="59722"/>
                    <a:pt x="43529" y="70295"/>
                    <a:pt x="44101" y="84582"/>
                  </a:cubicBezTo>
                  <a:cubicBezTo>
                    <a:pt x="44767" y="98774"/>
                    <a:pt x="45053" y="109156"/>
                    <a:pt x="45053" y="115729"/>
                  </a:cubicBezTo>
                  <a:lnTo>
                    <a:pt x="45053" y="282797"/>
                  </a:lnTo>
                  <a:lnTo>
                    <a:pt x="0" y="282797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06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79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Forma Livre: Forma 14">
              <a:extLst>
                <a:ext uri="{FF2B5EF4-FFF2-40B4-BE49-F238E27FC236}">
                  <a16:creationId xmlns:a16="http://schemas.microsoft.com/office/drawing/2014/main" id="{586E288C-DC86-4E89-BE3B-026E57A1ABFF}"/>
                </a:ext>
              </a:extLst>
            </p:cNvPr>
            <p:cNvSpPr/>
            <p:nvPr/>
          </p:nvSpPr>
          <p:spPr>
            <a:xfrm>
              <a:off x="11369914" y="11578377"/>
              <a:ext cx="234314" cy="209931"/>
            </a:xfrm>
            <a:custGeom>
              <a:avLst/>
              <a:gdLst>
                <a:gd name="connsiteX0" fmla="*/ 157829 w 234314"/>
                <a:gd name="connsiteY0" fmla="*/ 123635 h 209931"/>
                <a:gd name="connsiteX1" fmla="*/ 117443 w 234314"/>
                <a:gd name="connsiteY1" fmla="*/ 31052 h 209931"/>
                <a:gd name="connsiteX2" fmla="*/ 75533 w 234314"/>
                <a:gd name="connsiteY2" fmla="*/ 123635 h 209931"/>
                <a:gd name="connsiteX3" fmla="*/ 157829 w 234314"/>
                <a:gd name="connsiteY3" fmla="*/ 123635 h 209931"/>
                <a:gd name="connsiteX4" fmla="*/ 98965 w 234314"/>
                <a:gd name="connsiteY4" fmla="*/ 0 h 209931"/>
                <a:gd name="connsiteX5" fmla="*/ 139065 w 234314"/>
                <a:gd name="connsiteY5" fmla="*/ 0 h 209931"/>
                <a:gd name="connsiteX6" fmla="*/ 234315 w 234314"/>
                <a:gd name="connsiteY6" fmla="*/ 209931 h 209931"/>
                <a:gd name="connsiteX7" fmla="*/ 195358 w 234314"/>
                <a:gd name="connsiteY7" fmla="*/ 209931 h 209931"/>
                <a:gd name="connsiteX8" fmla="*/ 167830 w 234314"/>
                <a:gd name="connsiteY8" fmla="*/ 146685 h 209931"/>
                <a:gd name="connsiteX9" fmla="*/ 65056 w 234314"/>
                <a:gd name="connsiteY9" fmla="*/ 146685 h 209931"/>
                <a:gd name="connsiteX10" fmla="*/ 36481 w 234314"/>
                <a:gd name="connsiteY10" fmla="*/ 209931 h 209931"/>
                <a:gd name="connsiteX11" fmla="*/ 0 w 234314"/>
                <a:gd name="connsiteY11" fmla="*/ 209931 h 209931"/>
                <a:gd name="connsiteX12" fmla="*/ 98965 w 234314"/>
                <a:gd name="connsiteY12" fmla="*/ 0 h 209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4314" h="209931">
                  <a:moveTo>
                    <a:pt x="157829" y="123635"/>
                  </a:moveTo>
                  <a:lnTo>
                    <a:pt x="117443" y="31052"/>
                  </a:lnTo>
                  <a:lnTo>
                    <a:pt x="75533" y="123635"/>
                  </a:lnTo>
                  <a:lnTo>
                    <a:pt x="157829" y="123635"/>
                  </a:lnTo>
                  <a:close/>
                  <a:moveTo>
                    <a:pt x="98965" y="0"/>
                  </a:moveTo>
                  <a:lnTo>
                    <a:pt x="139065" y="0"/>
                  </a:lnTo>
                  <a:lnTo>
                    <a:pt x="234315" y="209931"/>
                  </a:lnTo>
                  <a:lnTo>
                    <a:pt x="195358" y="209931"/>
                  </a:lnTo>
                  <a:lnTo>
                    <a:pt x="167830" y="146685"/>
                  </a:lnTo>
                  <a:lnTo>
                    <a:pt x="65056" y="146685"/>
                  </a:lnTo>
                  <a:lnTo>
                    <a:pt x="36481" y="209931"/>
                  </a:lnTo>
                  <a:lnTo>
                    <a:pt x="0" y="209931"/>
                  </a:lnTo>
                  <a:lnTo>
                    <a:pt x="98965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06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79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Forma Livre: Forma 15">
              <a:extLst>
                <a:ext uri="{FF2B5EF4-FFF2-40B4-BE49-F238E27FC236}">
                  <a16:creationId xmlns:a16="http://schemas.microsoft.com/office/drawing/2014/main" id="{73D92212-1BA2-45C6-9715-3C92170D0EAE}"/>
                </a:ext>
              </a:extLst>
            </p:cNvPr>
            <p:cNvSpPr/>
            <p:nvPr/>
          </p:nvSpPr>
          <p:spPr>
            <a:xfrm>
              <a:off x="11635090" y="11578377"/>
              <a:ext cx="213836" cy="209835"/>
            </a:xfrm>
            <a:custGeom>
              <a:avLst/>
              <a:gdLst>
                <a:gd name="connsiteX0" fmla="*/ 115253 w 213836"/>
                <a:gd name="connsiteY0" fmla="*/ 96298 h 209835"/>
                <a:gd name="connsiteX1" fmla="*/ 153448 w 213836"/>
                <a:gd name="connsiteY1" fmla="*/ 88297 h 209835"/>
                <a:gd name="connsiteX2" fmla="*/ 167450 w 213836"/>
                <a:gd name="connsiteY2" fmla="*/ 59627 h 209835"/>
                <a:gd name="connsiteX3" fmla="*/ 147828 w 213836"/>
                <a:gd name="connsiteY3" fmla="*/ 29146 h 209835"/>
                <a:gd name="connsiteX4" fmla="*/ 119825 w 213836"/>
                <a:gd name="connsiteY4" fmla="*/ 24860 h 209835"/>
                <a:gd name="connsiteX5" fmla="*/ 36005 w 213836"/>
                <a:gd name="connsiteY5" fmla="*/ 24860 h 209835"/>
                <a:gd name="connsiteX6" fmla="*/ 36005 w 213836"/>
                <a:gd name="connsiteY6" fmla="*/ 96298 h 209835"/>
                <a:gd name="connsiteX7" fmla="*/ 115253 w 213836"/>
                <a:gd name="connsiteY7" fmla="*/ 96298 h 209835"/>
                <a:gd name="connsiteX8" fmla="*/ 95 w 213836"/>
                <a:gd name="connsiteY8" fmla="*/ 0 h 209835"/>
                <a:gd name="connsiteX9" fmla="*/ 119158 w 213836"/>
                <a:gd name="connsiteY9" fmla="*/ 0 h 209835"/>
                <a:gd name="connsiteX10" fmla="*/ 167640 w 213836"/>
                <a:gd name="connsiteY10" fmla="*/ 6953 h 209835"/>
                <a:gd name="connsiteX11" fmla="*/ 203835 w 213836"/>
                <a:gd name="connsiteY11" fmla="*/ 56674 h 209835"/>
                <a:gd name="connsiteX12" fmla="*/ 194025 w 213836"/>
                <a:gd name="connsiteY12" fmla="*/ 87439 h 209835"/>
                <a:gd name="connsiteX13" fmla="*/ 166593 w 213836"/>
                <a:gd name="connsiteY13" fmla="*/ 106775 h 209835"/>
                <a:gd name="connsiteX14" fmla="*/ 189738 w 213836"/>
                <a:gd name="connsiteY14" fmla="*/ 119920 h 209835"/>
                <a:gd name="connsiteX15" fmla="*/ 198501 w 213836"/>
                <a:gd name="connsiteY15" fmla="*/ 146304 h 209835"/>
                <a:gd name="connsiteX16" fmla="*/ 199930 w 213836"/>
                <a:gd name="connsiteY16" fmla="*/ 174403 h 209835"/>
                <a:gd name="connsiteX17" fmla="*/ 202406 w 213836"/>
                <a:gd name="connsiteY17" fmla="*/ 192214 h 209835"/>
                <a:gd name="connsiteX18" fmla="*/ 213836 w 213836"/>
                <a:gd name="connsiteY18" fmla="*/ 204978 h 209835"/>
                <a:gd name="connsiteX19" fmla="*/ 213836 w 213836"/>
                <a:gd name="connsiteY19" fmla="*/ 209836 h 209835"/>
                <a:gd name="connsiteX20" fmla="*/ 169831 w 213836"/>
                <a:gd name="connsiteY20" fmla="*/ 209836 h 209835"/>
                <a:gd name="connsiteX21" fmla="*/ 167069 w 213836"/>
                <a:gd name="connsiteY21" fmla="*/ 202787 h 209835"/>
                <a:gd name="connsiteX22" fmla="*/ 165450 w 213836"/>
                <a:gd name="connsiteY22" fmla="*/ 186404 h 209835"/>
                <a:gd name="connsiteX23" fmla="*/ 163545 w 213836"/>
                <a:gd name="connsiteY23" fmla="*/ 151257 h 209835"/>
                <a:gd name="connsiteX24" fmla="*/ 145066 w 213836"/>
                <a:gd name="connsiteY24" fmla="*/ 123635 h 209835"/>
                <a:gd name="connsiteX25" fmla="*/ 114110 w 213836"/>
                <a:gd name="connsiteY25" fmla="*/ 119729 h 209835"/>
                <a:gd name="connsiteX26" fmla="*/ 35909 w 213836"/>
                <a:gd name="connsiteY26" fmla="*/ 119729 h 209835"/>
                <a:gd name="connsiteX27" fmla="*/ 35909 w 213836"/>
                <a:gd name="connsiteY27" fmla="*/ 209836 h 209835"/>
                <a:gd name="connsiteX28" fmla="*/ 0 w 213836"/>
                <a:gd name="connsiteY28" fmla="*/ 209836 h 209835"/>
                <a:gd name="connsiteX29" fmla="*/ 0 w 213836"/>
                <a:gd name="connsiteY29" fmla="*/ 0 h 209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13836" h="209835">
                  <a:moveTo>
                    <a:pt x="115253" y="96298"/>
                  </a:moveTo>
                  <a:cubicBezTo>
                    <a:pt x="131350" y="96298"/>
                    <a:pt x="144019" y="93631"/>
                    <a:pt x="153448" y="88297"/>
                  </a:cubicBezTo>
                  <a:cubicBezTo>
                    <a:pt x="162783" y="82963"/>
                    <a:pt x="167450" y="73343"/>
                    <a:pt x="167450" y="59627"/>
                  </a:cubicBezTo>
                  <a:cubicBezTo>
                    <a:pt x="167450" y="44672"/>
                    <a:pt x="160877" y="34480"/>
                    <a:pt x="147828" y="29146"/>
                  </a:cubicBezTo>
                  <a:cubicBezTo>
                    <a:pt x="140875" y="26289"/>
                    <a:pt x="131445" y="24860"/>
                    <a:pt x="119825" y="24860"/>
                  </a:cubicBezTo>
                  <a:lnTo>
                    <a:pt x="36005" y="24860"/>
                  </a:lnTo>
                  <a:lnTo>
                    <a:pt x="36005" y="96298"/>
                  </a:lnTo>
                  <a:lnTo>
                    <a:pt x="115253" y="96298"/>
                  </a:lnTo>
                  <a:close/>
                  <a:moveTo>
                    <a:pt x="95" y="0"/>
                  </a:moveTo>
                  <a:lnTo>
                    <a:pt x="119158" y="0"/>
                  </a:lnTo>
                  <a:cubicBezTo>
                    <a:pt x="138779" y="0"/>
                    <a:pt x="154972" y="2286"/>
                    <a:pt x="167640" y="6953"/>
                  </a:cubicBezTo>
                  <a:cubicBezTo>
                    <a:pt x="191834" y="16002"/>
                    <a:pt x="203835" y="32576"/>
                    <a:pt x="203835" y="56674"/>
                  </a:cubicBezTo>
                  <a:cubicBezTo>
                    <a:pt x="203835" y="69247"/>
                    <a:pt x="200596" y="79438"/>
                    <a:pt x="194025" y="87439"/>
                  </a:cubicBezTo>
                  <a:cubicBezTo>
                    <a:pt x="187453" y="95440"/>
                    <a:pt x="178308" y="101918"/>
                    <a:pt x="166593" y="106775"/>
                  </a:cubicBezTo>
                  <a:cubicBezTo>
                    <a:pt x="176879" y="110109"/>
                    <a:pt x="184595" y="114395"/>
                    <a:pt x="189738" y="119920"/>
                  </a:cubicBezTo>
                  <a:cubicBezTo>
                    <a:pt x="194977" y="125349"/>
                    <a:pt x="197834" y="134112"/>
                    <a:pt x="198501" y="146304"/>
                  </a:cubicBezTo>
                  <a:lnTo>
                    <a:pt x="199930" y="174403"/>
                  </a:lnTo>
                  <a:cubicBezTo>
                    <a:pt x="200311" y="182404"/>
                    <a:pt x="201073" y="188404"/>
                    <a:pt x="202406" y="192214"/>
                  </a:cubicBezTo>
                  <a:cubicBezTo>
                    <a:pt x="204597" y="198882"/>
                    <a:pt x="208407" y="203168"/>
                    <a:pt x="213836" y="204978"/>
                  </a:cubicBezTo>
                  <a:lnTo>
                    <a:pt x="213836" y="209836"/>
                  </a:lnTo>
                  <a:lnTo>
                    <a:pt x="169831" y="209836"/>
                  </a:lnTo>
                  <a:cubicBezTo>
                    <a:pt x="168688" y="208026"/>
                    <a:pt x="167736" y="205740"/>
                    <a:pt x="167069" y="202787"/>
                  </a:cubicBezTo>
                  <a:cubicBezTo>
                    <a:pt x="166497" y="199930"/>
                    <a:pt x="165831" y="194405"/>
                    <a:pt x="165450" y="186404"/>
                  </a:cubicBezTo>
                  <a:lnTo>
                    <a:pt x="163545" y="151257"/>
                  </a:lnTo>
                  <a:cubicBezTo>
                    <a:pt x="162687" y="137446"/>
                    <a:pt x="156591" y="128302"/>
                    <a:pt x="145066" y="123635"/>
                  </a:cubicBezTo>
                  <a:cubicBezTo>
                    <a:pt x="138494" y="120968"/>
                    <a:pt x="128207" y="119729"/>
                    <a:pt x="114110" y="119729"/>
                  </a:cubicBezTo>
                  <a:lnTo>
                    <a:pt x="35909" y="119729"/>
                  </a:lnTo>
                  <a:lnTo>
                    <a:pt x="35909" y="209836"/>
                  </a:lnTo>
                  <a:lnTo>
                    <a:pt x="0" y="20983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06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79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Forma Livre: Forma 16">
              <a:extLst>
                <a:ext uri="{FF2B5EF4-FFF2-40B4-BE49-F238E27FC236}">
                  <a16:creationId xmlns:a16="http://schemas.microsoft.com/office/drawing/2014/main" id="{221C95DF-D14C-4F65-9F50-2816ACBE02D4}"/>
                </a:ext>
              </a:extLst>
            </p:cNvPr>
            <p:cNvSpPr/>
            <p:nvPr/>
          </p:nvSpPr>
          <p:spPr>
            <a:xfrm>
              <a:off x="11870161" y="11573614"/>
              <a:ext cx="203841" cy="220789"/>
            </a:xfrm>
            <a:custGeom>
              <a:avLst/>
              <a:gdLst>
                <a:gd name="connsiteX0" fmla="*/ 33725 w 203841"/>
                <a:gd name="connsiteY0" fmla="*/ 146971 h 220789"/>
                <a:gd name="connsiteX1" fmla="*/ 43822 w 203841"/>
                <a:gd name="connsiteY1" fmla="*/ 176022 h 220789"/>
                <a:gd name="connsiteX2" fmla="*/ 103638 w 203841"/>
                <a:gd name="connsiteY2" fmla="*/ 196977 h 220789"/>
                <a:gd name="connsiteX3" fmla="*/ 138691 w 203841"/>
                <a:gd name="connsiteY3" fmla="*/ 192310 h 220789"/>
                <a:gd name="connsiteX4" fmla="*/ 169266 w 203841"/>
                <a:gd name="connsiteY4" fmla="*/ 160782 h 220789"/>
                <a:gd name="connsiteX5" fmla="*/ 156216 w 203841"/>
                <a:gd name="connsiteY5" fmla="*/ 136303 h 220789"/>
                <a:gd name="connsiteX6" fmla="*/ 115068 w 203841"/>
                <a:gd name="connsiteY6" fmla="*/ 123920 h 220789"/>
                <a:gd name="connsiteX7" fmla="*/ 80493 w 203841"/>
                <a:gd name="connsiteY7" fmla="*/ 117538 h 220789"/>
                <a:gd name="connsiteX8" fmla="*/ 32868 w 203841"/>
                <a:gd name="connsiteY8" fmla="*/ 103727 h 220789"/>
                <a:gd name="connsiteX9" fmla="*/ 8674 w 203841"/>
                <a:gd name="connsiteY9" fmla="*/ 64484 h 220789"/>
                <a:gd name="connsiteX10" fmla="*/ 32487 w 203841"/>
                <a:gd name="connsiteY10" fmla="*/ 18097 h 220789"/>
                <a:gd name="connsiteX11" fmla="*/ 99924 w 203841"/>
                <a:gd name="connsiteY11" fmla="*/ 0 h 220789"/>
                <a:gd name="connsiteX12" fmla="*/ 168123 w 203841"/>
                <a:gd name="connsiteY12" fmla="*/ 15907 h 220789"/>
                <a:gd name="connsiteX13" fmla="*/ 196126 w 203841"/>
                <a:gd name="connsiteY13" fmla="*/ 66675 h 220789"/>
                <a:gd name="connsiteX14" fmla="*/ 162503 w 203841"/>
                <a:gd name="connsiteY14" fmla="*/ 66675 h 220789"/>
                <a:gd name="connsiteX15" fmla="*/ 151549 w 203841"/>
                <a:gd name="connsiteY15" fmla="*/ 40862 h 220789"/>
                <a:gd name="connsiteX16" fmla="*/ 98781 w 203841"/>
                <a:gd name="connsiteY16" fmla="*/ 24479 h 220789"/>
                <a:gd name="connsiteX17" fmla="*/ 55442 w 203841"/>
                <a:gd name="connsiteY17" fmla="*/ 35052 h 220789"/>
                <a:gd name="connsiteX18" fmla="*/ 42298 w 203841"/>
                <a:gd name="connsiteY18" fmla="*/ 59627 h 220789"/>
                <a:gd name="connsiteX19" fmla="*/ 57823 w 203841"/>
                <a:gd name="connsiteY19" fmla="*/ 82105 h 220789"/>
                <a:gd name="connsiteX20" fmla="*/ 104020 w 203841"/>
                <a:gd name="connsiteY20" fmla="*/ 93536 h 220789"/>
                <a:gd name="connsiteX21" fmla="*/ 139643 w 203841"/>
                <a:gd name="connsiteY21" fmla="*/ 100013 h 220789"/>
                <a:gd name="connsiteX22" fmla="*/ 179553 w 203841"/>
                <a:gd name="connsiteY22" fmla="*/ 113538 h 220789"/>
                <a:gd name="connsiteX23" fmla="*/ 203841 w 203841"/>
                <a:gd name="connsiteY23" fmla="*/ 156020 h 220789"/>
                <a:gd name="connsiteX24" fmla="*/ 172981 w 203841"/>
                <a:gd name="connsiteY24" fmla="*/ 205835 h 220789"/>
                <a:gd name="connsiteX25" fmla="*/ 101162 w 203841"/>
                <a:gd name="connsiteY25" fmla="*/ 220789 h 220789"/>
                <a:gd name="connsiteX26" fmla="*/ 26486 w 203841"/>
                <a:gd name="connsiteY26" fmla="*/ 200787 h 220789"/>
                <a:gd name="connsiteX27" fmla="*/ 7 w 203841"/>
                <a:gd name="connsiteY27" fmla="*/ 146971 h 220789"/>
                <a:gd name="connsiteX28" fmla="*/ 33725 w 203841"/>
                <a:gd name="connsiteY28" fmla="*/ 146971 h 220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03841" h="220789">
                  <a:moveTo>
                    <a:pt x="33725" y="146971"/>
                  </a:moveTo>
                  <a:cubicBezTo>
                    <a:pt x="34392" y="158972"/>
                    <a:pt x="37916" y="168593"/>
                    <a:pt x="43822" y="176022"/>
                  </a:cubicBezTo>
                  <a:cubicBezTo>
                    <a:pt x="55156" y="189929"/>
                    <a:pt x="75159" y="196977"/>
                    <a:pt x="103638" y="196977"/>
                  </a:cubicBezTo>
                  <a:cubicBezTo>
                    <a:pt x="116497" y="196977"/>
                    <a:pt x="128118" y="195453"/>
                    <a:pt x="138691" y="192310"/>
                  </a:cubicBezTo>
                  <a:cubicBezTo>
                    <a:pt x="159074" y="186595"/>
                    <a:pt x="169266" y="176022"/>
                    <a:pt x="169266" y="160782"/>
                  </a:cubicBezTo>
                  <a:cubicBezTo>
                    <a:pt x="169266" y="149352"/>
                    <a:pt x="164885" y="141161"/>
                    <a:pt x="156216" y="136303"/>
                  </a:cubicBezTo>
                  <a:cubicBezTo>
                    <a:pt x="147454" y="131540"/>
                    <a:pt x="133833" y="127445"/>
                    <a:pt x="115068" y="123920"/>
                  </a:cubicBezTo>
                  <a:lnTo>
                    <a:pt x="80493" y="117538"/>
                  </a:lnTo>
                  <a:cubicBezTo>
                    <a:pt x="58014" y="113347"/>
                    <a:pt x="42107" y="108776"/>
                    <a:pt x="32868" y="103727"/>
                  </a:cubicBezTo>
                  <a:cubicBezTo>
                    <a:pt x="16676" y="94964"/>
                    <a:pt x="8674" y="81820"/>
                    <a:pt x="8674" y="64484"/>
                  </a:cubicBezTo>
                  <a:cubicBezTo>
                    <a:pt x="8674" y="45625"/>
                    <a:pt x="16676" y="30194"/>
                    <a:pt x="32487" y="18097"/>
                  </a:cubicBezTo>
                  <a:cubicBezTo>
                    <a:pt x="48298" y="6001"/>
                    <a:pt x="70777" y="0"/>
                    <a:pt x="99924" y="0"/>
                  </a:cubicBezTo>
                  <a:cubicBezTo>
                    <a:pt x="126594" y="0"/>
                    <a:pt x="149454" y="5334"/>
                    <a:pt x="168123" y="15907"/>
                  </a:cubicBezTo>
                  <a:cubicBezTo>
                    <a:pt x="186792" y="26479"/>
                    <a:pt x="196126" y="43339"/>
                    <a:pt x="196126" y="66675"/>
                  </a:cubicBezTo>
                  <a:lnTo>
                    <a:pt x="162503" y="66675"/>
                  </a:lnTo>
                  <a:cubicBezTo>
                    <a:pt x="160788" y="55531"/>
                    <a:pt x="157264" y="46958"/>
                    <a:pt x="151549" y="40862"/>
                  </a:cubicBezTo>
                  <a:cubicBezTo>
                    <a:pt x="141167" y="30004"/>
                    <a:pt x="123546" y="24479"/>
                    <a:pt x="98781" y="24479"/>
                  </a:cubicBezTo>
                  <a:cubicBezTo>
                    <a:pt x="78588" y="24479"/>
                    <a:pt x="64205" y="28004"/>
                    <a:pt x="55442" y="35052"/>
                  </a:cubicBezTo>
                  <a:cubicBezTo>
                    <a:pt x="46679" y="42101"/>
                    <a:pt x="42298" y="50292"/>
                    <a:pt x="42298" y="59627"/>
                  </a:cubicBezTo>
                  <a:cubicBezTo>
                    <a:pt x="42298" y="69818"/>
                    <a:pt x="47441" y="77343"/>
                    <a:pt x="57823" y="82105"/>
                  </a:cubicBezTo>
                  <a:cubicBezTo>
                    <a:pt x="64681" y="85344"/>
                    <a:pt x="80112" y="89059"/>
                    <a:pt x="104020" y="93536"/>
                  </a:cubicBezTo>
                  <a:lnTo>
                    <a:pt x="139643" y="100013"/>
                  </a:lnTo>
                  <a:cubicBezTo>
                    <a:pt x="156883" y="103442"/>
                    <a:pt x="170123" y="107918"/>
                    <a:pt x="179553" y="113538"/>
                  </a:cubicBezTo>
                  <a:cubicBezTo>
                    <a:pt x="195745" y="123349"/>
                    <a:pt x="203841" y="137446"/>
                    <a:pt x="203841" y="156020"/>
                  </a:cubicBezTo>
                  <a:cubicBezTo>
                    <a:pt x="203841" y="179261"/>
                    <a:pt x="193554" y="195834"/>
                    <a:pt x="172981" y="205835"/>
                  </a:cubicBezTo>
                  <a:cubicBezTo>
                    <a:pt x="152311" y="215741"/>
                    <a:pt x="128404" y="220789"/>
                    <a:pt x="101162" y="220789"/>
                  </a:cubicBezTo>
                  <a:cubicBezTo>
                    <a:pt x="69444" y="220789"/>
                    <a:pt x="44488" y="214122"/>
                    <a:pt x="26486" y="200787"/>
                  </a:cubicBezTo>
                  <a:cubicBezTo>
                    <a:pt x="8484" y="187547"/>
                    <a:pt x="-279" y="169640"/>
                    <a:pt x="7" y="146971"/>
                  </a:cubicBezTo>
                  <a:lnTo>
                    <a:pt x="33725" y="14697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06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79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Forma Livre: Forma 17">
              <a:extLst>
                <a:ext uri="{FF2B5EF4-FFF2-40B4-BE49-F238E27FC236}">
                  <a16:creationId xmlns:a16="http://schemas.microsoft.com/office/drawing/2014/main" id="{19E620D1-39E9-4F62-9869-94CE33CC930B}"/>
                </a:ext>
              </a:extLst>
            </p:cNvPr>
            <p:cNvSpPr/>
            <p:nvPr/>
          </p:nvSpPr>
          <p:spPr>
            <a:xfrm>
              <a:off x="12085242" y="11578377"/>
              <a:ext cx="234315" cy="209931"/>
            </a:xfrm>
            <a:custGeom>
              <a:avLst/>
              <a:gdLst>
                <a:gd name="connsiteX0" fmla="*/ 157925 w 234315"/>
                <a:gd name="connsiteY0" fmla="*/ 123635 h 209931"/>
                <a:gd name="connsiteX1" fmla="*/ 117634 w 234315"/>
                <a:gd name="connsiteY1" fmla="*/ 31052 h 209931"/>
                <a:gd name="connsiteX2" fmla="*/ 75629 w 234315"/>
                <a:gd name="connsiteY2" fmla="*/ 123635 h 209931"/>
                <a:gd name="connsiteX3" fmla="*/ 157925 w 234315"/>
                <a:gd name="connsiteY3" fmla="*/ 123635 h 209931"/>
                <a:gd name="connsiteX4" fmla="*/ 99060 w 234315"/>
                <a:gd name="connsiteY4" fmla="*/ 0 h 209931"/>
                <a:gd name="connsiteX5" fmla="*/ 139161 w 234315"/>
                <a:gd name="connsiteY5" fmla="*/ 0 h 209931"/>
                <a:gd name="connsiteX6" fmla="*/ 234315 w 234315"/>
                <a:gd name="connsiteY6" fmla="*/ 209931 h 209931"/>
                <a:gd name="connsiteX7" fmla="*/ 195358 w 234315"/>
                <a:gd name="connsiteY7" fmla="*/ 209931 h 209931"/>
                <a:gd name="connsiteX8" fmla="*/ 167830 w 234315"/>
                <a:gd name="connsiteY8" fmla="*/ 146685 h 209931"/>
                <a:gd name="connsiteX9" fmla="*/ 65151 w 234315"/>
                <a:gd name="connsiteY9" fmla="*/ 146685 h 209931"/>
                <a:gd name="connsiteX10" fmla="*/ 36481 w 234315"/>
                <a:gd name="connsiteY10" fmla="*/ 209931 h 209931"/>
                <a:gd name="connsiteX11" fmla="*/ 0 w 234315"/>
                <a:gd name="connsiteY11" fmla="*/ 209931 h 209931"/>
                <a:gd name="connsiteX12" fmla="*/ 99060 w 234315"/>
                <a:gd name="connsiteY12" fmla="*/ 0 h 209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4315" h="209931">
                  <a:moveTo>
                    <a:pt x="157925" y="123635"/>
                  </a:moveTo>
                  <a:lnTo>
                    <a:pt x="117634" y="31052"/>
                  </a:lnTo>
                  <a:lnTo>
                    <a:pt x="75629" y="123635"/>
                  </a:lnTo>
                  <a:lnTo>
                    <a:pt x="157925" y="123635"/>
                  </a:lnTo>
                  <a:close/>
                  <a:moveTo>
                    <a:pt x="99060" y="0"/>
                  </a:moveTo>
                  <a:lnTo>
                    <a:pt x="139161" y="0"/>
                  </a:lnTo>
                  <a:lnTo>
                    <a:pt x="234315" y="209931"/>
                  </a:lnTo>
                  <a:lnTo>
                    <a:pt x="195358" y="209931"/>
                  </a:lnTo>
                  <a:lnTo>
                    <a:pt x="167830" y="146685"/>
                  </a:lnTo>
                  <a:lnTo>
                    <a:pt x="65151" y="146685"/>
                  </a:lnTo>
                  <a:lnTo>
                    <a:pt x="36481" y="209931"/>
                  </a:lnTo>
                  <a:lnTo>
                    <a:pt x="0" y="209931"/>
                  </a:lnTo>
                  <a:lnTo>
                    <a:pt x="9906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06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79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Forma Livre: Forma 18">
              <a:extLst>
                <a:ext uri="{FF2B5EF4-FFF2-40B4-BE49-F238E27FC236}">
                  <a16:creationId xmlns:a16="http://schemas.microsoft.com/office/drawing/2014/main" id="{BB45CEE9-E77D-4830-99CA-526D5EBABF4B}"/>
                </a:ext>
              </a:extLst>
            </p:cNvPr>
            <p:cNvSpPr/>
            <p:nvPr/>
          </p:nvSpPr>
          <p:spPr>
            <a:xfrm>
              <a:off x="12341178" y="11578377"/>
              <a:ext cx="167354" cy="209931"/>
            </a:xfrm>
            <a:custGeom>
              <a:avLst/>
              <a:gdLst>
                <a:gd name="connsiteX0" fmla="*/ 0 w 167354"/>
                <a:gd name="connsiteY0" fmla="*/ 0 h 209931"/>
                <a:gd name="connsiteX1" fmla="*/ 36005 w 167354"/>
                <a:gd name="connsiteY1" fmla="*/ 0 h 209931"/>
                <a:gd name="connsiteX2" fmla="*/ 36005 w 167354"/>
                <a:gd name="connsiteY2" fmla="*/ 184976 h 209931"/>
                <a:gd name="connsiteX3" fmla="*/ 167354 w 167354"/>
                <a:gd name="connsiteY3" fmla="*/ 184976 h 209931"/>
                <a:gd name="connsiteX4" fmla="*/ 167354 w 167354"/>
                <a:gd name="connsiteY4" fmla="*/ 209931 h 209931"/>
                <a:gd name="connsiteX5" fmla="*/ 0 w 167354"/>
                <a:gd name="connsiteY5" fmla="*/ 209931 h 209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354" h="209931">
                  <a:moveTo>
                    <a:pt x="0" y="0"/>
                  </a:moveTo>
                  <a:lnTo>
                    <a:pt x="36005" y="0"/>
                  </a:lnTo>
                  <a:lnTo>
                    <a:pt x="36005" y="184976"/>
                  </a:lnTo>
                  <a:lnTo>
                    <a:pt x="167354" y="184976"/>
                  </a:lnTo>
                  <a:lnTo>
                    <a:pt x="167354" y="209931"/>
                  </a:lnTo>
                  <a:lnTo>
                    <a:pt x="0" y="20993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06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79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20" name="Gráfico 19">
            <a:extLst>
              <a:ext uri="{FF2B5EF4-FFF2-40B4-BE49-F238E27FC236}">
                <a16:creationId xmlns:a16="http://schemas.microsoft.com/office/drawing/2014/main" id="{DD1EA08D-79D7-48E6-989A-C71B9219CB5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7730" t="5867" r="46619" b="-43117"/>
          <a:stretch/>
        </p:blipFill>
        <p:spPr>
          <a:xfrm>
            <a:off x="2" y="1"/>
            <a:ext cx="6006295" cy="10630678"/>
          </a:xfrm>
          <a:custGeom>
            <a:avLst/>
            <a:gdLst>
              <a:gd name="connsiteX0" fmla="*/ 0 w 3606494"/>
              <a:gd name="connsiteY0" fmla="*/ 0 h 6381934"/>
              <a:gd name="connsiteX1" fmla="*/ 3606494 w 3606494"/>
              <a:gd name="connsiteY1" fmla="*/ 0 h 6381934"/>
              <a:gd name="connsiteX2" fmla="*/ 0 w 3606494"/>
              <a:gd name="connsiteY2" fmla="*/ 6381934 h 6381934"/>
              <a:gd name="connsiteX3" fmla="*/ 0 w 3606494"/>
              <a:gd name="connsiteY3" fmla="*/ 0 h 638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6494" h="6381934">
                <a:moveTo>
                  <a:pt x="0" y="0"/>
                </a:moveTo>
                <a:lnTo>
                  <a:pt x="3606494" y="0"/>
                </a:lnTo>
                <a:lnTo>
                  <a:pt x="0" y="638193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1" name="Gráfico 20">
            <a:extLst>
              <a:ext uri="{FF2B5EF4-FFF2-40B4-BE49-F238E27FC236}">
                <a16:creationId xmlns:a16="http://schemas.microsoft.com/office/drawing/2014/main" id="{4DA54E24-3C60-45B9-96F6-531D5B96C29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57051" t="-744" r="6764" b="80729"/>
          <a:stretch/>
        </p:blipFill>
        <p:spPr>
          <a:xfrm>
            <a:off x="8635249" y="4174468"/>
            <a:ext cx="3556753" cy="268353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A6BF09C-4965-4EFF-8DB3-37B0F1590C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7599" y="3018162"/>
            <a:ext cx="4741128" cy="815126"/>
          </a:xfrm>
          <a:prstGeom prst="rect">
            <a:avLst/>
          </a:prstGeom>
        </p:spPr>
        <p:txBody>
          <a:bodyPr vert="horz" anchor="ctr"/>
          <a:lstStyle>
            <a:lvl1pPr algn="ctr" rtl="0">
              <a:defRPr sz="4843" b="1" i="1">
                <a:solidFill>
                  <a:schemeClr val="bg1">
                    <a:lumMod val="8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pt-BR"/>
              <a:t>Click </a:t>
            </a:r>
            <a:r>
              <a:rPr lang="pt-BR" err="1"/>
              <a:t>to</a:t>
            </a:r>
            <a:r>
              <a:rPr lang="pt-BR"/>
              <a:t> </a:t>
            </a:r>
            <a:r>
              <a:rPr lang="pt-BR" err="1"/>
              <a:t>edit</a:t>
            </a:r>
            <a:r>
              <a:rPr lang="pt-BR"/>
              <a:t> Master </a:t>
            </a:r>
            <a:r>
              <a:rPr lang="pt-BR" err="1"/>
              <a:t>title</a:t>
            </a:r>
            <a:r>
              <a:rPr lang="pt-BR"/>
              <a:t> </a:t>
            </a:r>
            <a:r>
              <a:rPr lang="pt-BR" err="1"/>
              <a:t>style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41874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16000" decel="8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Full page image">
    <p:bg>
      <p:bgPr>
        <a:gradFill flip="none" rotWithShape="1">
          <a:gsLst>
            <a:gs pos="0">
              <a:schemeClr val="tx1">
                <a:lumMod val="85000"/>
              </a:schemeClr>
            </a:gs>
            <a:gs pos="100000">
              <a:schemeClr val="tx1">
                <a:lumMod val="65000"/>
              </a:schemeClr>
            </a:gs>
            <a:gs pos="50000">
              <a:schemeClr val="tx1">
                <a:lumMod val="7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105683124"/>
              </p:ext>
            </p:extLst>
          </p:nvPr>
        </p:nvGraphicFramePr>
        <p:xfrm>
          <a:off x="1818" y="1451"/>
          <a:ext cx="1809" cy="14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0" name="Slide do think-cell" r:id="rId4" imgW="287" imgH="287" progId="TCLayout.ActiveDocument.1">
                  <p:embed/>
                </p:oleObj>
              </mc:Choice>
              <mc:Fallback>
                <p:oleObj name="Slide do think-cell" r:id="rId4" imgW="287" imgH="287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818" y="1451"/>
                        <a:ext cx="1809" cy="14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13">
            <a:extLst>
              <a:ext uri="{FF2B5EF4-FFF2-40B4-BE49-F238E27FC236}">
                <a16:creationId xmlns:a16="http://schemas.microsoft.com/office/drawing/2014/main" id="{A4890D8F-BC60-41FC-8998-5FEE0FF31D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14793" y="5688844"/>
            <a:ext cx="1091476" cy="964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878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 hidden="1">
            <a:extLst>
              <a:ext uri="{FF2B5EF4-FFF2-40B4-BE49-F238E27FC236}">
                <a16:creationId xmlns:a16="http://schemas.microsoft.com/office/drawing/2014/main" id="{5B2962BD-35C7-4CAB-A054-CAE14C0E894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655026569"/>
              </p:ext>
            </p:extLst>
          </p:nvPr>
        </p:nvGraphicFramePr>
        <p:xfrm>
          <a:off x="1103" y="1103"/>
          <a:ext cx="1103" cy="11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4" name="Slide do think-cell" r:id="rId4" imgW="395" imgH="396" progId="TCLayout.ActiveDocument.1">
                  <p:embed/>
                </p:oleObj>
              </mc:Choice>
              <mc:Fallback>
                <p:oleObj name="Slide do think-cell" r:id="rId4" imgW="395" imgH="396" progId="TCLayout.ActiveDocument.1">
                  <p:embed/>
                  <p:pic>
                    <p:nvPicPr>
                      <p:cNvPr id="3" name="Objeto 2" hidden="1">
                        <a:extLst>
                          <a:ext uri="{FF2B5EF4-FFF2-40B4-BE49-F238E27FC236}">
                            <a16:creationId xmlns:a16="http://schemas.microsoft.com/office/drawing/2014/main" id="{5B2962BD-35C7-4CAB-A054-CAE14C0E894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03" y="1103"/>
                        <a:ext cx="1103" cy="11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tângulo 1">
            <a:extLst>
              <a:ext uri="{FF2B5EF4-FFF2-40B4-BE49-F238E27FC236}">
                <a16:creationId xmlns:a16="http://schemas.microsoft.com/office/drawing/2014/main" id="{AB82F196-6594-457A-A42C-BD033EBE7917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2140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06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793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365DD296-C4C4-4BD2-9388-D6512202DA70}"/>
              </a:ext>
            </a:extLst>
          </p:cNvPr>
          <p:cNvSpPr/>
          <p:nvPr/>
        </p:nvSpPr>
        <p:spPr>
          <a:xfrm>
            <a:off x="6481825" y="3021438"/>
            <a:ext cx="5710177" cy="815125"/>
          </a:xfrm>
          <a:prstGeom prst="rect">
            <a:avLst/>
          </a:prstGeom>
          <a:solidFill>
            <a:srgbClr val="009B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06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79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7921EFD5-2D53-4BB9-826E-AC9B37063022}"/>
              </a:ext>
            </a:extLst>
          </p:cNvPr>
          <p:cNvGrpSpPr/>
          <p:nvPr/>
        </p:nvGrpSpPr>
        <p:grpSpPr>
          <a:xfrm>
            <a:off x="7583715" y="3288763"/>
            <a:ext cx="3506396" cy="280479"/>
            <a:chOff x="8887890" y="11505511"/>
            <a:chExt cx="3620642" cy="289559"/>
          </a:xfrm>
          <a:solidFill>
            <a:schemeClr val="bg1"/>
          </a:solidFill>
        </p:grpSpPr>
        <p:sp>
          <p:nvSpPr>
            <p:cNvPr id="6" name="Forma Livre: Forma 5">
              <a:extLst>
                <a:ext uri="{FF2B5EF4-FFF2-40B4-BE49-F238E27FC236}">
                  <a16:creationId xmlns:a16="http://schemas.microsoft.com/office/drawing/2014/main" id="{3ED85668-0656-42AE-9D39-3CC85B12CD04}"/>
                </a:ext>
              </a:extLst>
            </p:cNvPr>
            <p:cNvSpPr/>
            <p:nvPr/>
          </p:nvSpPr>
          <p:spPr>
            <a:xfrm>
              <a:off x="8887890" y="11505511"/>
              <a:ext cx="316801" cy="282797"/>
            </a:xfrm>
            <a:custGeom>
              <a:avLst/>
              <a:gdLst>
                <a:gd name="connsiteX0" fmla="*/ 213932 w 316801"/>
                <a:gd name="connsiteY0" fmla="*/ 166688 h 282797"/>
                <a:gd name="connsiteX1" fmla="*/ 159639 w 316801"/>
                <a:gd name="connsiteY1" fmla="*/ 41815 h 282797"/>
                <a:gd name="connsiteX2" fmla="*/ 103061 w 316801"/>
                <a:gd name="connsiteY2" fmla="*/ 166688 h 282797"/>
                <a:gd name="connsiteX3" fmla="*/ 213932 w 316801"/>
                <a:gd name="connsiteY3" fmla="*/ 166688 h 282797"/>
                <a:gd name="connsiteX4" fmla="*/ 133445 w 316801"/>
                <a:gd name="connsiteY4" fmla="*/ 0 h 282797"/>
                <a:gd name="connsiteX5" fmla="*/ 188786 w 316801"/>
                <a:gd name="connsiteY5" fmla="*/ 0 h 282797"/>
                <a:gd name="connsiteX6" fmla="*/ 316802 w 316801"/>
                <a:gd name="connsiteY6" fmla="*/ 282797 h 282797"/>
                <a:gd name="connsiteX7" fmla="*/ 264414 w 316801"/>
                <a:gd name="connsiteY7" fmla="*/ 282797 h 282797"/>
                <a:gd name="connsiteX8" fmla="*/ 227266 w 316801"/>
                <a:gd name="connsiteY8" fmla="*/ 197453 h 282797"/>
                <a:gd name="connsiteX9" fmla="*/ 89154 w 316801"/>
                <a:gd name="connsiteY9" fmla="*/ 197453 h 282797"/>
                <a:gd name="connsiteX10" fmla="*/ 50482 w 316801"/>
                <a:gd name="connsiteY10" fmla="*/ 282797 h 282797"/>
                <a:gd name="connsiteX11" fmla="*/ 0 w 316801"/>
                <a:gd name="connsiteY11" fmla="*/ 282797 h 282797"/>
                <a:gd name="connsiteX12" fmla="*/ 133445 w 316801"/>
                <a:gd name="connsiteY12" fmla="*/ 0 h 282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6801" h="282797">
                  <a:moveTo>
                    <a:pt x="213932" y="166688"/>
                  </a:moveTo>
                  <a:lnTo>
                    <a:pt x="159639" y="41815"/>
                  </a:lnTo>
                  <a:lnTo>
                    <a:pt x="103061" y="166688"/>
                  </a:lnTo>
                  <a:lnTo>
                    <a:pt x="213932" y="166688"/>
                  </a:lnTo>
                  <a:close/>
                  <a:moveTo>
                    <a:pt x="133445" y="0"/>
                  </a:moveTo>
                  <a:lnTo>
                    <a:pt x="188786" y="0"/>
                  </a:lnTo>
                  <a:lnTo>
                    <a:pt x="316802" y="282797"/>
                  </a:lnTo>
                  <a:lnTo>
                    <a:pt x="264414" y="282797"/>
                  </a:lnTo>
                  <a:lnTo>
                    <a:pt x="227266" y="197453"/>
                  </a:lnTo>
                  <a:lnTo>
                    <a:pt x="89154" y="197453"/>
                  </a:lnTo>
                  <a:lnTo>
                    <a:pt x="50482" y="282797"/>
                  </a:lnTo>
                  <a:lnTo>
                    <a:pt x="0" y="282797"/>
                  </a:lnTo>
                  <a:lnTo>
                    <a:pt x="133445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06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79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Forma Livre: Forma 6">
              <a:extLst>
                <a:ext uri="{FF2B5EF4-FFF2-40B4-BE49-F238E27FC236}">
                  <a16:creationId xmlns:a16="http://schemas.microsoft.com/office/drawing/2014/main" id="{CBE5C20D-985B-48DD-988F-BD40D0856947}"/>
                </a:ext>
              </a:extLst>
            </p:cNvPr>
            <p:cNvSpPr/>
            <p:nvPr/>
          </p:nvSpPr>
          <p:spPr>
            <a:xfrm>
              <a:off x="9234505" y="11578377"/>
              <a:ext cx="167258" cy="209931"/>
            </a:xfrm>
            <a:custGeom>
              <a:avLst/>
              <a:gdLst>
                <a:gd name="connsiteX0" fmla="*/ 0 w 167258"/>
                <a:gd name="connsiteY0" fmla="*/ 0 h 209931"/>
                <a:gd name="connsiteX1" fmla="*/ 35909 w 167258"/>
                <a:gd name="connsiteY1" fmla="*/ 0 h 209931"/>
                <a:gd name="connsiteX2" fmla="*/ 35909 w 167258"/>
                <a:gd name="connsiteY2" fmla="*/ 184976 h 209931"/>
                <a:gd name="connsiteX3" fmla="*/ 167259 w 167258"/>
                <a:gd name="connsiteY3" fmla="*/ 184976 h 209931"/>
                <a:gd name="connsiteX4" fmla="*/ 167259 w 167258"/>
                <a:gd name="connsiteY4" fmla="*/ 209931 h 209931"/>
                <a:gd name="connsiteX5" fmla="*/ 0 w 167258"/>
                <a:gd name="connsiteY5" fmla="*/ 209931 h 209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258" h="209931">
                  <a:moveTo>
                    <a:pt x="0" y="0"/>
                  </a:moveTo>
                  <a:lnTo>
                    <a:pt x="35909" y="0"/>
                  </a:lnTo>
                  <a:lnTo>
                    <a:pt x="35909" y="184976"/>
                  </a:lnTo>
                  <a:lnTo>
                    <a:pt x="167259" y="184976"/>
                  </a:lnTo>
                  <a:lnTo>
                    <a:pt x="167259" y="209931"/>
                  </a:lnTo>
                  <a:lnTo>
                    <a:pt x="0" y="20993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06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79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" name="Forma Livre: Forma 7">
              <a:extLst>
                <a:ext uri="{FF2B5EF4-FFF2-40B4-BE49-F238E27FC236}">
                  <a16:creationId xmlns:a16="http://schemas.microsoft.com/office/drawing/2014/main" id="{127C67DF-0DB9-4C42-B056-FE99E01A06DF}"/>
                </a:ext>
              </a:extLst>
            </p:cNvPr>
            <p:cNvSpPr/>
            <p:nvPr/>
          </p:nvSpPr>
          <p:spPr>
            <a:xfrm>
              <a:off x="9366140" y="11578377"/>
              <a:ext cx="229171" cy="209931"/>
            </a:xfrm>
            <a:custGeom>
              <a:avLst/>
              <a:gdLst>
                <a:gd name="connsiteX0" fmla="*/ 39338 w 229171"/>
                <a:gd name="connsiteY0" fmla="*/ 0 h 209931"/>
                <a:gd name="connsiteX1" fmla="*/ 114585 w 229171"/>
                <a:gd name="connsiteY1" fmla="*/ 178689 h 209931"/>
                <a:gd name="connsiteX2" fmla="*/ 189357 w 229171"/>
                <a:gd name="connsiteY2" fmla="*/ 0 h 209931"/>
                <a:gd name="connsiteX3" fmla="*/ 229171 w 229171"/>
                <a:gd name="connsiteY3" fmla="*/ 0 h 209931"/>
                <a:gd name="connsiteX4" fmla="*/ 133159 w 229171"/>
                <a:gd name="connsiteY4" fmla="*/ 209931 h 209931"/>
                <a:gd name="connsiteX5" fmla="*/ 95440 w 229171"/>
                <a:gd name="connsiteY5" fmla="*/ 209931 h 209931"/>
                <a:gd name="connsiteX6" fmla="*/ 0 w 229171"/>
                <a:gd name="connsiteY6" fmla="*/ 0 h 209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9171" h="209931">
                  <a:moveTo>
                    <a:pt x="39338" y="0"/>
                  </a:moveTo>
                  <a:lnTo>
                    <a:pt x="114585" y="178689"/>
                  </a:lnTo>
                  <a:lnTo>
                    <a:pt x="189357" y="0"/>
                  </a:lnTo>
                  <a:lnTo>
                    <a:pt x="229171" y="0"/>
                  </a:lnTo>
                  <a:lnTo>
                    <a:pt x="133159" y="209931"/>
                  </a:lnTo>
                  <a:lnTo>
                    <a:pt x="95440" y="20993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06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79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Forma Livre: Forma 8">
              <a:extLst>
                <a:ext uri="{FF2B5EF4-FFF2-40B4-BE49-F238E27FC236}">
                  <a16:creationId xmlns:a16="http://schemas.microsoft.com/office/drawing/2014/main" id="{8F546CDC-F231-408D-A454-5E31D14C4C13}"/>
                </a:ext>
              </a:extLst>
            </p:cNvPr>
            <p:cNvSpPr/>
            <p:nvPr/>
          </p:nvSpPr>
          <p:spPr>
            <a:xfrm>
              <a:off x="9549115" y="11578377"/>
              <a:ext cx="234315" cy="209931"/>
            </a:xfrm>
            <a:custGeom>
              <a:avLst/>
              <a:gdLst>
                <a:gd name="connsiteX0" fmla="*/ 157639 w 234315"/>
                <a:gd name="connsiteY0" fmla="*/ 123635 h 209931"/>
                <a:gd name="connsiteX1" fmla="*/ 117348 w 234315"/>
                <a:gd name="connsiteY1" fmla="*/ 31052 h 209931"/>
                <a:gd name="connsiteX2" fmla="*/ 75438 w 234315"/>
                <a:gd name="connsiteY2" fmla="*/ 123635 h 209931"/>
                <a:gd name="connsiteX3" fmla="*/ 157639 w 234315"/>
                <a:gd name="connsiteY3" fmla="*/ 123635 h 209931"/>
                <a:gd name="connsiteX4" fmla="*/ 98965 w 234315"/>
                <a:gd name="connsiteY4" fmla="*/ 0 h 209931"/>
                <a:gd name="connsiteX5" fmla="*/ 139065 w 234315"/>
                <a:gd name="connsiteY5" fmla="*/ 0 h 209931"/>
                <a:gd name="connsiteX6" fmla="*/ 234315 w 234315"/>
                <a:gd name="connsiteY6" fmla="*/ 209931 h 209931"/>
                <a:gd name="connsiteX7" fmla="*/ 195358 w 234315"/>
                <a:gd name="connsiteY7" fmla="*/ 209931 h 209931"/>
                <a:gd name="connsiteX8" fmla="*/ 167736 w 234315"/>
                <a:gd name="connsiteY8" fmla="*/ 146685 h 209931"/>
                <a:gd name="connsiteX9" fmla="*/ 65056 w 234315"/>
                <a:gd name="connsiteY9" fmla="*/ 146685 h 209931"/>
                <a:gd name="connsiteX10" fmla="*/ 36481 w 234315"/>
                <a:gd name="connsiteY10" fmla="*/ 209931 h 209931"/>
                <a:gd name="connsiteX11" fmla="*/ 0 w 234315"/>
                <a:gd name="connsiteY11" fmla="*/ 209931 h 209931"/>
                <a:gd name="connsiteX12" fmla="*/ 98965 w 234315"/>
                <a:gd name="connsiteY12" fmla="*/ 0 h 209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4315" h="209931">
                  <a:moveTo>
                    <a:pt x="157639" y="123635"/>
                  </a:moveTo>
                  <a:lnTo>
                    <a:pt x="117348" y="31052"/>
                  </a:lnTo>
                  <a:lnTo>
                    <a:pt x="75438" y="123635"/>
                  </a:lnTo>
                  <a:lnTo>
                    <a:pt x="157639" y="123635"/>
                  </a:lnTo>
                  <a:close/>
                  <a:moveTo>
                    <a:pt x="98965" y="0"/>
                  </a:moveTo>
                  <a:lnTo>
                    <a:pt x="139065" y="0"/>
                  </a:lnTo>
                  <a:lnTo>
                    <a:pt x="234315" y="209931"/>
                  </a:lnTo>
                  <a:lnTo>
                    <a:pt x="195358" y="209931"/>
                  </a:lnTo>
                  <a:lnTo>
                    <a:pt x="167736" y="146685"/>
                  </a:lnTo>
                  <a:lnTo>
                    <a:pt x="65056" y="146685"/>
                  </a:lnTo>
                  <a:lnTo>
                    <a:pt x="36481" y="209931"/>
                  </a:lnTo>
                  <a:lnTo>
                    <a:pt x="0" y="209931"/>
                  </a:lnTo>
                  <a:lnTo>
                    <a:pt x="98965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06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79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Forma Livre: Forma 9">
              <a:extLst>
                <a:ext uri="{FF2B5EF4-FFF2-40B4-BE49-F238E27FC236}">
                  <a16:creationId xmlns:a16="http://schemas.microsoft.com/office/drawing/2014/main" id="{707CA052-FC49-43AB-AFFE-E74FE587EAA5}"/>
                </a:ext>
              </a:extLst>
            </p:cNvPr>
            <p:cNvSpPr/>
            <p:nvPr/>
          </p:nvSpPr>
          <p:spPr>
            <a:xfrm>
              <a:off x="9811815" y="11578377"/>
              <a:ext cx="213836" cy="209835"/>
            </a:xfrm>
            <a:custGeom>
              <a:avLst/>
              <a:gdLst>
                <a:gd name="connsiteX0" fmla="*/ 115158 w 213836"/>
                <a:gd name="connsiteY0" fmla="*/ 96298 h 209835"/>
                <a:gd name="connsiteX1" fmla="*/ 153258 w 213836"/>
                <a:gd name="connsiteY1" fmla="*/ 88297 h 209835"/>
                <a:gd name="connsiteX2" fmla="*/ 167259 w 213836"/>
                <a:gd name="connsiteY2" fmla="*/ 59627 h 209835"/>
                <a:gd name="connsiteX3" fmla="*/ 147638 w 213836"/>
                <a:gd name="connsiteY3" fmla="*/ 29146 h 209835"/>
                <a:gd name="connsiteX4" fmla="*/ 119634 w 213836"/>
                <a:gd name="connsiteY4" fmla="*/ 24860 h 209835"/>
                <a:gd name="connsiteX5" fmla="*/ 35909 w 213836"/>
                <a:gd name="connsiteY5" fmla="*/ 24860 h 209835"/>
                <a:gd name="connsiteX6" fmla="*/ 35909 w 213836"/>
                <a:gd name="connsiteY6" fmla="*/ 96298 h 209835"/>
                <a:gd name="connsiteX7" fmla="*/ 115158 w 213836"/>
                <a:gd name="connsiteY7" fmla="*/ 96298 h 209835"/>
                <a:gd name="connsiteX8" fmla="*/ 0 w 213836"/>
                <a:gd name="connsiteY8" fmla="*/ 0 h 209835"/>
                <a:gd name="connsiteX9" fmla="*/ 119063 w 213836"/>
                <a:gd name="connsiteY9" fmla="*/ 0 h 209835"/>
                <a:gd name="connsiteX10" fmla="*/ 167450 w 213836"/>
                <a:gd name="connsiteY10" fmla="*/ 6953 h 209835"/>
                <a:gd name="connsiteX11" fmla="*/ 203740 w 213836"/>
                <a:gd name="connsiteY11" fmla="*/ 56674 h 209835"/>
                <a:gd name="connsiteX12" fmla="*/ 193929 w 213836"/>
                <a:gd name="connsiteY12" fmla="*/ 87439 h 209835"/>
                <a:gd name="connsiteX13" fmla="*/ 166497 w 213836"/>
                <a:gd name="connsiteY13" fmla="*/ 106775 h 209835"/>
                <a:gd name="connsiteX14" fmla="*/ 189738 w 213836"/>
                <a:gd name="connsiteY14" fmla="*/ 119920 h 209835"/>
                <a:gd name="connsiteX15" fmla="*/ 198406 w 213836"/>
                <a:gd name="connsiteY15" fmla="*/ 146304 h 209835"/>
                <a:gd name="connsiteX16" fmla="*/ 199930 w 213836"/>
                <a:gd name="connsiteY16" fmla="*/ 174403 h 209835"/>
                <a:gd name="connsiteX17" fmla="*/ 202406 w 213836"/>
                <a:gd name="connsiteY17" fmla="*/ 192214 h 209835"/>
                <a:gd name="connsiteX18" fmla="*/ 213836 w 213836"/>
                <a:gd name="connsiteY18" fmla="*/ 204978 h 209835"/>
                <a:gd name="connsiteX19" fmla="*/ 213836 w 213836"/>
                <a:gd name="connsiteY19" fmla="*/ 209836 h 209835"/>
                <a:gd name="connsiteX20" fmla="*/ 169831 w 213836"/>
                <a:gd name="connsiteY20" fmla="*/ 209836 h 209835"/>
                <a:gd name="connsiteX21" fmla="*/ 167069 w 213836"/>
                <a:gd name="connsiteY21" fmla="*/ 202787 h 209835"/>
                <a:gd name="connsiteX22" fmla="*/ 165449 w 213836"/>
                <a:gd name="connsiteY22" fmla="*/ 186404 h 209835"/>
                <a:gd name="connsiteX23" fmla="*/ 163544 w 213836"/>
                <a:gd name="connsiteY23" fmla="*/ 151257 h 209835"/>
                <a:gd name="connsiteX24" fmla="*/ 145066 w 213836"/>
                <a:gd name="connsiteY24" fmla="*/ 123635 h 209835"/>
                <a:gd name="connsiteX25" fmla="*/ 114205 w 213836"/>
                <a:gd name="connsiteY25" fmla="*/ 119729 h 209835"/>
                <a:gd name="connsiteX26" fmla="*/ 36005 w 213836"/>
                <a:gd name="connsiteY26" fmla="*/ 119729 h 209835"/>
                <a:gd name="connsiteX27" fmla="*/ 36005 w 213836"/>
                <a:gd name="connsiteY27" fmla="*/ 209836 h 209835"/>
                <a:gd name="connsiteX28" fmla="*/ 95 w 213836"/>
                <a:gd name="connsiteY28" fmla="*/ 209836 h 209835"/>
                <a:gd name="connsiteX29" fmla="*/ 95 w 213836"/>
                <a:gd name="connsiteY29" fmla="*/ 0 h 209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13836" h="209835">
                  <a:moveTo>
                    <a:pt x="115158" y="96298"/>
                  </a:moveTo>
                  <a:cubicBezTo>
                    <a:pt x="131255" y="96298"/>
                    <a:pt x="143923" y="93631"/>
                    <a:pt x="153258" y="88297"/>
                  </a:cubicBezTo>
                  <a:cubicBezTo>
                    <a:pt x="162687" y="82963"/>
                    <a:pt x="167259" y="73343"/>
                    <a:pt x="167259" y="59627"/>
                  </a:cubicBezTo>
                  <a:cubicBezTo>
                    <a:pt x="167259" y="44672"/>
                    <a:pt x="160782" y="34480"/>
                    <a:pt x="147638" y="29146"/>
                  </a:cubicBezTo>
                  <a:cubicBezTo>
                    <a:pt x="140684" y="26289"/>
                    <a:pt x="131255" y="24860"/>
                    <a:pt x="119634" y="24860"/>
                  </a:cubicBezTo>
                  <a:lnTo>
                    <a:pt x="35909" y="24860"/>
                  </a:lnTo>
                  <a:lnTo>
                    <a:pt x="35909" y="96298"/>
                  </a:lnTo>
                  <a:lnTo>
                    <a:pt x="115158" y="96298"/>
                  </a:lnTo>
                  <a:close/>
                  <a:moveTo>
                    <a:pt x="0" y="0"/>
                  </a:moveTo>
                  <a:lnTo>
                    <a:pt x="119063" y="0"/>
                  </a:lnTo>
                  <a:cubicBezTo>
                    <a:pt x="138684" y="0"/>
                    <a:pt x="154781" y="2286"/>
                    <a:pt x="167450" y="6953"/>
                  </a:cubicBezTo>
                  <a:cubicBezTo>
                    <a:pt x="191643" y="16002"/>
                    <a:pt x="203740" y="32576"/>
                    <a:pt x="203740" y="56674"/>
                  </a:cubicBezTo>
                  <a:cubicBezTo>
                    <a:pt x="203740" y="69247"/>
                    <a:pt x="200501" y="79438"/>
                    <a:pt x="193929" y="87439"/>
                  </a:cubicBezTo>
                  <a:cubicBezTo>
                    <a:pt x="187357" y="95440"/>
                    <a:pt x="178213" y="101918"/>
                    <a:pt x="166497" y="106775"/>
                  </a:cubicBezTo>
                  <a:cubicBezTo>
                    <a:pt x="176879" y="110109"/>
                    <a:pt x="184595" y="114395"/>
                    <a:pt x="189738" y="119920"/>
                  </a:cubicBezTo>
                  <a:cubicBezTo>
                    <a:pt x="194977" y="125349"/>
                    <a:pt x="197834" y="134112"/>
                    <a:pt x="198406" y="146304"/>
                  </a:cubicBezTo>
                  <a:lnTo>
                    <a:pt x="199930" y="174403"/>
                  </a:lnTo>
                  <a:cubicBezTo>
                    <a:pt x="200311" y="182404"/>
                    <a:pt x="201073" y="188404"/>
                    <a:pt x="202406" y="192214"/>
                  </a:cubicBezTo>
                  <a:cubicBezTo>
                    <a:pt x="204597" y="198882"/>
                    <a:pt x="208312" y="203168"/>
                    <a:pt x="213836" y="204978"/>
                  </a:cubicBezTo>
                  <a:lnTo>
                    <a:pt x="213836" y="209836"/>
                  </a:lnTo>
                  <a:lnTo>
                    <a:pt x="169831" y="209836"/>
                  </a:lnTo>
                  <a:cubicBezTo>
                    <a:pt x="168688" y="208026"/>
                    <a:pt x="167735" y="205740"/>
                    <a:pt x="167069" y="202787"/>
                  </a:cubicBezTo>
                  <a:cubicBezTo>
                    <a:pt x="166402" y="199930"/>
                    <a:pt x="165831" y="194405"/>
                    <a:pt x="165449" y="186404"/>
                  </a:cubicBezTo>
                  <a:lnTo>
                    <a:pt x="163544" y="151257"/>
                  </a:lnTo>
                  <a:cubicBezTo>
                    <a:pt x="162783" y="137446"/>
                    <a:pt x="156591" y="128302"/>
                    <a:pt x="145066" y="123635"/>
                  </a:cubicBezTo>
                  <a:cubicBezTo>
                    <a:pt x="138494" y="120968"/>
                    <a:pt x="128207" y="119729"/>
                    <a:pt x="114205" y="119729"/>
                  </a:cubicBezTo>
                  <a:lnTo>
                    <a:pt x="36005" y="119729"/>
                  </a:lnTo>
                  <a:lnTo>
                    <a:pt x="36005" y="209836"/>
                  </a:lnTo>
                  <a:lnTo>
                    <a:pt x="95" y="209836"/>
                  </a:lnTo>
                  <a:lnTo>
                    <a:pt x="95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06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79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Forma Livre: Forma 10">
              <a:extLst>
                <a:ext uri="{FF2B5EF4-FFF2-40B4-BE49-F238E27FC236}">
                  <a16:creationId xmlns:a16="http://schemas.microsoft.com/office/drawing/2014/main" id="{3F64198A-B5F0-4E78-BD06-AB5FB852A6AE}"/>
                </a:ext>
              </a:extLst>
            </p:cNvPr>
            <p:cNvSpPr/>
            <p:nvPr/>
          </p:nvSpPr>
          <p:spPr>
            <a:xfrm>
              <a:off x="10052797" y="11578377"/>
              <a:ext cx="168497" cy="209931"/>
            </a:xfrm>
            <a:custGeom>
              <a:avLst/>
              <a:gdLst>
                <a:gd name="connsiteX0" fmla="*/ 0 w 168497"/>
                <a:gd name="connsiteY0" fmla="*/ 0 h 209931"/>
                <a:gd name="connsiteX1" fmla="*/ 166878 w 168497"/>
                <a:gd name="connsiteY1" fmla="*/ 0 h 209931"/>
                <a:gd name="connsiteX2" fmla="*/ 166878 w 168497"/>
                <a:gd name="connsiteY2" fmla="*/ 25337 h 209931"/>
                <a:gd name="connsiteX3" fmla="*/ 30004 w 168497"/>
                <a:gd name="connsiteY3" fmla="*/ 25337 h 209931"/>
                <a:gd name="connsiteX4" fmla="*/ 30004 w 168497"/>
                <a:gd name="connsiteY4" fmla="*/ 89059 h 209931"/>
                <a:gd name="connsiteX5" fmla="*/ 156496 w 168497"/>
                <a:gd name="connsiteY5" fmla="*/ 89059 h 209931"/>
                <a:gd name="connsiteX6" fmla="*/ 156496 w 168497"/>
                <a:gd name="connsiteY6" fmla="*/ 113919 h 209931"/>
                <a:gd name="connsiteX7" fmla="*/ 30004 w 168497"/>
                <a:gd name="connsiteY7" fmla="*/ 113919 h 209931"/>
                <a:gd name="connsiteX8" fmla="*/ 30004 w 168497"/>
                <a:gd name="connsiteY8" fmla="*/ 184976 h 209931"/>
                <a:gd name="connsiteX9" fmla="*/ 168497 w 168497"/>
                <a:gd name="connsiteY9" fmla="*/ 184976 h 209931"/>
                <a:gd name="connsiteX10" fmla="*/ 168497 w 168497"/>
                <a:gd name="connsiteY10" fmla="*/ 209931 h 209931"/>
                <a:gd name="connsiteX11" fmla="*/ 0 w 168497"/>
                <a:gd name="connsiteY11" fmla="*/ 209931 h 209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8497" h="209931">
                  <a:moveTo>
                    <a:pt x="0" y="0"/>
                  </a:moveTo>
                  <a:lnTo>
                    <a:pt x="166878" y="0"/>
                  </a:lnTo>
                  <a:lnTo>
                    <a:pt x="166878" y="25337"/>
                  </a:lnTo>
                  <a:lnTo>
                    <a:pt x="30004" y="25337"/>
                  </a:lnTo>
                  <a:lnTo>
                    <a:pt x="30004" y="89059"/>
                  </a:lnTo>
                  <a:lnTo>
                    <a:pt x="156496" y="89059"/>
                  </a:lnTo>
                  <a:lnTo>
                    <a:pt x="156496" y="113919"/>
                  </a:lnTo>
                  <a:lnTo>
                    <a:pt x="30004" y="113919"/>
                  </a:lnTo>
                  <a:lnTo>
                    <a:pt x="30004" y="184976"/>
                  </a:lnTo>
                  <a:lnTo>
                    <a:pt x="168497" y="184976"/>
                  </a:lnTo>
                  <a:lnTo>
                    <a:pt x="168497" y="209931"/>
                  </a:lnTo>
                  <a:lnTo>
                    <a:pt x="0" y="20993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06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79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Forma Livre: Forma 11">
              <a:extLst>
                <a:ext uri="{FF2B5EF4-FFF2-40B4-BE49-F238E27FC236}">
                  <a16:creationId xmlns:a16="http://schemas.microsoft.com/office/drawing/2014/main" id="{0FD049B6-7500-4FB1-8622-A64EE16F2AA7}"/>
                </a:ext>
              </a:extLst>
            </p:cNvPr>
            <p:cNvSpPr/>
            <p:nvPr/>
          </p:nvSpPr>
          <p:spPr>
            <a:xfrm>
              <a:off x="10254442" y="11578377"/>
              <a:ext cx="206120" cy="209931"/>
            </a:xfrm>
            <a:custGeom>
              <a:avLst/>
              <a:gdLst>
                <a:gd name="connsiteX0" fmla="*/ 0 w 206120"/>
                <a:gd name="connsiteY0" fmla="*/ 186404 h 209931"/>
                <a:gd name="connsiteX1" fmla="*/ 160972 w 206120"/>
                <a:gd name="connsiteY1" fmla="*/ 24860 h 209931"/>
                <a:gd name="connsiteX2" fmla="*/ 12001 w 206120"/>
                <a:gd name="connsiteY2" fmla="*/ 24860 h 209931"/>
                <a:gd name="connsiteX3" fmla="*/ 12001 w 206120"/>
                <a:gd name="connsiteY3" fmla="*/ 0 h 209931"/>
                <a:gd name="connsiteX4" fmla="*/ 206121 w 206120"/>
                <a:gd name="connsiteY4" fmla="*/ 0 h 209931"/>
                <a:gd name="connsiteX5" fmla="*/ 206121 w 206120"/>
                <a:gd name="connsiteY5" fmla="*/ 24289 h 209931"/>
                <a:gd name="connsiteX6" fmla="*/ 44672 w 206120"/>
                <a:gd name="connsiteY6" fmla="*/ 184976 h 209931"/>
                <a:gd name="connsiteX7" fmla="*/ 206121 w 206120"/>
                <a:gd name="connsiteY7" fmla="*/ 184976 h 209931"/>
                <a:gd name="connsiteX8" fmla="*/ 206121 w 206120"/>
                <a:gd name="connsiteY8" fmla="*/ 209931 h 209931"/>
                <a:gd name="connsiteX9" fmla="*/ 0 w 206120"/>
                <a:gd name="connsiteY9" fmla="*/ 209931 h 209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6120" h="209931">
                  <a:moveTo>
                    <a:pt x="0" y="186404"/>
                  </a:moveTo>
                  <a:lnTo>
                    <a:pt x="160972" y="24860"/>
                  </a:lnTo>
                  <a:lnTo>
                    <a:pt x="12001" y="24860"/>
                  </a:lnTo>
                  <a:lnTo>
                    <a:pt x="12001" y="0"/>
                  </a:lnTo>
                  <a:lnTo>
                    <a:pt x="206121" y="0"/>
                  </a:lnTo>
                  <a:lnTo>
                    <a:pt x="206121" y="24289"/>
                  </a:lnTo>
                  <a:lnTo>
                    <a:pt x="44672" y="184976"/>
                  </a:lnTo>
                  <a:lnTo>
                    <a:pt x="206121" y="184976"/>
                  </a:lnTo>
                  <a:lnTo>
                    <a:pt x="206121" y="209931"/>
                  </a:lnTo>
                  <a:lnTo>
                    <a:pt x="0" y="20993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06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79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Forma Livre: Forma 12">
              <a:extLst>
                <a:ext uri="{FF2B5EF4-FFF2-40B4-BE49-F238E27FC236}">
                  <a16:creationId xmlns:a16="http://schemas.microsoft.com/office/drawing/2014/main" id="{78757DC0-0784-4944-BDF9-8737B14F8B54}"/>
                </a:ext>
              </a:extLst>
            </p:cNvPr>
            <p:cNvSpPr/>
            <p:nvPr/>
          </p:nvSpPr>
          <p:spPr>
            <a:xfrm>
              <a:off x="10590198" y="11506463"/>
              <a:ext cx="294893" cy="288607"/>
            </a:xfrm>
            <a:custGeom>
              <a:avLst/>
              <a:gdLst>
                <a:gd name="connsiteX0" fmla="*/ 150686 w 294893"/>
                <a:gd name="connsiteY0" fmla="*/ 89344 h 288607"/>
                <a:gd name="connsiteX1" fmla="*/ 164878 w 294893"/>
                <a:gd name="connsiteY1" fmla="*/ 60293 h 288607"/>
                <a:gd name="connsiteX2" fmla="*/ 154591 w 294893"/>
                <a:gd name="connsiteY2" fmla="*/ 38767 h 288607"/>
                <a:gd name="connsiteX3" fmla="*/ 126682 w 294893"/>
                <a:gd name="connsiteY3" fmla="*/ 29623 h 288607"/>
                <a:gd name="connsiteX4" fmla="*/ 89630 w 294893"/>
                <a:gd name="connsiteY4" fmla="*/ 43910 h 288607"/>
                <a:gd name="connsiteX5" fmla="*/ 84296 w 294893"/>
                <a:gd name="connsiteY5" fmla="*/ 59817 h 288607"/>
                <a:gd name="connsiteX6" fmla="*/ 92392 w 294893"/>
                <a:gd name="connsiteY6" fmla="*/ 82296 h 288607"/>
                <a:gd name="connsiteX7" fmla="*/ 119348 w 294893"/>
                <a:gd name="connsiteY7" fmla="*/ 110395 h 288607"/>
                <a:gd name="connsiteX8" fmla="*/ 150686 w 294893"/>
                <a:gd name="connsiteY8" fmla="*/ 89344 h 288607"/>
                <a:gd name="connsiteX9" fmla="*/ 154114 w 294893"/>
                <a:gd name="connsiteY9" fmla="*/ 248983 h 288607"/>
                <a:gd name="connsiteX10" fmla="*/ 183546 w 294893"/>
                <a:gd name="connsiteY10" fmla="*/ 227076 h 288607"/>
                <a:gd name="connsiteX11" fmla="*/ 103727 w 294893"/>
                <a:gd name="connsiteY11" fmla="*/ 149257 h 288607"/>
                <a:gd name="connsiteX12" fmla="*/ 59817 w 294893"/>
                <a:gd name="connsiteY12" fmla="*/ 176879 h 288607"/>
                <a:gd name="connsiteX13" fmla="*/ 44101 w 294893"/>
                <a:gd name="connsiteY13" fmla="*/ 212026 h 288607"/>
                <a:gd name="connsiteX14" fmla="*/ 64579 w 294893"/>
                <a:gd name="connsiteY14" fmla="*/ 246697 h 288607"/>
                <a:gd name="connsiteX15" fmla="*/ 108395 w 294893"/>
                <a:gd name="connsiteY15" fmla="*/ 258699 h 288607"/>
                <a:gd name="connsiteX16" fmla="*/ 154114 w 294893"/>
                <a:gd name="connsiteY16" fmla="*/ 248983 h 288607"/>
                <a:gd name="connsiteX17" fmla="*/ 49816 w 294893"/>
                <a:gd name="connsiteY17" fmla="*/ 90964 h 288607"/>
                <a:gd name="connsiteX18" fmla="*/ 42196 w 294893"/>
                <a:gd name="connsiteY18" fmla="*/ 63722 h 288607"/>
                <a:gd name="connsiteX19" fmla="*/ 65246 w 294893"/>
                <a:gd name="connsiteY19" fmla="*/ 18193 h 288607"/>
                <a:gd name="connsiteX20" fmla="*/ 127063 w 294893"/>
                <a:gd name="connsiteY20" fmla="*/ 0 h 288607"/>
                <a:gd name="connsiteX21" fmla="*/ 184499 w 294893"/>
                <a:gd name="connsiteY21" fmla="*/ 16859 h 288607"/>
                <a:gd name="connsiteX22" fmla="*/ 205264 w 294893"/>
                <a:gd name="connsiteY22" fmla="*/ 57150 h 288607"/>
                <a:gd name="connsiteX23" fmla="*/ 183832 w 294893"/>
                <a:gd name="connsiteY23" fmla="*/ 104965 h 288607"/>
                <a:gd name="connsiteX24" fmla="*/ 142018 w 294893"/>
                <a:gd name="connsiteY24" fmla="*/ 132588 h 288607"/>
                <a:gd name="connsiteX25" fmla="*/ 206407 w 294893"/>
                <a:gd name="connsiteY25" fmla="*/ 194024 h 288607"/>
                <a:gd name="connsiteX26" fmla="*/ 214693 w 294893"/>
                <a:gd name="connsiteY26" fmla="*/ 170974 h 288607"/>
                <a:gd name="connsiteX27" fmla="*/ 219456 w 294893"/>
                <a:gd name="connsiteY27" fmla="*/ 149542 h 288607"/>
                <a:gd name="connsiteX28" fmla="*/ 261651 w 294893"/>
                <a:gd name="connsiteY28" fmla="*/ 149542 h 288607"/>
                <a:gd name="connsiteX29" fmla="*/ 245269 w 294893"/>
                <a:gd name="connsiteY29" fmla="*/ 201739 h 288607"/>
                <a:gd name="connsiteX30" fmla="*/ 233076 w 294893"/>
                <a:gd name="connsiteY30" fmla="*/ 221837 h 288607"/>
                <a:gd name="connsiteX31" fmla="*/ 294894 w 294893"/>
                <a:gd name="connsiteY31" fmla="*/ 281940 h 288607"/>
                <a:gd name="connsiteX32" fmla="*/ 240030 w 294893"/>
                <a:gd name="connsiteY32" fmla="*/ 281940 h 288607"/>
                <a:gd name="connsiteX33" fmla="*/ 206883 w 294893"/>
                <a:gd name="connsiteY33" fmla="*/ 250412 h 288607"/>
                <a:gd name="connsiteX34" fmla="*/ 170783 w 294893"/>
                <a:gd name="connsiteY34" fmla="*/ 274987 h 288607"/>
                <a:gd name="connsiteX35" fmla="*/ 104965 w 294893"/>
                <a:gd name="connsiteY35" fmla="*/ 288607 h 288607"/>
                <a:gd name="connsiteX36" fmla="*/ 24860 w 294893"/>
                <a:gd name="connsiteY36" fmla="*/ 264890 h 288607"/>
                <a:gd name="connsiteX37" fmla="*/ 0 w 294893"/>
                <a:gd name="connsiteY37" fmla="*/ 211741 h 288607"/>
                <a:gd name="connsiteX38" fmla="*/ 24289 w 294893"/>
                <a:gd name="connsiteY38" fmla="*/ 158401 h 288607"/>
                <a:gd name="connsiteX39" fmla="*/ 79724 w 294893"/>
                <a:gd name="connsiteY39" fmla="*/ 125825 h 288607"/>
                <a:gd name="connsiteX40" fmla="*/ 49816 w 294893"/>
                <a:gd name="connsiteY40" fmla="*/ 90964 h 288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294893" h="288607">
                  <a:moveTo>
                    <a:pt x="150686" y="89344"/>
                  </a:moveTo>
                  <a:cubicBezTo>
                    <a:pt x="160115" y="80486"/>
                    <a:pt x="164878" y="70866"/>
                    <a:pt x="164878" y="60293"/>
                  </a:cubicBezTo>
                  <a:cubicBezTo>
                    <a:pt x="164878" y="51911"/>
                    <a:pt x="161544" y="44767"/>
                    <a:pt x="154591" y="38767"/>
                  </a:cubicBezTo>
                  <a:cubicBezTo>
                    <a:pt x="147732" y="32671"/>
                    <a:pt x="138398" y="29623"/>
                    <a:pt x="126682" y="29623"/>
                  </a:cubicBezTo>
                  <a:cubicBezTo>
                    <a:pt x="108871" y="29623"/>
                    <a:pt x="96583" y="34385"/>
                    <a:pt x="89630" y="43910"/>
                  </a:cubicBezTo>
                  <a:cubicBezTo>
                    <a:pt x="86106" y="48673"/>
                    <a:pt x="84296" y="54007"/>
                    <a:pt x="84296" y="59817"/>
                  </a:cubicBezTo>
                  <a:cubicBezTo>
                    <a:pt x="84296" y="67627"/>
                    <a:pt x="86963" y="75247"/>
                    <a:pt x="92392" y="82296"/>
                  </a:cubicBezTo>
                  <a:cubicBezTo>
                    <a:pt x="97821" y="89440"/>
                    <a:pt x="106775" y="98774"/>
                    <a:pt x="119348" y="110395"/>
                  </a:cubicBezTo>
                  <a:cubicBezTo>
                    <a:pt x="134588" y="101632"/>
                    <a:pt x="144970" y="94679"/>
                    <a:pt x="150686" y="89344"/>
                  </a:cubicBezTo>
                  <a:moveTo>
                    <a:pt x="154114" y="248983"/>
                  </a:moveTo>
                  <a:cubicBezTo>
                    <a:pt x="166878" y="242506"/>
                    <a:pt x="176689" y="235172"/>
                    <a:pt x="183546" y="227076"/>
                  </a:cubicBezTo>
                  <a:lnTo>
                    <a:pt x="103727" y="149257"/>
                  </a:lnTo>
                  <a:cubicBezTo>
                    <a:pt x="81343" y="161258"/>
                    <a:pt x="66675" y="170497"/>
                    <a:pt x="59817" y="176879"/>
                  </a:cubicBezTo>
                  <a:cubicBezTo>
                    <a:pt x="49244" y="186499"/>
                    <a:pt x="44101" y="198215"/>
                    <a:pt x="44101" y="212026"/>
                  </a:cubicBezTo>
                  <a:cubicBezTo>
                    <a:pt x="44101" y="226981"/>
                    <a:pt x="50863" y="238601"/>
                    <a:pt x="64579" y="246697"/>
                  </a:cubicBezTo>
                  <a:cubicBezTo>
                    <a:pt x="78200" y="254698"/>
                    <a:pt x="92869" y="258699"/>
                    <a:pt x="108395" y="258699"/>
                  </a:cubicBezTo>
                  <a:cubicBezTo>
                    <a:pt x="126111" y="258699"/>
                    <a:pt x="141351" y="255556"/>
                    <a:pt x="154114" y="248983"/>
                  </a:cubicBezTo>
                  <a:moveTo>
                    <a:pt x="49816" y="90964"/>
                  </a:moveTo>
                  <a:cubicBezTo>
                    <a:pt x="44767" y="81534"/>
                    <a:pt x="42196" y="72390"/>
                    <a:pt x="42196" y="63722"/>
                  </a:cubicBezTo>
                  <a:cubicBezTo>
                    <a:pt x="42196" y="45529"/>
                    <a:pt x="49911" y="30289"/>
                    <a:pt x="65246" y="18193"/>
                  </a:cubicBezTo>
                  <a:cubicBezTo>
                    <a:pt x="80581" y="6001"/>
                    <a:pt x="101251" y="0"/>
                    <a:pt x="127063" y="0"/>
                  </a:cubicBezTo>
                  <a:cubicBezTo>
                    <a:pt x="151543" y="0"/>
                    <a:pt x="170688" y="5620"/>
                    <a:pt x="184499" y="16859"/>
                  </a:cubicBezTo>
                  <a:cubicBezTo>
                    <a:pt x="198311" y="28099"/>
                    <a:pt x="205264" y="41624"/>
                    <a:pt x="205264" y="57150"/>
                  </a:cubicBezTo>
                  <a:cubicBezTo>
                    <a:pt x="205264" y="75343"/>
                    <a:pt x="198120" y="91154"/>
                    <a:pt x="183832" y="104965"/>
                  </a:cubicBezTo>
                  <a:cubicBezTo>
                    <a:pt x="175450" y="112871"/>
                    <a:pt x="161639" y="122015"/>
                    <a:pt x="142018" y="132588"/>
                  </a:cubicBezTo>
                  <a:lnTo>
                    <a:pt x="206407" y="194024"/>
                  </a:lnTo>
                  <a:cubicBezTo>
                    <a:pt x="210407" y="183737"/>
                    <a:pt x="213074" y="176022"/>
                    <a:pt x="214693" y="170974"/>
                  </a:cubicBezTo>
                  <a:cubicBezTo>
                    <a:pt x="216312" y="165830"/>
                    <a:pt x="217837" y="158782"/>
                    <a:pt x="219456" y="149542"/>
                  </a:cubicBezTo>
                  <a:lnTo>
                    <a:pt x="261651" y="149542"/>
                  </a:lnTo>
                  <a:cubicBezTo>
                    <a:pt x="258985" y="167735"/>
                    <a:pt x="253555" y="185071"/>
                    <a:pt x="245269" y="201739"/>
                  </a:cubicBezTo>
                  <a:cubicBezTo>
                    <a:pt x="237077" y="218313"/>
                    <a:pt x="233076" y="224980"/>
                    <a:pt x="233076" y="221837"/>
                  </a:cubicBezTo>
                  <a:lnTo>
                    <a:pt x="294894" y="281940"/>
                  </a:lnTo>
                  <a:lnTo>
                    <a:pt x="240030" y="281940"/>
                  </a:lnTo>
                  <a:lnTo>
                    <a:pt x="206883" y="250412"/>
                  </a:lnTo>
                  <a:cubicBezTo>
                    <a:pt x="193738" y="261652"/>
                    <a:pt x="181737" y="269843"/>
                    <a:pt x="170783" y="274987"/>
                  </a:cubicBezTo>
                  <a:cubicBezTo>
                    <a:pt x="151733" y="284131"/>
                    <a:pt x="129826" y="288607"/>
                    <a:pt x="104965" y="288607"/>
                  </a:cubicBezTo>
                  <a:cubicBezTo>
                    <a:pt x="68199" y="288607"/>
                    <a:pt x="41624" y="280702"/>
                    <a:pt x="24860" y="264890"/>
                  </a:cubicBezTo>
                  <a:cubicBezTo>
                    <a:pt x="8287" y="249079"/>
                    <a:pt x="0" y="231362"/>
                    <a:pt x="0" y="211741"/>
                  </a:cubicBezTo>
                  <a:cubicBezTo>
                    <a:pt x="0" y="190309"/>
                    <a:pt x="8001" y="172593"/>
                    <a:pt x="24289" y="158401"/>
                  </a:cubicBezTo>
                  <a:cubicBezTo>
                    <a:pt x="34194" y="149828"/>
                    <a:pt x="52673" y="138874"/>
                    <a:pt x="79724" y="125825"/>
                  </a:cubicBezTo>
                  <a:cubicBezTo>
                    <a:pt x="64865" y="112014"/>
                    <a:pt x="54864" y="100393"/>
                    <a:pt x="49816" y="9096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06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79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Forma Livre: Forma 13">
              <a:extLst>
                <a:ext uri="{FF2B5EF4-FFF2-40B4-BE49-F238E27FC236}">
                  <a16:creationId xmlns:a16="http://schemas.microsoft.com/office/drawing/2014/main" id="{8CED43DD-14E2-420D-8727-80EBF0E511CB}"/>
                </a:ext>
              </a:extLst>
            </p:cNvPr>
            <p:cNvSpPr/>
            <p:nvPr/>
          </p:nvSpPr>
          <p:spPr>
            <a:xfrm>
              <a:off x="11003964" y="11505511"/>
              <a:ext cx="338422" cy="282797"/>
            </a:xfrm>
            <a:custGeom>
              <a:avLst/>
              <a:gdLst>
                <a:gd name="connsiteX0" fmla="*/ 95 w 338422"/>
                <a:gd name="connsiteY0" fmla="*/ 0 h 282797"/>
                <a:gd name="connsiteX1" fmla="*/ 68008 w 338422"/>
                <a:gd name="connsiteY1" fmla="*/ 0 h 282797"/>
                <a:gd name="connsiteX2" fmla="*/ 169354 w 338422"/>
                <a:gd name="connsiteY2" fmla="*/ 239078 h 282797"/>
                <a:gd name="connsiteX3" fmla="*/ 270891 w 338422"/>
                <a:gd name="connsiteY3" fmla="*/ 0 h 282797"/>
                <a:gd name="connsiteX4" fmla="*/ 338423 w 338422"/>
                <a:gd name="connsiteY4" fmla="*/ 0 h 282797"/>
                <a:gd name="connsiteX5" fmla="*/ 338423 w 338422"/>
                <a:gd name="connsiteY5" fmla="*/ 282797 h 282797"/>
                <a:gd name="connsiteX6" fmla="*/ 293370 w 338422"/>
                <a:gd name="connsiteY6" fmla="*/ 282797 h 282797"/>
                <a:gd name="connsiteX7" fmla="*/ 293370 w 338422"/>
                <a:gd name="connsiteY7" fmla="*/ 115729 h 282797"/>
                <a:gd name="connsiteX8" fmla="*/ 294418 w 338422"/>
                <a:gd name="connsiteY8" fmla="*/ 87058 h 282797"/>
                <a:gd name="connsiteX9" fmla="*/ 295275 w 338422"/>
                <a:gd name="connsiteY9" fmla="*/ 44101 h 282797"/>
                <a:gd name="connsiteX10" fmla="*/ 192786 w 338422"/>
                <a:gd name="connsiteY10" fmla="*/ 282797 h 282797"/>
                <a:gd name="connsiteX11" fmla="*/ 145256 w 338422"/>
                <a:gd name="connsiteY11" fmla="*/ 282797 h 282797"/>
                <a:gd name="connsiteX12" fmla="*/ 43148 w 338422"/>
                <a:gd name="connsiteY12" fmla="*/ 44101 h 282797"/>
                <a:gd name="connsiteX13" fmla="*/ 43148 w 338422"/>
                <a:gd name="connsiteY13" fmla="*/ 52864 h 282797"/>
                <a:gd name="connsiteX14" fmla="*/ 44101 w 338422"/>
                <a:gd name="connsiteY14" fmla="*/ 84582 h 282797"/>
                <a:gd name="connsiteX15" fmla="*/ 45053 w 338422"/>
                <a:gd name="connsiteY15" fmla="*/ 115729 h 282797"/>
                <a:gd name="connsiteX16" fmla="*/ 45053 w 338422"/>
                <a:gd name="connsiteY16" fmla="*/ 282797 h 282797"/>
                <a:gd name="connsiteX17" fmla="*/ 0 w 338422"/>
                <a:gd name="connsiteY17" fmla="*/ 282797 h 282797"/>
                <a:gd name="connsiteX18" fmla="*/ 0 w 338422"/>
                <a:gd name="connsiteY18" fmla="*/ 0 h 282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38422" h="282797">
                  <a:moveTo>
                    <a:pt x="95" y="0"/>
                  </a:moveTo>
                  <a:lnTo>
                    <a:pt x="68008" y="0"/>
                  </a:lnTo>
                  <a:lnTo>
                    <a:pt x="169354" y="239078"/>
                  </a:lnTo>
                  <a:lnTo>
                    <a:pt x="270891" y="0"/>
                  </a:lnTo>
                  <a:lnTo>
                    <a:pt x="338423" y="0"/>
                  </a:lnTo>
                  <a:lnTo>
                    <a:pt x="338423" y="282797"/>
                  </a:lnTo>
                  <a:lnTo>
                    <a:pt x="293370" y="282797"/>
                  </a:lnTo>
                  <a:lnTo>
                    <a:pt x="293370" y="115729"/>
                  </a:lnTo>
                  <a:cubicBezTo>
                    <a:pt x="293370" y="110014"/>
                    <a:pt x="293751" y="100394"/>
                    <a:pt x="294418" y="87058"/>
                  </a:cubicBezTo>
                  <a:cubicBezTo>
                    <a:pt x="294989" y="73723"/>
                    <a:pt x="295275" y="59341"/>
                    <a:pt x="295275" y="44101"/>
                  </a:cubicBezTo>
                  <a:lnTo>
                    <a:pt x="192786" y="282797"/>
                  </a:lnTo>
                  <a:lnTo>
                    <a:pt x="145256" y="282797"/>
                  </a:lnTo>
                  <a:lnTo>
                    <a:pt x="43148" y="44101"/>
                  </a:lnTo>
                  <a:lnTo>
                    <a:pt x="43148" y="52864"/>
                  </a:lnTo>
                  <a:cubicBezTo>
                    <a:pt x="43148" y="59722"/>
                    <a:pt x="43529" y="70295"/>
                    <a:pt x="44101" y="84582"/>
                  </a:cubicBezTo>
                  <a:cubicBezTo>
                    <a:pt x="44767" y="98774"/>
                    <a:pt x="45053" y="109156"/>
                    <a:pt x="45053" y="115729"/>
                  </a:cubicBezTo>
                  <a:lnTo>
                    <a:pt x="45053" y="282797"/>
                  </a:lnTo>
                  <a:lnTo>
                    <a:pt x="0" y="282797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06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79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Forma Livre: Forma 14">
              <a:extLst>
                <a:ext uri="{FF2B5EF4-FFF2-40B4-BE49-F238E27FC236}">
                  <a16:creationId xmlns:a16="http://schemas.microsoft.com/office/drawing/2014/main" id="{586E288C-DC86-4E89-BE3B-026E57A1ABFF}"/>
                </a:ext>
              </a:extLst>
            </p:cNvPr>
            <p:cNvSpPr/>
            <p:nvPr/>
          </p:nvSpPr>
          <p:spPr>
            <a:xfrm>
              <a:off x="11369914" y="11578377"/>
              <a:ext cx="234314" cy="209931"/>
            </a:xfrm>
            <a:custGeom>
              <a:avLst/>
              <a:gdLst>
                <a:gd name="connsiteX0" fmla="*/ 157829 w 234314"/>
                <a:gd name="connsiteY0" fmla="*/ 123635 h 209931"/>
                <a:gd name="connsiteX1" fmla="*/ 117443 w 234314"/>
                <a:gd name="connsiteY1" fmla="*/ 31052 h 209931"/>
                <a:gd name="connsiteX2" fmla="*/ 75533 w 234314"/>
                <a:gd name="connsiteY2" fmla="*/ 123635 h 209931"/>
                <a:gd name="connsiteX3" fmla="*/ 157829 w 234314"/>
                <a:gd name="connsiteY3" fmla="*/ 123635 h 209931"/>
                <a:gd name="connsiteX4" fmla="*/ 98965 w 234314"/>
                <a:gd name="connsiteY4" fmla="*/ 0 h 209931"/>
                <a:gd name="connsiteX5" fmla="*/ 139065 w 234314"/>
                <a:gd name="connsiteY5" fmla="*/ 0 h 209931"/>
                <a:gd name="connsiteX6" fmla="*/ 234315 w 234314"/>
                <a:gd name="connsiteY6" fmla="*/ 209931 h 209931"/>
                <a:gd name="connsiteX7" fmla="*/ 195358 w 234314"/>
                <a:gd name="connsiteY7" fmla="*/ 209931 h 209931"/>
                <a:gd name="connsiteX8" fmla="*/ 167830 w 234314"/>
                <a:gd name="connsiteY8" fmla="*/ 146685 h 209931"/>
                <a:gd name="connsiteX9" fmla="*/ 65056 w 234314"/>
                <a:gd name="connsiteY9" fmla="*/ 146685 h 209931"/>
                <a:gd name="connsiteX10" fmla="*/ 36481 w 234314"/>
                <a:gd name="connsiteY10" fmla="*/ 209931 h 209931"/>
                <a:gd name="connsiteX11" fmla="*/ 0 w 234314"/>
                <a:gd name="connsiteY11" fmla="*/ 209931 h 209931"/>
                <a:gd name="connsiteX12" fmla="*/ 98965 w 234314"/>
                <a:gd name="connsiteY12" fmla="*/ 0 h 209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4314" h="209931">
                  <a:moveTo>
                    <a:pt x="157829" y="123635"/>
                  </a:moveTo>
                  <a:lnTo>
                    <a:pt x="117443" y="31052"/>
                  </a:lnTo>
                  <a:lnTo>
                    <a:pt x="75533" y="123635"/>
                  </a:lnTo>
                  <a:lnTo>
                    <a:pt x="157829" y="123635"/>
                  </a:lnTo>
                  <a:close/>
                  <a:moveTo>
                    <a:pt x="98965" y="0"/>
                  </a:moveTo>
                  <a:lnTo>
                    <a:pt x="139065" y="0"/>
                  </a:lnTo>
                  <a:lnTo>
                    <a:pt x="234315" y="209931"/>
                  </a:lnTo>
                  <a:lnTo>
                    <a:pt x="195358" y="209931"/>
                  </a:lnTo>
                  <a:lnTo>
                    <a:pt x="167830" y="146685"/>
                  </a:lnTo>
                  <a:lnTo>
                    <a:pt x="65056" y="146685"/>
                  </a:lnTo>
                  <a:lnTo>
                    <a:pt x="36481" y="209931"/>
                  </a:lnTo>
                  <a:lnTo>
                    <a:pt x="0" y="209931"/>
                  </a:lnTo>
                  <a:lnTo>
                    <a:pt x="98965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06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79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Forma Livre: Forma 15">
              <a:extLst>
                <a:ext uri="{FF2B5EF4-FFF2-40B4-BE49-F238E27FC236}">
                  <a16:creationId xmlns:a16="http://schemas.microsoft.com/office/drawing/2014/main" id="{73D92212-1BA2-45C6-9715-3C92170D0EAE}"/>
                </a:ext>
              </a:extLst>
            </p:cNvPr>
            <p:cNvSpPr/>
            <p:nvPr/>
          </p:nvSpPr>
          <p:spPr>
            <a:xfrm>
              <a:off x="11635090" y="11578377"/>
              <a:ext cx="213836" cy="209835"/>
            </a:xfrm>
            <a:custGeom>
              <a:avLst/>
              <a:gdLst>
                <a:gd name="connsiteX0" fmla="*/ 115253 w 213836"/>
                <a:gd name="connsiteY0" fmla="*/ 96298 h 209835"/>
                <a:gd name="connsiteX1" fmla="*/ 153448 w 213836"/>
                <a:gd name="connsiteY1" fmla="*/ 88297 h 209835"/>
                <a:gd name="connsiteX2" fmla="*/ 167450 w 213836"/>
                <a:gd name="connsiteY2" fmla="*/ 59627 h 209835"/>
                <a:gd name="connsiteX3" fmla="*/ 147828 w 213836"/>
                <a:gd name="connsiteY3" fmla="*/ 29146 h 209835"/>
                <a:gd name="connsiteX4" fmla="*/ 119825 w 213836"/>
                <a:gd name="connsiteY4" fmla="*/ 24860 h 209835"/>
                <a:gd name="connsiteX5" fmla="*/ 36005 w 213836"/>
                <a:gd name="connsiteY5" fmla="*/ 24860 h 209835"/>
                <a:gd name="connsiteX6" fmla="*/ 36005 w 213836"/>
                <a:gd name="connsiteY6" fmla="*/ 96298 h 209835"/>
                <a:gd name="connsiteX7" fmla="*/ 115253 w 213836"/>
                <a:gd name="connsiteY7" fmla="*/ 96298 h 209835"/>
                <a:gd name="connsiteX8" fmla="*/ 95 w 213836"/>
                <a:gd name="connsiteY8" fmla="*/ 0 h 209835"/>
                <a:gd name="connsiteX9" fmla="*/ 119158 w 213836"/>
                <a:gd name="connsiteY9" fmla="*/ 0 h 209835"/>
                <a:gd name="connsiteX10" fmla="*/ 167640 w 213836"/>
                <a:gd name="connsiteY10" fmla="*/ 6953 h 209835"/>
                <a:gd name="connsiteX11" fmla="*/ 203835 w 213836"/>
                <a:gd name="connsiteY11" fmla="*/ 56674 h 209835"/>
                <a:gd name="connsiteX12" fmla="*/ 194025 w 213836"/>
                <a:gd name="connsiteY12" fmla="*/ 87439 h 209835"/>
                <a:gd name="connsiteX13" fmla="*/ 166593 w 213836"/>
                <a:gd name="connsiteY13" fmla="*/ 106775 h 209835"/>
                <a:gd name="connsiteX14" fmla="*/ 189738 w 213836"/>
                <a:gd name="connsiteY14" fmla="*/ 119920 h 209835"/>
                <a:gd name="connsiteX15" fmla="*/ 198501 w 213836"/>
                <a:gd name="connsiteY15" fmla="*/ 146304 h 209835"/>
                <a:gd name="connsiteX16" fmla="*/ 199930 w 213836"/>
                <a:gd name="connsiteY16" fmla="*/ 174403 h 209835"/>
                <a:gd name="connsiteX17" fmla="*/ 202406 w 213836"/>
                <a:gd name="connsiteY17" fmla="*/ 192214 h 209835"/>
                <a:gd name="connsiteX18" fmla="*/ 213836 w 213836"/>
                <a:gd name="connsiteY18" fmla="*/ 204978 h 209835"/>
                <a:gd name="connsiteX19" fmla="*/ 213836 w 213836"/>
                <a:gd name="connsiteY19" fmla="*/ 209836 h 209835"/>
                <a:gd name="connsiteX20" fmla="*/ 169831 w 213836"/>
                <a:gd name="connsiteY20" fmla="*/ 209836 h 209835"/>
                <a:gd name="connsiteX21" fmla="*/ 167069 w 213836"/>
                <a:gd name="connsiteY21" fmla="*/ 202787 h 209835"/>
                <a:gd name="connsiteX22" fmla="*/ 165450 w 213836"/>
                <a:gd name="connsiteY22" fmla="*/ 186404 h 209835"/>
                <a:gd name="connsiteX23" fmla="*/ 163545 w 213836"/>
                <a:gd name="connsiteY23" fmla="*/ 151257 h 209835"/>
                <a:gd name="connsiteX24" fmla="*/ 145066 w 213836"/>
                <a:gd name="connsiteY24" fmla="*/ 123635 h 209835"/>
                <a:gd name="connsiteX25" fmla="*/ 114110 w 213836"/>
                <a:gd name="connsiteY25" fmla="*/ 119729 h 209835"/>
                <a:gd name="connsiteX26" fmla="*/ 35909 w 213836"/>
                <a:gd name="connsiteY26" fmla="*/ 119729 h 209835"/>
                <a:gd name="connsiteX27" fmla="*/ 35909 w 213836"/>
                <a:gd name="connsiteY27" fmla="*/ 209836 h 209835"/>
                <a:gd name="connsiteX28" fmla="*/ 0 w 213836"/>
                <a:gd name="connsiteY28" fmla="*/ 209836 h 209835"/>
                <a:gd name="connsiteX29" fmla="*/ 0 w 213836"/>
                <a:gd name="connsiteY29" fmla="*/ 0 h 209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13836" h="209835">
                  <a:moveTo>
                    <a:pt x="115253" y="96298"/>
                  </a:moveTo>
                  <a:cubicBezTo>
                    <a:pt x="131350" y="96298"/>
                    <a:pt x="144019" y="93631"/>
                    <a:pt x="153448" y="88297"/>
                  </a:cubicBezTo>
                  <a:cubicBezTo>
                    <a:pt x="162783" y="82963"/>
                    <a:pt x="167450" y="73343"/>
                    <a:pt x="167450" y="59627"/>
                  </a:cubicBezTo>
                  <a:cubicBezTo>
                    <a:pt x="167450" y="44672"/>
                    <a:pt x="160877" y="34480"/>
                    <a:pt x="147828" y="29146"/>
                  </a:cubicBezTo>
                  <a:cubicBezTo>
                    <a:pt x="140875" y="26289"/>
                    <a:pt x="131445" y="24860"/>
                    <a:pt x="119825" y="24860"/>
                  </a:cubicBezTo>
                  <a:lnTo>
                    <a:pt x="36005" y="24860"/>
                  </a:lnTo>
                  <a:lnTo>
                    <a:pt x="36005" y="96298"/>
                  </a:lnTo>
                  <a:lnTo>
                    <a:pt x="115253" y="96298"/>
                  </a:lnTo>
                  <a:close/>
                  <a:moveTo>
                    <a:pt x="95" y="0"/>
                  </a:moveTo>
                  <a:lnTo>
                    <a:pt x="119158" y="0"/>
                  </a:lnTo>
                  <a:cubicBezTo>
                    <a:pt x="138779" y="0"/>
                    <a:pt x="154972" y="2286"/>
                    <a:pt x="167640" y="6953"/>
                  </a:cubicBezTo>
                  <a:cubicBezTo>
                    <a:pt x="191834" y="16002"/>
                    <a:pt x="203835" y="32576"/>
                    <a:pt x="203835" y="56674"/>
                  </a:cubicBezTo>
                  <a:cubicBezTo>
                    <a:pt x="203835" y="69247"/>
                    <a:pt x="200596" y="79438"/>
                    <a:pt x="194025" y="87439"/>
                  </a:cubicBezTo>
                  <a:cubicBezTo>
                    <a:pt x="187453" y="95440"/>
                    <a:pt x="178308" y="101918"/>
                    <a:pt x="166593" y="106775"/>
                  </a:cubicBezTo>
                  <a:cubicBezTo>
                    <a:pt x="176879" y="110109"/>
                    <a:pt x="184595" y="114395"/>
                    <a:pt x="189738" y="119920"/>
                  </a:cubicBezTo>
                  <a:cubicBezTo>
                    <a:pt x="194977" y="125349"/>
                    <a:pt x="197834" y="134112"/>
                    <a:pt x="198501" y="146304"/>
                  </a:cubicBezTo>
                  <a:lnTo>
                    <a:pt x="199930" y="174403"/>
                  </a:lnTo>
                  <a:cubicBezTo>
                    <a:pt x="200311" y="182404"/>
                    <a:pt x="201073" y="188404"/>
                    <a:pt x="202406" y="192214"/>
                  </a:cubicBezTo>
                  <a:cubicBezTo>
                    <a:pt x="204597" y="198882"/>
                    <a:pt x="208407" y="203168"/>
                    <a:pt x="213836" y="204978"/>
                  </a:cubicBezTo>
                  <a:lnTo>
                    <a:pt x="213836" y="209836"/>
                  </a:lnTo>
                  <a:lnTo>
                    <a:pt x="169831" y="209836"/>
                  </a:lnTo>
                  <a:cubicBezTo>
                    <a:pt x="168688" y="208026"/>
                    <a:pt x="167736" y="205740"/>
                    <a:pt x="167069" y="202787"/>
                  </a:cubicBezTo>
                  <a:cubicBezTo>
                    <a:pt x="166497" y="199930"/>
                    <a:pt x="165831" y="194405"/>
                    <a:pt x="165450" y="186404"/>
                  </a:cubicBezTo>
                  <a:lnTo>
                    <a:pt x="163545" y="151257"/>
                  </a:lnTo>
                  <a:cubicBezTo>
                    <a:pt x="162687" y="137446"/>
                    <a:pt x="156591" y="128302"/>
                    <a:pt x="145066" y="123635"/>
                  </a:cubicBezTo>
                  <a:cubicBezTo>
                    <a:pt x="138494" y="120968"/>
                    <a:pt x="128207" y="119729"/>
                    <a:pt x="114110" y="119729"/>
                  </a:cubicBezTo>
                  <a:lnTo>
                    <a:pt x="35909" y="119729"/>
                  </a:lnTo>
                  <a:lnTo>
                    <a:pt x="35909" y="209836"/>
                  </a:lnTo>
                  <a:lnTo>
                    <a:pt x="0" y="20983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06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79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Forma Livre: Forma 16">
              <a:extLst>
                <a:ext uri="{FF2B5EF4-FFF2-40B4-BE49-F238E27FC236}">
                  <a16:creationId xmlns:a16="http://schemas.microsoft.com/office/drawing/2014/main" id="{221C95DF-D14C-4F65-9F50-2816ACBE02D4}"/>
                </a:ext>
              </a:extLst>
            </p:cNvPr>
            <p:cNvSpPr/>
            <p:nvPr/>
          </p:nvSpPr>
          <p:spPr>
            <a:xfrm>
              <a:off x="11870161" y="11573614"/>
              <a:ext cx="203841" cy="220789"/>
            </a:xfrm>
            <a:custGeom>
              <a:avLst/>
              <a:gdLst>
                <a:gd name="connsiteX0" fmla="*/ 33725 w 203841"/>
                <a:gd name="connsiteY0" fmla="*/ 146971 h 220789"/>
                <a:gd name="connsiteX1" fmla="*/ 43822 w 203841"/>
                <a:gd name="connsiteY1" fmla="*/ 176022 h 220789"/>
                <a:gd name="connsiteX2" fmla="*/ 103638 w 203841"/>
                <a:gd name="connsiteY2" fmla="*/ 196977 h 220789"/>
                <a:gd name="connsiteX3" fmla="*/ 138691 w 203841"/>
                <a:gd name="connsiteY3" fmla="*/ 192310 h 220789"/>
                <a:gd name="connsiteX4" fmla="*/ 169266 w 203841"/>
                <a:gd name="connsiteY4" fmla="*/ 160782 h 220789"/>
                <a:gd name="connsiteX5" fmla="*/ 156216 w 203841"/>
                <a:gd name="connsiteY5" fmla="*/ 136303 h 220789"/>
                <a:gd name="connsiteX6" fmla="*/ 115068 w 203841"/>
                <a:gd name="connsiteY6" fmla="*/ 123920 h 220789"/>
                <a:gd name="connsiteX7" fmla="*/ 80493 w 203841"/>
                <a:gd name="connsiteY7" fmla="*/ 117538 h 220789"/>
                <a:gd name="connsiteX8" fmla="*/ 32868 w 203841"/>
                <a:gd name="connsiteY8" fmla="*/ 103727 h 220789"/>
                <a:gd name="connsiteX9" fmla="*/ 8674 w 203841"/>
                <a:gd name="connsiteY9" fmla="*/ 64484 h 220789"/>
                <a:gd name="connsiteX10" fmla="*/ 32487 w 203841"/>
                <a:gd name="connsiteY10" fmla="*/ 18097 h 220789"/>
                <a:gd name="connsiteX11" fmla="*/ 99924 w 203841"/>
                <a:gd name="connsiteY11" fmla="*/ 0 h 220789"/>
                <a:gd name="connsiteX12" fmla="*/ 168123 w 203841"/>
                <a:gd name="connsiteY12" fmla="*/ 15907 h 220789"/>
                <a:gd name="connsiteX13" fmla="*/ 196126 w 203841"/>
                <a:gd name="connsiteY13" fmla="*/ 66675 h 220789"/>
                <a:gd name="connsiteX14" fmla="*/ 162503 w 203841"/>
                <a:gd name="connsiteY14" fmla="*/ 66675 h 220789"/>
                <a:gd name="connsiteX15" fmla="*/ 151549 w 203841"/>
                <a:gd name="connsiteY15" fmla="*/ 40862 h 220789"/>
                <a:gd name="connsiteX16" fmla="*/ 98781 w 203841"/>
                <a:gd name="connsiteY16" fmla="*/ 24479 h 220789"/>
                <a:gd name="connsiteX17" fmla="*/ 55442 w 203841"/>
                <a:gd name="connsiteY17" fmla="*/ 35052 h 220789"/>
                <a:gd name="connsiteX18" fmla="*/ 42298 w 203841"/>
                <a:gd name="connsiteY18" fmla="*/ 59627 h 220789"/>
                <a:gd name="connsiteX19" fmla="*/ 57823 w 203841"/>
                <a:gd name="connsiteY19" fmla="*/ 82105 h 220789"/>
                <a:gd name="connsiteX20" fmla="*/ 104020 w 203841"/>
                <a:gd name="connsiteY20" fmla="*/ 93536 h 220789"/>
                <a:gd name="connsiteX21" fmla="*/ 139643 w 203841"/>
                <a:gd name="connsiteY21" fmla="*/ 100013 h 220789"/>
                <a:gd name="connsiteX22" fmla="*/ 179553 w 203841"/>
                <a:gd name="connsiteY22" fmla="*/ 113538 h 220789"/>
                <a:gd name="connsiteX23" fmla="*/ 203841 w 203841"/>
                <a:gd name="connsiteY23" fmla="*/ 156020 h 220789"/>
                <a:gd name="connsiteX24" fmla="*/ 172981 w 203841"/>
                <a:gd name="connsiteY24" fmla="*/ 205835 h 220789"/>
                <a:gd name="connsiteX25" fmla="*/ 101162 w 203841"/>
                <a:gd name="connsiteY25" fmla="*/ 220789 h 220789"/>
                <a:gd name="connsiteX26" fmla="*/ 26486 w 203841"/>
                <a:gd name="connsiteY26" fmla="*/ 200787 h 220789"/>
                <a:gd name="connsiteX27" fmla="*/ 7 w 203841"/>
                <a:gd name="connsiteY27" fmla="*/ 146971 h 220789"/>
                <a:gd name="connsiteX28" fmla="*/ 33725 w 203841"/>
                <a:gd name="connsiteY28" fmla="*/ 146971 h 220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03841" h="220789">
                  <a:moveTo>
                    <a:pt x="33725" y="146971"/>
                  </a:moveTo>
                  <a:cubicBezTo>
                    <a:pt x="34392" y="158972"/>
                    <a:pt x="37916" y="168593"/>
                    <a:pt x="43822" y="176022"/>
                  </a:cubicBezTo>
                  <a:cubicBezTo>
                    <a:pt x="55156" y="189929"/>
                    <a:pt x="75159" y="196977"/>
                    <a:pt x="103638" y="196977"/>
                  </a:cubicBezTo>
                  <a:cubicBezTo>
                    <a:pt x="116497" y="196977"/>
                    <a:pt x="128118" y="195453"/>
                    <a:pt x="138691" y="192310"/>
                  </a:cubicBezTo>
                  <a:cubicBezTo>
                    <a:pt x="159074" y="186595"/>
                    <a:pt x="169266" y="176022"/>
                    <a:pt x="169266" y="160782"/>
                  </a:cubicBezTo>
                  <a:cubicBezTo>
                    <a:pt x="169266" y="149352"/>
                    <a:pt x="164885" y="141161"/>
                    <a:pt x="156216" y="136303"/>
                  </a:cubicBezTo>
                  <a:cubicBezTo>
                    <a:pt x="147454" y="131540"/>
                    <a:pt x="133833" y="127445"/>
                    <a:pt x="115068" y="123920"/>
                  </a:cubicBezTo>
                  <a:lnTo>
                    <a:pt x="80493" y="117538"/>
                  </a:lnTo>
                  <a:cubicBezTo>
                    <a:pt x="58014" y="113347"/>
                    <a:pt x="42107" y="108776"/>
                    <a:pt x="32868" y="103727"/>
                  </a:cubicBezTo>
                  <a:cubicBezTo>
                    <a:pt x="16676" y="94964"/>
                    <a:pt x="8674" y="81820"/>
                    <a:pt x="8674" y="64484"/>
                  </a:cubicBezTo>
                  <a:cubicBezTo>
                    <a:pt x="8674" y="45625"/>
                    <a:pt x="16676" y="30194"/>
                    <a:pt x="32487" y="18097"/>
                  </a:cubicBezTo>
                  <a:cubicBezTo>
                    <a:pt x="48298" y="6001"/>
                    <a:pt x="70777" y="0"/>
                    <a:pt x="99924" y="0"/>
                  </a:cubicBezTo>
                  <a:cubicBezTo>
                    <a:pt x="126594" y="0"/>
                    <a:pt x="149454" y="5334"/>
                    <a:pt x="168123" y="15907"/>
                  </a:cubicBezTo>
                  <a:cubicBezTo>
                    <a:pt x="186792" y="26479"/>
                    <a:pt x="196126" y="43339"/>
                    <a:pt x="196126" y="66675"/>
                  </a:cubicBezTo>
                  <a:lnTo>
                    <a:pt x="162503" y="66675"/>
                  </a:lnTo>
                  <a:cubicBezTo>
                    <a:pt x="160788" y="55531"/>
                    <a:pt x="157264" y="46958"/>
                    <a:pt x="151549" y="40862"/>
                  </a:cubicBezTo>
                  <a:cubicBezTo>
                    <a:pt x="141167" y="30004"/>
                    <a:pt x="123546" y="24479"/>
                    <a:pt x="98781" y="24479"/>
                  </a:cubicBezTo>
                  <a:cubicBezTo>
                    <a:pt x="78588" y="24479"/>
                    <a:pt x="64205" y="28004"/>
                    <a:pt x="55442" y="35052"/>
                  </a:cubicBezTo>
                  <a:cubicBezTo>
                    <a:pt x="46679" y="42101"/>
                    <a:pt x="42298" y="50292"/>
                    <a:pt x="42298" y="59627"/>
                  </a:cubicBezTo>
                  <a:cubicBezTo>
                    <a:pt x="42298" y="69818"/>
                    <a:pt x="47441" y="77343"/>
                    <a:pt x="57823" y="82105"/>
                  </a:cubicBezTo>
                  <a:cubicBezTo>
                    <a:pt x="64681" y="85344"/>
                    <a:pt x="80112" y="89059"/>
                    <a:pt x="104020" y="93536"/>
                  </a:cubicBezTo>
                  <a:lnTo>
                    <a:pt x="139643" y="100013"/>
                  </a:lnTo>
                  <a:cubicBezTo>
                    <a:pt x="156883" y="103442"/>
                    <a:pt x="170123" y="107918"/>
                    <a:pt x="179553" y="113538"/>
                  </a:cubicBezTo>
                  <a:cubicBezTo>
                    <a:pt x="195745" y="123349"/>
                    <a:pt x="203841" y="137446"/>
                    <a:pt x="203841" y="156020"/>
                  </a:cubicBezTo>
                  <a:cubicBezTo>
                    <a:pt x="203841" y="179261"/>
                    <a:pt x="193554" y="195834"/>
                    <a:pt x="172981" y="205835"/>
                  </a:cubicBezTo>
                  <a:cubicBezTo>
                    <a:pt x="152311" y="215741"/>
                    <a:pt x="128404" y="220789"/>
                    <a:pt x="101162" y="220789"/>
                  </a:cubicBezTo>
                  <a:cubicBezTo>
                    <a:pt x="69444" y="220789"/>
                    <a:pt x="44488" y="214122"/>
                    <a:pt x="26486" y="200787"/>
                  </a:cubicBezTo>
                  <a:cubicBezTo>
                    <a:pt x="8484" y="187547"/>
                    <a:pt x="-279" y="169640"/>
                    <a:pt x="7" y="146971"/>
                  </a:cubicBezTo>
                  <a:lnTo>
                    <a:pt x="33725" y="14697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06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79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Forma Livre: Forma 17">
              <a:extLst>
                <a:ext uri="{FF2B5EF4-FFF2-40B4-BE49-F238E27FC236}">
                  <a16:creationId xmlns:a16="http://schemas.microsoft.com/office/drawing/2014/main" id="{19E620D1-39E9-4F62-9869-94CE33CC930B}"/>
                </a:ext>
              </a:extLst>
            </p:cNvPr>
            <p:cNvSpPr/>
            <p:nvPr/>
          </p:nvSpPr>
          <p:spPr>
            <a:xfrm>
              <a:off x="12085242" y="11578377"/>
              <a:ext cx="234315" cy="209931"/>
            </a:xfrm>
            <a:custGeom>
              <a:avLst/>
              <a:gdLst>
                <a:gd name="connsiteX0" fmla="*/ 157925 w 234315"/>
                <a:gd name="connsiteY0" fmla="*/ 123635 h 209931"/>
                <a:gd name="connsiteX1" fmla="*/ 117634 w 234315"/>
                <a:gd name="connsiteY1" fmla="*/ 31052 h 209931"/>
                <a:gd name="connsiteX2" fmla="*/ 75629 w 234315"/>
                <a:gd name="connsiteY2" fmla="*/ 123635 h 209931"/>
                <a:gd name="connsiteX3" fmla="*/ 157925 w 234315"/>
                <a:gd name="connsiteY3" fmla="*/ 123635 h 209931"/>
                <a:gd name="connsiteX4" fmla="*/ 99060 w 234315"/>
                <a:gd name="connsiteY4" fmla="*/ 0 h 209931"/>
                <a:gd name="connsiteX5" fmla="*/ 139161 w 234315"/>
                <a:gd name="connsiteY5" fmla="*/ 0 h 209931"/>
                <a:gd name="connsiteX6" fmla="*/ 234315 w 234315"/>
                <a:gd name="connsiteY6" fmla="*/ 209931 h 209931"/>
                <a:gd name="connsiteX7" fmla="*/ 195358 w 234315"/>
                <a:gd name="connsiteY7" fmla="*/ 209931 h 209931"/>
                <a:gd name="connsiteX8" fmla="*/ 167830 w 234315"/>
                <a:gd name="connsiteY8" fmla="*/ 146685 h 209931"/>
                <a:gd name="connsiteX9" fmla="*/ 65151 w 234315"/>
                <a:gd name="connsiteY9" fmla="*/ 146685 h 209931"/>
                <a:gd name="connsiteX10" fmla="*/ 36481 w 234315"/>
                <a:gd name="connsiteY10" fmla="*/ 209931 h 209931"/>
                <a:gd name="connsiteX11" fmla="*/ 0 w 234315"/>
                <a:gd name="connsiteY11" fmla="*/ 209931 h 209931"/>
                <a:gd name="connsiteX12" fmla="*/ 99060 w 234315"/>
                <a:gd name="connsiteY12" fmla="*/ 0 h 209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4315" h="209931">
                  <a:moveTo>
                    <a:pt x="157925" y="123635"/>
                  </a:moveTo>
                  <a:lnTo>
                    <a:pt x="117634" y="31052"/>
                  </a:lnTo>
                  <a:lnTo>
                    <a:pt x="75629" y="123635"/>
                  </a:lnTo>
                  <a:lnTo>
                    <a:pt x="157925" y="123635"/>
                  </a:lnTo>
                  <a:close/>
                  <a:moveTo>
                    <a:pt x="99060" y="0"/>
                  </a:moveTo>
                  <a:lnTo>
                    <a:pt x="139161" y="0"/>
                  </a:lnTo>
                  <a:lnTo>
                    <a:pt x="234315" y="209931"/>
                  </a:lnTo>
                  <a:lnTo>
                    <a:pt x="195358" y="209931"/>
                  </a:lnTo>
                  <a:lnTo>
                    <a:pt x="167830" y="146685"/>
                  </a:lnTo>
                  <a:lnTo>
                    <a:pt x="65151" y="146685"/>
                  </a:lnTo>
                  <a:lnTo>
                    <a:pt x="36481" y="209931"/>
                  </a:lnTo>
                  <a:lnTo>
                    <a:pt x="0" y="209931"/>
                  </a:lnTo>
                  <a:lnTo>
                    <a:pt x="9906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06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79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Forma Livre: Forma 18">
              <a:extLst>
                <a:ext uri="{FF2B5EF4-FFF2-40B4-BE49-F238E27FC236}">
                  <a16:creationId xmlns:a16="http://schemas.microsoft.com/office/drawing/2014/main" id="{BB45CEE9-E77D-4830-99CA-526D5EBABF4B}"/>
                </a:ext>
              </a:extLst>
            </p:cNvPr>
            <p:cNvSpPr/>
            <p:nvPr/>
          </p:nvSpPr>
          <p:spPr>
            <a:xfrm>
              <a:off x="12341178" y="11578377"/>
              <a:ext cx="167354" cy="209931"/>
            </a:xfrm>
            <a:custGeom>
              <a:avLst/>
              <a:gdLst>
                <a:gd name="connsiteX0" fmla="*/ 0 w 167354"/>
                <a:gd name="connsiteY0" fmla="*/ 0 h 209931"/>
                <a:gd name="connsiteX1" fmla="*/ 36005 w 167354"/>
                <a:gd name="connsiteY1" fmla="*/ 0 h 209931"/>
                <a:gd name="connsiteX2" fmla="*/ 36005 w 167354"/>
                <a:gd name="connsiteY2" fmla="*/ 184976 h 209931"/>
                <a:gd name="connsiteX3" fmla="*/ 167354 w 167354"/>
                <a:gd name="connsiteY3" fmla="*/ 184976 h 209931"/>
                <a:gd name="connsiteX4" fmla="*/ 167354 w 167354"/>
                <a:gd name="connsiteY4" fmla="*/ 209931 h 209931"/>
                <a:gd name="connsiteX5" fmla="*/ 0 w 167354"/>
                <a:gd name="connsiteY5" fmla="*/ 209931 h 209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354" h="209931">
                  <a:moveTo>
                    <a:pt x="0" y="0"/>
                  </a:moveTo>
                  <a:lnTo>
                    <a:pt x="36005" y="0"/>
                  </a:lnTo>
                  <a:lnTo>
                    <a:pt x="36005" y="184976"/>
                  </a:lnTo>
                  <a:lnTo>
                    <a:pt x="167354" y="184976"/>
                  </a:lnTo>
                  <a:lnTo>
                    <a:pt x="167354" y="209931"/>
                  </a:lnTo>
                  <a:lnTo>
                    <a:pt x="0" y="20993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06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79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20" name="Gráfico 19">
            <a:extLst>
              <a:ext uri="{FF2B5EF4-FFF2-40B4-BE49-F238E27FC236}">
                <a16:creationId xmlns:a16="http://schemas.microsoft.com/office/drawing/2014/main" id="{DD1EA08D-79D7-48E6-989A-C71B9219CB5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7730" t="5867" r="46619" b="-43117"/>
          <a:stretch/>
        </p:blipFill>
        <p:spPr>
          <a:xfrm>
            <a:off x="2" y="1"/>
            <a:ext cx="6006295" cy="10630678"/>
          </a:xfrm>
          <a:custGeom>
            <a:avLst/>
            <a:gdLst>
              <a:gd name="connsiteX0" fmla="*/ 0 w 3606494"/>
              <a:gd name="connsiteY0" fmla="*/ 0 h 6381934"/>
              <a:gd name="connsiteX1" fmla="*/ 3606494 w 3606494"/>
              <a:gd name="connsiteY1" fmla="*/ 0 h 6381934"/>
              <a:gd name="connsiteX2" fmla="*/ 0 w 3606494"/>
              <a:gd name="connsiteY2" fmla="*/ 6381934 h 6381934"/>
              <a:gd name="connsiteX3" fmla="*/ 0 w 3606494"/>
              <a:gd name="connsiteY3" fmla="*/ 0 h 638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6494" h="6381934">
                <a:moveTo>
                  <a:pt x="0" y="0"/>
                </a:moveTo>
                <a:lnTo>
                  <a:pt x="3606494" y="0"/>
                </a:lnTo>
                <a:lnTo>
                  <a:pt x="0" y="638193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1" name="Gráfico 20">
            <a:extLst>
              <a:ext uri="{FF2B5EF4-FFF2-40B4-BE49-F238E27FC236}">
                <a16:creationId xmlns:a16="http://schemas.microsoft.com/office/drawing/2014/main" id="{4DA54E24-3C60-45B9-96F6-531D5B96C29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57051" t="-744" r="6764" b="80729"/>
          <a:stretch/>
        </p:blipFill>
        <p:spPr>
          <a:xfrm>
            <a:off x="8635249" y="4174468"/>
            <a:ext cx="3556753" cy="2683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438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16000" decel="8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A24335BA-3D26-49CA-B540-5F4AEE172BA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497821988"/>
              </p:ext>
            </p:extLst>
          </p:nvPr>
        </p:nvGraphicFramePr>
        <p:xfrm>
          <a:off x="1590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8" name="Slide do think-cell" r:id="rId4" imgW="493" imgH="493" progId="TCLayout.ActiveDocument.1">
                  <p:embed/>
                </p:oleObj>
              </mc:Choice>
              <mc:Fallback>
                <p:oleObj name="Slide do think-cell" r:id="rId4" imgW="493" imgH="493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A24335BA-3D26-49CA-B540-5F4AEE172BA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94371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21" Type="http://schemas.openxmlformats.org/officeDocument/2006/relationships/oleObject" Target="../embeddings/oleObject1.bin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ags" Target="../tags/tag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3.sv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image" Target="../media/image1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2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 hidden="1"/>
          <p:cNvGraphicFramePr>
            <a:graphicFrameLocks noChangeAspect="1"/>
          </p:cNvGraphicFramePr>
          <p:nvPr>
            <p:custDataLst>
              <p:tags r:id="rId19"/>
            </p:custDataLst>
            <p:extLst>
              <p:ext uri="{D42A27DB-BD31-4B8C-83A1-F6EECF244321}">
                <p14:modId xmlns:p14="http://schemas.microsoft.com/office/powerpoint/2010/main" val="1610387774"/>
              </p:ext>
            </p:extLst>
          </p:nvPr>
        </p:nvGraphicFramePr>
        <p:xfrm>
          <a:off x="2121" y="2119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Slide do think-cell" r:id="rId21" imgW="270" imgH="270" progId="TCLayout.ActiveDocument.1">
                  <p:embed/>
                </p:oleObj>
              </mc:Choice>
              <mc:Fallback>
                <p:oleObj name="Slide do think-cell" r:id="rId21" imgW="270" imgH="270" progId="TCLayout.ActiveDocument.1">
                  <p:embed/>
                  <p:pic>
                    <p:nvPicPr>
                      <p:cNvPr id="3" name="Objeto 2" hidden="1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2121" y="2119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Agrupar 4">
            <a:extLst>
              <a:ext uri="{FF2B5EF4-FFF2-40B4-BE49-F238E27FC236}">
                <a16:creationId xmlns:a16="http://schemas.microsoft.com/office/drawing/2014/main" id="{A9BA5ACC-16B1-429D-AF25-6ACDFD43F22B}"/>
              </a:ext>
            </a:extLst>
          </p:cNvPr>
          <p:cNvGrpSpPr/>
          <p:nvPr/>
        </p:nvGrpSpPr>
        <p:grpSpPr>
          <a:xfrm>
            <a:off x="3675" y="1379"/>
            <a:ext cx="12184655" cy="6855244"/>
            <a:chOff x="1762" y="0"/>
            <a:chExt cx="17554225" cy="9874250"/>
          </a:xfrm>
        </p:grpSpPr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B6B57A57-1809-467D-9994-EF277046F27A}"/>
                </a:ext>
              </a:extLst>
            </p:cNvPr>
            <p:cNvSpPr/>
            <p:nvPr/>
          </p:nvSpPr>
          <p:spPr>
            <a:xfrm>
              <a:off x="1764" y="0"/>
              <a:ext cx="272017" cy="9874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16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388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CEAE78B3-3183-4AEC-9757-2FA6748B27BF}"/>
                </a:ext>
              </a:extLst>
            </p:cNvPr>
            <p:cNvSpPr/>
            <p:nvPr/>
          </p:nvSpPr>
          <p:spPr>
            <a:xfrm>
              <a:off x="17283969" y="0"/>
              <a:ext cx="272017" cy="9874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16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388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9DC0FA6B-8B72-4159-88C2-1E6EDCA20FDF}"/>
                </a:ext>
              </a:extLst>
            </p:cNvPr>
            <p:cNvSpPr/>
            <p:nvPr/>
          </p:nvSpPr>
          <p:spPr>
            <a:xfrm rot="5400000">
              <a:off x="8642865" y="-8641101"/>
              <a:ext cx="272017" cy="175542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16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388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BDEEDAAA-2E1A-4164-9670-EFBE32095B1A}"/>
                </a:ext>
              </a:extLst>
            </p:cNvPr>
            <p:cNvSpPr/>
            <p:nvPr/>
          </p:nvSpPr>
          <p:spPr>
            <a:xfrm rot="5400000">
              <a:off x="8642867" y="961130"/>
              <a:ext cx="272017" cy="175542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16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388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</p:grpSp>
      <p:sp>
        <p:nvSpPr>
          <p:cNvPr id="11" name="Rectangle 10" hidden="1">
            <a:extLst>
              <a:ext uri="{FF2B5EF4-FFF2-40B4-BE49-F238E27FC236}">
                <a16:creationId xmlns:a16="http://schemas.microsoft.com/office/drawing/2014/main" id="{0C1607D5-4FB3-4CB8-A53C-7E79AA5ECD26}"/>
              </a:ext>
            </a:extLst>
          </p:cNvPr>
          <p:cNvSpPr/>
          <p:nvPr userDrawn="1">
            <p:custDataLst>
              <p:tags r:id="rId20"/>
            </p:custDataLst>
          </p:nvPr>
        </p:nvSpPr>
        <p:spPr>
          <a:xfrm>
            <a:off x="2" y="1"/>
            <a:ext cx="158751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lvl="0" indent="0" algn="ctr" rtl="0" eaLnBrk="1"/>
            <a:endParaRPr lang="pt-BR" sz="4381" b="0" i="0" baseline="0">
              <a:latin typeface="Calibri Light" panose="020F0302020204030204" pitchFamily="34" charset="0"/>
              <a:ea typeface="+mj-ea"/>
              <a:cs typeface="+mj-cs"/>
              <a:sym typeface="Calibri Light" panose="020F0302020204030204" pitchFamily="34" charset="0"/>
            </a:endParaRPr>
          </a:p>
        </p:txBody>
      </p:sp>
      <p:pic>
        <p:nvPicPr>
          <p:cNvPr id="2" name="Gráfico 21">
            <a:extLst>
              <a:ext uri="{FF2B5EF4-FFF2-40B4-BE49-F238E27FC236}">
                <a16:creationId xmlns:a16="http://schemas.microsoft.com/office/drawing/2014/main" id="{47669CB1-A57E-6DE2-19AD-B2A0E21561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rcRect l="23872" t="48010" r="39855" b="40925"/>
          <a:stretch/>
        </p:blipFill>
        <p:spPr>
          <a:xfrm>
            <a:off x="10680434" y="266428"/>
            <a:ext cx="1320268" cy="262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801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6" r:id="rId15"/>
    <p:sldLayoutId id="2147483701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rtl="0" eaLnBrk="1" fontAlgn="base" hangingPunct="1">
        <a:spcBef>
          <a:spcPct val="0"/>
        </a:spcBef>
        <a:spcAft>
          <a:spcPct val="0"/>
        </a:spcAft>
        <a:defRPr sz="3584">
          <a:solidFill>
            <a:schemeClr val="tx2"/>
          </a:solidFill>
          <a:latin typeface="Calibri Light" panose="020F0302020204030204" pitchFamily="34" charset="0"/>
          <a:ea typeface="MS PGothic" pitchFamily="34" charset="-128"/>
          <a:cs typeface="Calibri Light" panose="020F030202020403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584">
          <a:solidFill>
            <a:schemeClr val="tx2"/>
          </a:solidFill>
          <a:latin typeface="Calibri Light" pitchFamily="34" charset="0"/>
          <a:ea typeface="MS PGothic" pitchFamily="34" charset="-128"/>
          <a:cs typeface="Calibri Light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584">
          <a:solidFill>
            <a:schemeClr val="tx2"/>
          </a:solidFill>
          <a:latin typeface="Calibri Light" pitchFamily="34" charset="0"/>
          <a:ea typeface="MS PGothic" pitchFamily="34" charset="-128"/>
          <a:cs typeface="Calibri Light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584">
          <a:solidFill>
            <a:schemeClr val="tx2"/>
          </a:solidFill>
          <a:latin typeface="Calibri Light" pitchFamily="34" charset="0"/>
          <a:ea typeface="MS PGothic" pitchFamily="34" charset="-128"/>
          <a:cs typeface="Calibri Light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584">
          <a:solidFill>
            <a:schemeClr val="tx2"/>
          </a:solidFill>
          <a:latin typeface="Calibri Light" pitchFamily="34" charset="0"/>
          <a:ea typeface="MS PGothic" pitchFamily="34" charset="-128"/>
          <a:cs typeface="Calibri Light" pitchFamily="34" charset="0"/>
        </a:defRPr>
      </a:lvl5pPr>
      <a:lvl6pPr marL="455237" algn="l" rtl="0" eaLnBrk="1" fontAlgn="base" hangingPunct="1">
        <a:spcBef>
          <a:spcPct val="0"/>
        </a:spcBef>
        <a:spcAft>
          <a:spcPct val="0"/>
        </a:spcAft>
        <a:defRPr sz="2788">
          <a:solidFill>
            <a:schemeClr val="tx2"/>
          </a:solidFill>
          <a:latin typeface="Arial" pitchFamily="34" charset="0"/>
        </a:defRPr>
      </a:lvl6pPr>
      <a:lvl7pPr marL="910475" algn="l" rtl="0" eaLnBrk="1" fontAlgn="base" hangingPunct="1">
        <a:spcBef>
          <a:spcPct val="0"/>
        </a:spcBef>
        <a:spcAft>
          <a:spcPct val="0"/>
        </a:spcAft>
        <a:defRPr sz="2788">
          <a:solidFill>
            <a:schemeClr val="tx2"/>
          </a:solidFill>
          <a:latin typeface="Arial" pitchFamily="34" charset="0"/>
        </a:defRPr>
      </a:lvl7pPr>
      <a:lvl8pPr marL="1365710" algn="l" rtl="0" eaLnBrk="1" fontAlgn="base" hangingPunct="1">
        <a:spcBef>
          <a:spcPct val="0"/>
        </a:spcBef>
        <a:spcAft>
          <a:spcPct val="0"/>
        </a:spcAft>
        <a:defRPr sz="2788">
          <a:solidFill>
            <a:schemeClr val="tx2"/>
          </a:solidFill>
          <a:latin typeface="Arial" pitchFamily="34" charset="0"/>
        </a:defRPr>
      </a:lvl8pPr>
      <a:lvl9pPr marL="1820946" algn="l" rtl="0" eaLnBrk="1" fontAlgn="base" hangingPunct="1">
        <a:spcBef>
          <a:spcPct val="0"/>
        </a:spcBef>
        <a:spcAft>
          <a:spcPct val="0"/>
        </a:spcAft>
        <a:defRPr sz="2788">
          <a:solidFill>
            <a:schemeClr val="tx2"/>
          </a:solidFill>
          <a:latin typeface="Arial" pitchFamily="34" charset="0"/>
        </a:defRPr>
      </a:lvl9pPr>
    </p:titleStyle>
    <p:bodyStyle>
      <a:lvl1pPr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200000"/>
        <a:defRPr sz="2391">
          <a:solidFill>
            <a:srgbClr val="0095A1"/>
          </a:solidFill>
          <a:latin typeface="Calibri Light" panose="020F0302020204030204" pitchFamily="34" charset="0"/>
          <a:ea typeface="MS PGothic" pitchFamily="34" charset="-128"/>
          <a:cs typeface="Calibri Light" panose="020F0302020204030204" pitchFamily="34" charset="0"/>
        </a:defRPr>
      </a:lvl1pPr>
      <a:lvl2pPr marL="455237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Wingdings" panose="05000000000000000000" pitchFamily="2" charset="2"/>
        <a:defRPr>
          <a:solidFill>
            <a:srgbClr val="0095A1"/>
          </a:solidFill>
          <a:latin typeface="Calibri Light" panose="020F0302020204030204" pitchFamily="34" charset="0"/>
          <a:ea typeface="MS PGothic" pitchFamily="34" charset="-128"/>
        </a:defRPr>
      </a:lvl2pPr>
      <a:lvl3pPr marL="910475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defRPr sz="1593">
          <a:solidFill>
            <a:srgbClr val="0095A1"/>
          </a:solidFill>
          <a:latin typeface="Calibri Light" panose="020F0302020204030204" pitchFamily="34" charset="0"/>
          <a:ea typeface="MS PGothic" pitchFamily="34" charset="-128"/>
        </a:defRPr>
      </a:lvl3pPr>
      <a:lvl4pPr marL="1593328" indent="-227618" algn="l" rtl="0" eaLnBrk="1" fontAlgn="base" hangingPunct="1">
        <a:spcBef>
          <a:spcPct val="20000"/>
        </a:spcBef>
        <a:spcAft>
          <a:spcPct val="0"/>
        </a:spcAft>
        <a:buChar char="–"/>
        <a:defRPr sz="1992">
          <a:solidFill>
            <a:schemeClr val="tx1"/>
          </a:solidFill>
          <a:latin typeface="+mn-lt"/>
          <a:ea typeface="MS PGothic" pitchFamily="34" charset="-128"/>
        </a:defRPr>
      </a:lvl4pPr>
      <a:lvl5pPr marL="2048565" indent="-227618" algn="l" rtl="0" eaLnBrk="1" fontAlgn="base" hangingPunct="1">
        <a:spcBef>
          <a:spcPct val="20000"/>
        </a:spcBef>
        <a:spcAft>
          <a:spcPct val="0"/>
        </a:spcAft>
        <a:buChar char="»"/>
        <a:defRPr sz="1992">
          <a:solidFill>
            <a:schemeClr val="tx1"/>
          </a:solidFill>
          <a:latin typeface="+mn-lt"/>
          <a:ea typeface="MS PGothic" pitchFamily="34" charset="-128"/>
        </a:defRPr>
      </a:lvl5pPr>
      <a:lvl6pPr marL="2503801" indent="-227618" algn="l" rtl="0" eaLnBrk="1" fontAlgn="base" hangingPunct="1">
        <a:spcBef>
          <a:spcPct val="20000"/>
        </a:spcBef>
        <a:spcAft>
          <a:spcPct val="0"/>
        </a:spcAft>
        <a:buChar char="»"/>
        <a:defRPr sz="1992">
          <a:solidFill>
            <a:schemeClr val="tx1"/>
          </a:solidFill>
          <a:latin typeface="+mn-lt"/>
        </a:defRPr>
      </a:lvl6pPr>
      <a:lvl7pPr marL="2959039" indent="-227618" algn="l" rtl="0" eaLnBrk="1" fontAlgn="base" hangingPunct="1">
        <a:spcBef>
          <a:spcPct val="20000"/>
        </a:spcBef>
        <a:spcAft>
          <a:spcPct val="0"/>
        </a:spcAft>
        <a:buChar char="»"/>
        <a:defRPr sz="1992">
          <a:solidFill>
            <a:schemeClr val="tx1"/>
          </a:solidFill>
          <a:latin typeface="+mn-lt"/>
        </a:defRPr>
      </a:lvl7pPr>
      <a:lvl8pPr marL="3414276" indent="-227618" algn="l" rtl="0" eaLnBrk="1" fontAlgn="base" hangingPunct="1">
        <a:spcBef>
          <a:spcPct val="20000"/>
        </a:spcBef>
        <a:spcAft>
          <a:spcPct val="0"/>
        </a:spcAft>
        <a:buChar char="»"/>
        <a:defRPr sz="1992">
          <a:solidFill>
            <a:schemeClr val="tx1"/>
          </a:solidFill>
          <a:latin typeface="+mn-lt"/>
        </a:defRPr>
      </a:lvl8pPr>
      <a:lvl9pPr marL="3869513" indent="-227618" algn="l" rtl="0" eaLnBrk="1" fontAlgn="base" hangingPunct="1">
        <a:spcBef>
          <a:spcPct val="20000"/>
        </a:spcBef>
        <a:spcAft>
          <a:spcPct val="0"/>
        </a:spcAft>
        <a:buChar char="»"/>
        <a:defRPr sz="1992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0475" rtl="0" eaLnBrk="1" latinLnBrk="0" hangingPunct="1">
        <a:defRPr sz="1793" kern="1200">
          <a:solidFill>
            <a:schemeClr val="tx1"/>
          </a:solidFill>
          <a:latin typeface="+mn-lt"/>
          <a:ea typeface="+mn-ea"/>
          <a:cs typeface="+mn-cs"/>
        </a:defRPr>
      </a:lvl1pPr>
      <a:lvl2pPr marL="455237" algn="l" defTabSz="910475" rtl="0" eaLnBrk="1" latinLnBrk="0" hangingPunct="1">
        <a:defRPr sz="1793" kern="1200">
          <a:solidFill>
            <a:schemeClr val="tx1"/>
          </a:solidFill>
          <a:latin typeface="+mn-lt"/>
          <a:ea typeface="+mn-ea"/>
          <a:cs typeface="+mn-cs"/>
        </a:defRPr>
      </a:lvl2pPr>
      <a:lvl3pPr marL="910475" algn="l" defTabSz="910475" rtl="0" eaLnBrk="1" latinLnBrk="0" hangingPunct="1">
        <a:defRPr sz="1793" kern="1200">
          <a:solidFill>
            <a:schemeClr val="tx1"/>
          </a:solidFill>
          <a:latin typeface="+mn-lt"/>
          <a:ea typeface="+mn-ea"/>
          <a:cs typeface="+mn-cs"/>
        </a:defRPr>
      </a:lvl3pPr>
      <a:lvl4pPr marL="1365710" algn="l" defTabSz="910475" rtl="0" eaLnBrk="1" latinLnBrk="0" hangingPunct="1">
        <a:defRPr sz="1793" kern="1200">
          <a:solidFill>
            <a:schemeClr val="tx1"/>
          </a:solidFill>
          <a:latin typeface="+mn-lt"/>
          <a:ea typeface="+mn-ea"/>
          <a:cs typeface="+mn-cs"/>
        </a:defRPr>
      </a:lvl4pPr>
      <a:lvl5pPr marL="1820946" algn="l" defTabSz="910475" rtl="0" eaLnBrk="1" latinLnBrk="0" hangingPunct="1">
        <a:defRPr sz="1793" kern="1200">
          <a:solidFill>
            <a:schemeClr val="tx1"/>
          </a:solidFill>
          <a:latin typeface="+mn-lt"/>
          <a:ea typeface="+mn-ea"/>
          <a:cs typeface="+mn-cs"/>
        </a:defRPr>
      </a:lvl5pPr>
      <a:lvl6pPr marL="2276183" algn="l" defTabSz="910475" rtl="0" eaLnBrk="1" latinLnBrk="0" hangingPunct="1">
        <a:defRPr sz="1793" kern="1200">
          <a:solidFill>
            <a:schemeClr val="tx1"/>
          </a:solidFill>
          <a:latin typeface="+mn-lt"/>
          <a:ea typeface="+mn-ea"/>
          <a:cs typeface="+mn-cs"/>
        </a:defRPr>
      </a:lvl6pPr>
      <a:lvl7pPr marL="2731420" algn="l" defTabSz="910475" rtl="0" eaLnBrk="1" latinLnBrk="0" hangingPunct="1">
        <a:defRPr sz="1793" kern="1200">
          <a:solidFill>
            <a:schemeClr val="tx1"/>
          </a:solidFill>
          <a:latin typeface="+mn-lt"/>
          <a:ea typeface="+mn-ea"/>
          <a:cs typeface="+mn-cs"/>
        </a:defRPr>
      </a:lvl7pPr>
      <a:lvl8pPr marL="3186656" algn="l" defTabSz="910475" rtl="0" eaLnBrk="1" latinLnBrk="0" hangingPunct="1">
        <a:defRPr sz="1793" kern="1200">
          <a:solidFill>
            <a:schemeClr val="tx1"/>
          </a:solidFill>
          <a:latin typeface="+mn-lt"/>
          <a:ea typeface="+mn-ea"/>
          <a:cs typeface="+mn-cs"/>
        </a:defRPr>
      </a:lvl8pPr>
      <a:lvl9pPr marL="3641894" algn="l" defTabSz="910475" rtl="0" eaLnBrk="1" latinLnBrk="0" hangingPunct="1">
        <a:defRPr sz="179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D7348455-B051-95DF-4CAA-B8B650175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60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FCC42BA-456F-846C-88BF-FAE70C436C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8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93E2BDE-A0F4-A836-4CC5-C735ED751A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59F70D-B50D-4CE8-AC96-9AAFAF73D054}" type="datetimeFigureOut">
              <a:rPr lang="pt-BR" smtClean="0"/>
              <a:t>09/10/2023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9246AE4-CB5D-E23B-EF3F-DD5DDDFF7B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117AACF-1F17-AEE9-34A7-11E9149B9C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0ACF51-958A-48FF-A532-EFCB3BE2D953}" type="slidenum">
              <a:rPr lang="pt-BR" smtClean="0"/>
              <a:t>‹nº›</a:t>
            </a:fld>
            <a:endParaRPr lang="pt-BR"/>
          </a:p>
        </p:txBody>
      </p:sp>
      <p:pic>
        <p:nvPicPr>
          <p:cNvPr id="7" name="Picture 23">
            <a:extLst>
              <a:ext uri="{FF2B5EF4-FFF2-40B4-BE49-F238E27FC236}">
                <a16:creationId xmlns:a16="http://schemas.microsoft.com/office/drawing/2014/main" id="{C0370ACB-B3A2-ADE8-8FE2-02EDE462DD4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-622231" y="-265530"/>
            <a:ext cx="3685599" cy="2071127"/>
          </a:xfrm>
          <a:prstGeom prst="rect">
            <a:avLst/>
          </a:prstGeom>
        </p:spPr>
      </p:pic>
      <p:grpSp>
        <p:nvGrpSpPr>
          <p:cNvPr id="8" name="Agrupar 7">
            <a:extLst>
              <a:ext uri="{FF2B5EF4-FFF2-40B4-BE49-F238E27FC236}">
                <a16:creationId xmlns:a16="http://schemas.microsoft.com/office/drawing/2014/main" id="{5CB4A26A-ED16-C968-F204-02D5EF6E066C}"/>
              </a:ext>
            </a:extLst>
          </p:cNvPr>
          <p:cNvGrpSpPr/>
          <p:nvPr userDrawn="1"/>
        </p:nvGrpSpPr>
        <p:grpSpPr>
          <a:xfrm>
            <a:off x="0" y="6789373"/>
            <a:ext cx="12192000" cy="96011"/>
            <a:chOff x="0" y="10184060"/>
            <a:chExt cx="18288000" cy="144016"/>
          </a:xfrm>
        </p:grpSpPr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FCF2836D-0A3E-46B1-9112-8B43F738D0BC}"/>
                </a:ext>
              </a:extLst>
            </p:cNvPr>
            <p:cNvSpPr/>
            <p:nvPr/>
          </p:nvSpPr>
          <p:spPr>
            <a:xfrm>
              <a:off x="0" y="10184060"/>
              <a:ext cx="4595052" cy="144016"/>
            </a:xfrm>
            <a:prstGeom prst="rect">
              <a:avLst/>
            </a:prstGeom>
            <a:solidFill>
              <a:srgbClr val="0F51A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00"/>
            </a:p>
          </p:txBody>
        </p:sp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68EE1201-357B-281F-4010-DC0EBC369AD0}"/>
                </a:ext>
              </a:extLst>
            </p:cNvPr>
            <p:cNvSpPr/>
            <p:nvPr/>
          </p:nvSpPr>
          <p:spPr>
            <a:xfrm>
              <a:off x="4564316" y="10184060"/>
              <a:ext cx="4595052" cy="144016"/>
            </a:xfrm>
            <a:prstGeom prst="rect">
              <a:avLst/>
            </a:prstGeom>
            <a:solidFill>
              <a:srgbClr val="FFB11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00"/>
            </a:p>
          </p:txBody>
        </p:sp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0B56909F-D111-4765-6FA5-BC3A985C61CE}"/>
                </a:ext>
              </a:extLst>
            </p:cNvPr>
            <p:cNvSpPr/>
            <p:nvPr/>
          </p:nvSpPr>
          <p:spPr>
            <a:xfrm>
              <a:off x="9128632" y="10184060"/>
              <a:ext cx="4595052" cy="144016"/>
            </a:xfrm>
            <a:prstGeom prst="rect">
              <a:avLst/>
            </a:prstGeom>
            <a:solidFill>
              <a:srgbClr val="FC361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00"/>
            </a:p>
          </p:txBody>
        </p:sp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FDDF9C3B-7246-9CB4-3F64-4E54F130A4CD}"/>
                </a:ext>
              </a:extLst>
            </p:cNvPr>
            <p:cNvSpPr/>
            <p:nvPr/>
          </p:nvSpPr>
          <p:spPr>
            <a:xfrm>
              <a:off x="13692948" y="10184060"/>
              <a:ext cx="4595052" cy="144016"/>
            </a:xfrm>
            <a:prstGeom prst="rect">
              <a:avLst/>
            </a:prstGeom>
            <a:solidFill>
              <a:srgbClr val="0D7C3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00"/>
            </a:p>
          </p:txBody>
        </p:sp>
      </p:grpSp>
      <p:pic>
        <p:nvPicPr>
          <p:cNvPr id="16" name="Picture 2" descr="Portal CNM - APPM realiza Assembleia Geral com prefeitos nesta  quarta-feira, 5 - Confederação Nacional de Municípios">
            <a:extLst>
              <a:ext uri="{FF2B5EF4-FFF2-40B4-BE49-F238E27FC236}">
                <a16:creationId xmlns:a16="http://schemas.microsoft.com/office/drawing/2014/main" id="{38B408BB-B6CD-EE4B-52CF-27370DD77EE8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05" b="22565"/>
          <a:stretch/>
        </p:blipFill>
        <p:spPr bwMode="auto">
          <a:xfrm>
            <a:off x="2429302" y="343542"/>
            <a:ext cx="1727062" cy="758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0549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609630" rtl="0" eaLnBrk="1" latinLnBrk="0" hangingPunct="1">
        <a:lnSpc>
          <a:spcPct val="90000"/>
        </a:lnSpc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52408" indent="-152408" algn="l" defTabSz="60963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7" Type="http://schemas.openxmlformats.org/officeDocument/2006/relationships/image" Target="../media/image83.svg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2.png"/><Relationship Id="rId5" Type="http://schemas.openxmlformats.org/officeDocument/2006/relationships/image" Target="../media/image81.emf"/><Relationship Id="rId4" Type="http://schemas.openxmlformats.org/officeDocument/2006/relationships/image" Target="../media/image80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2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3" Type="http://schemas.openxmlformats.org/officeDocument/2006/relationships/chart" Target="../charts/chart7.xml"/><Relationship Id="rId7" Type="http://schemas.openxmlformats.org/officeDocument/2006/relationships/image" Target="../media/image30.sv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" Type="http://schemas.openxmlformats.org/officeDocument/2006/relationships/chart" Target="../charts/chart6.xml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9.png"/><Relationship Id="rId11" Type="http://schemas.microsoft.com/office/2007/relationships/hdphoto" Target="../media/hdphoto2.wdp"/><Relationship Id="rId5" Type="http://schemas.openxmlformats.org/officeDocument/2006/relationships/image" Target="../media/image28.svg"/><Relationship Id="rId15" Type="http://schemas.openxmlformats.org/officeDocument/2006/relationships/image" Target="../media/image36.png"/><Relationship Id="rId10" Type="http://schemas.openxmlformats.org/officeDocument/2006/relationships/image" Target="../media/image32.png"/><Relationship Id="rId4" Type="http://schemas.openxmlformats.org/officeDocument/2006/relationships/image" Target="../media/image27.png"/><Relationship Id="rId9" Type="http://schemas.microsoft.com/office/2007/relationships/hdphoto" Target="../media/hdphoto1.wdp"/><Relationship Id="rId14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9.png"/><Relationship Id="rId3" Type="http://schemas.microsoft.com/office/2007/relationships/hdphoto" Target="../media/hdphoto3.wdp"/><Relationship Id="rId7" Type="http://schemas.openxmlformats.org/officeDocument/2006/relationships/image" Target="../media/image44.png"/><Relationship Id="rId12" Type="http://schemas.openxmlformats.org/officeDocument/2006/relationships/image" Target="../media/image48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3.svg"/><Relationship Id="rId11" Type="http://schemas.openxmlformats.org/officeDocument/2006/relationships/image" Target="../media/image47.png"/><Relationship Id="rId5" Type="http://schemas.openxmlformats.org/officeDocument/2006/relationships/image" Target="../media/image42.png"/><Relationship Id="rId10" Type="http://schemas.openxmlformats.org/officeDocument/2006/relationships/image" Target="../media/image46.png"/><Relationship Id="rId4" Type="http://schemas.openxmlformats.org/officeDocument/2006/relationships/image" Target="../media/image41.png"/><Relationship Id="rId9" Type="http://schemas.openxmlformats.org/officeDocument/2006/relationships/image" Target="../media/image24.png"/><Relationship Id="rId14" Type="http://schemas.openxmlformats.org/officeDocument/2006/relationships/image" Target="../media/image5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5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13" Type="http://schemas.openxmlformats.org/officeDocument/2006/relationships/image" Target="../media/image65.png"/><Relationship Id="rId3" Type="http://schemas.openxmlformats.org/officeDocument/2006/relationships/image" Target="../media/image55.svg"/><Relationship Id="rId7" Type="http://schemas.openxmlformats.org/officeDocument/2006/relationships/image" Target="../media/image59.png"/><Relationship Id="rId12" Type="http://schemas.openxmlformats.org/officeDocument/2006/relationships/image" Target="../media/image64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0" Type="http://schemas.openxmlformats.org/officeDocument/2006/relationships/image" Target="../media/image62.svg"/><Relationship Id="rId4" Type="http://schemas.openxmlformats.org/officeDocument/2006/relationships/image" Target="../media/image56.png"/><Relationship Id="rId9" Type="http://schemas.openxmlformats.org/officeDocument/2006/relationships/image" Target="../media/image61.png"/><Relationship Id="rId14" Type="http://schemas.openxmlformats.org/officeDocument/2006/relationships/image" Target="../media/image66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7.svg"/><Relationship Id="rId3" Type="http://schemas.openxmlformats.org/officeDocument/2006/relationships/image" Target="../media/image68.svg"/><Relationship Id="rId7" Type="http://schemas.openxmlformats.org/officeDocument/2006/relationships/image" Target="../media/image72.svg"/><Relationship Id="rId12" Type="http://schemas.openxmlformats.org/officeDocument/2006/relationships/image" Target="../media/image76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1.png"/><Relationship Id="rId11" Type="http://schemas.microsoft.com/office/2007/relationships/hdphoto" Target="../media/hdphoto4.wdp"/><Relationship Id="rId5" Type="http://schemas.openxmlformats.org/officeDocument/2006/relationships/image" Target="../media/image70.svg"/><Relationship Id="rId10" Type="http://schemas.openxmlformats.org/officeDocument/2006/relationships/image" Target="../media/image75.png"/><Relationship Id="rId4" Type="http://schemas.openxmlformats.org/officeDocument/2006/relationships/image" Target="../media/image69.png"/><Relationship Id="rId9" Type="http://schemas.openxmlformats.org/officeDocument/2006/relationships/image" Target="../media/image7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17000" t="-120000" r="-25000" b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2"/>
          <p:cNvSpPr txBox="1"/>
          <p:nvPr/>
        </p:nvSpPr>
        <p:spPr>
          <a:xfrm>
            <a:off x="282549" y="2912419"/>
            <a:ext cx="5669435" cy="13080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3400"/>
              </a:lnSpc>
            </a:pPr>
            <a:r>
              <a:rPr lang="pt-BR" sz="3400">
                <a:solidFill>
                  <a:srgbClr val="000000"/>
                </a:solidFill>
                <a:latin typeface="Montserrat ExtraBold" panose="00000900000000000000" pitchFamily="2" charset="0"/>
              </a:rPr>
              <a:t>MRAE</a:t>
            </a:r>
          </a:p>
          <a:p>
            <a:pPr defTabSz="609630">
              <a:lnSpc>
                <a:spcPts val="3400"/>
              </a:lnSpc>
            </a:pPr>
            <a:r>
              <a:rPr lang="pt-BR" sz="3400">
                <a:solidFill>
                  <a:srgbClr val="000000"/>
                </a:solidFill>
                <a:latin typeface="Montserrat ExtraBold" panose="00000900000000000000" pitchFamily="2" charset="0"/>
              </a:rPr>
              <a:t>Concessão dos serviços de água e esgoto</a:t>
            </a:r>
          </a:p>
        </p:txBody>
      </p:sp>
      <p:pic>
        <p:nvPicPr>
          <p:cNvPr id="23" name="Picture 2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44694" y="-22980"/>
            <a:ext cx="3685599" cy="2071127"/>
          </a:xfrm>
          <a:prstGeom prst="rect">
            <a:avLst/>
          </a:prstGeom>
        </p:spPr>
      </p:pic>
      <p:sp>
        <p:nvSpPr>
          <p:cNvPr id="24" name="AutoShape 24"/>
          <p:cNvSpPr/>
          <p:nvPr/>
        </p:nvSpPr>
        <p:spPr>
          <a:xfrm>
            <a:off x="190402" y="4308584"/>
            <a:ext cx="4239675" cy="27197"/>
          </a:xfrm>
          <a:prstGeom prst="rect">
            <a:avLst/>
          </a:prstGeom>
          <a:solidFill>
            <a:srgbClr val="FC361D"/>
          </a:solidFill>
        </p:spPr>
        <p:txBody>
          <a:bodyPr/>
          <a:lstStyle/>
          <a:p>
            <a:pPr defTabSz="609630"/>
            <a:endParaRPr lang="pt-BR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" name="TextBox 22">
            <a:extLst>
              <a:ext uri="{FF2B5EF4-FFF2-40B4-BE49-F238E27FC236}">
                <a16:creationId xmlns:a16="http://schemas.microsoft.com/office/drawing/2014/main" id="{29865483-10B6-A870-C383-8FF10DD16BB9}"/>
              </a:ext>
            </a:extLst>
          </p:cNvPr>
          <p:cNvSpPr txBox="1"/>
          <p:nvPr/>
        </p:nvSpPr>
        <p:spPr>
          <a:xfrm>
            <a:off x="2018739" y="5907498"/>
            <a:ext cx="3479537" cy="38408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3400"/>
              </a:lnSpc>
            </a:pPr>
            <a:r>
              <a:rPr lang="pt-BR" sz="1600">
                <a:solidFill>
                  <a:srgbClr val="000000"/>
                </a:solidFill>
                <a:latin typeface="Montserrat ExtraBold" panose="00000900000000000000" pitchFamily="2" charset="0"/>
              </a:rPr>
              <a:t>TERESINA, OUTUBRO DE 2023 </a:t>
            </a:r>
          </a:p>
        </p:txBody>
      </p:sp>
      <p:pic>
        <p:nvPicPr>
          <p:cNvPr id="1026" name="Picture 2" descr="Portal CNM - APPM realiza Assembleia Geral com prefeitos nesta  quarta-feira, 5 - Confederação Nacional de Municípios">
            <a:extLst>
              <a:ext uri="{FF2B5EF4-FFF2-40B4-BE49-F238E27FC236}">
                <a16:creationId xmlns:a16="http://schemas.microsoft.com/office/drawing/2014/main" id="{E27BE223-A4B5-997B-3941-21E0BA9745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05" b="22565"/>
          <a:stretch/>
        </p:blipFill>
        <p:spPr bwMode="auto">
          <a:xfrm>
            <a:off x="3082445" y="566422"/>
            <a:ext cx="1942686" cy="852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2">
            <a:extLst>
              <a:ext uri="{FF2B5EF4-FFF2-40B4-BE49-F238E27FC236}">
                <a16:creationId xmlns:a16="http://schemas.microsoft.com/office/drawing/2014/main" id="{2AA36605-B9E9-14DD-BF28-B5CD19ED0B54}"/>
              </a:ext>
            </a:extLst>
          </p:cNvPr>
          <p:cNvSpPr txBox="1">
            <a:spLocks/>
          </p:cNvSpPr>
          <p:nvPr/>
        </p:nvSpPr>
        <p:spPr>
          <a:xfrm>
            <a:off x="5913912" y="340498"/>
            <a:ext cx="8074003" cy="5665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084"/>
              </a:lnSpc>
            </a:pPr>
            <a:r>
              <a:rPr lang="pt-BR" sz="2400" spc="-134">
                <a:solidFill>
                  <a:srgbClr val="000000"/>
                </a:solidFill>
                <a:latin typeface="Montserrat" panose="00000500000000000000" pitchFamily="2" charset="0"/>
              </a:rPr>
              <a:t>CONCESSÃO PLENA | Cronograma Previsto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344A1A3-46B0-B51D-7DA0-0C1C32525859}"/>
              </a:ext>
            </a:extLst>
          </p:cNvPr>
          <p:cNvGrpSpPr/>
          <p:nvPr/>
        </p:nvGrpSpPr>
        <p:grpSpPr>
          <a:xfrm>
            <a:off x="556650" y="4447583"/>
            <a:ext cx="11203549" cy="443984"/>
            <a:chOff x="556650" y="3677212"/>
            <a:chExt cx="11203549" cy="443984"/>
          </a:xfrm>
          <a:solidFill>
            <a:srgbClr val="0D7C30"/>
          </a:solidFill>
        </p:grpSpPr>
        <p:sp>
          <p:nvSpPr>
            <p:cNvPr id="23" name="Chevron 107">
              <a:extLst>
                <a:ext uri="{FF2B5EF4-FFF2-40B4-BE49-F238E27FC236}">
                  <a16:creationId xmlns:a16="http://schemas.microsoft.com/office/drawing/2014/main" id="{25D8612D-FA2E-7247-2591-490B87B4A92C}"/>
                </a:ext>
              </a:extLst>
            </p:cNvPr>
            <p:cNvSpPr/>
            <p:nvPr/>
          </p:nvSpPr>
          <p:spPr>
            <a:xfrm>
              <a:off x="556650" y="3677212"/>
              <a:ext cx="11203549" cy="443984"/>
            </a:xfrm>
            <a:prstGeom prst="chevron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3478" tIns="33478" rIns="33478" bIns="33478" rtlCol="0" anchor="ctr" anchorCtr="0">
              <a:noAutofit/>
            </a:bodyPr>
            <a:lstStyle/>
            <a:p>
              <a:pPr marL="984" algn="ctr">
                <a:spcAft>
                  <a:spcPts val="248"/>
                </a:spcAft>
              </a:pPr>
              <a:endParaRPr lang="pt-BR" sz="620">
                <a:solidFill>
                  <a:srgbClr val="656465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167D664-F2ED-EA19-F658-DF17125E4906}"/>
                </a:ext>
              </a:extLst>
            </p:cNvPr>
            <p:cNvSpPr/>
            <p:nvPr/>
          </p:nvSpPr>
          <p:spPr>
            <a:xfrm>
              <a:off x="1929808" y="3837580"/>
              <a:ext cx="1405788" cy="16687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200" b="1" i="1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~ 2 meses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6B9C014-34E5-C86D-E77A-9BE94D04AB1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187908" y="3942161"/>
              <a:ext cx="951867" cy="0"/>
            </a:xfrm>
            <a:prstGeom prst="line">
              <a:avLst/>
            </a:prstGeom>
            <a:grpFill/>
            <a:ln w="19050">
              <a:solidFill>
                <a:schemeClr val="bg1"/>
              </a:solidFill>
              <a:headEnd type="none" w="med" len="med"/>
              <a:tailEnd type="none" w="med" len="med"/>
            </a:ln>
            <a:effectLst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168DB0DC-55BF-BD4B-92B4-9CFEBB11931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387379" y="3942161"/>
              <a:ext cx="718583" cy="0"/>
            </a:xfrm>
            <a:prstGeom prst="line">
              <a:avLst/>
            </a:prstGeom>
            <a:grpFill/>
            <a:ln w="19050">
              <a:solidFill>
                <a:schemeClr val="bg1"/>
              </a:solidFill>
              <a:headEnd type="none" w="med" len="med"/>
              <a:tailEnd type="none" w="med" len="med"/>
            </a:ln>
            <a:effectLst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86E05B6-3FAC-6E23-2959-D8804396E21E}"/>
                </a:ext>
              </a:extLst>
            </p:cNvPr>
            <p:cNvSpPr/>
            <p:nvPr/>
          </p:nvSpPr>
          <p:spPr>
            <a:xfrm>
              <a:off x="5513059" y="3837580"/>
              <a:ext cx="1405788" cy="16687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200" b="1" i="1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~ 4 meses</a:t>
              </a: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AE44D0E3-52B3-2E22-EF72-A79D459D7DB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771159" y="3942161"/>
              <a:ext cx="951867" cy="0"/>
            </a:xfrm>
            <a:prstGeom prst="line">
              <a:avLst/>
            </a:prstGeom>
            <a:grpFill/>
            <a:ln w="19050">
              <a:solidFill>
                <a:schemeClr val="bg1"/>
              </a:solidFill>
              <a:headEnd type="none" w="med" len="med"/>
              <a:tailEnd type="none" w="med" len="med"/>
            </a:ln>
            <a:effectLst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5CAF012-C53A-BEBB-78D3-5F874277E4B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737346" y="3942161"/>
              <a:ext cx="951867" cy="0"/>
            </a:xfrm>
            <a:prstGeom prst="line">
              <a:avLst/>
            </a:prstGeom>
            <a:grpFill/>
            <a:ln w="19050">
              <a:solidFill>
                <a:schemeClr val="bg1"/>
              </a:solidFill>
              <a:headEnd type="none" w="med" len="med"/>
              <a:tailEnd type="none" w="med" len="med"/>
            </a:ln>
            <a:effectLst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002319A-3CAF-3596-1666-483B26C4B10C}"/>
                </a:ext>
              </a:extLst>
            </p:cNvPr>
            <p:cNvSpPr/>
            <p:nvPr/>
          </p:nvSpPr>
          <p:spPr>
            <a:xfrm>
              <a:off x="9004092" y="3837580"/>
              <a:ext cx="1405788" cy="16687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200" b="1" i="1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~ 2 meses</a:t>
              </a: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A824B3C8-7865-D033-AEF3-14B459FDFF7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0262192" y="3942161"/>
              <a:ext cx="792785" cy="0"/>
            </a:xfrm>
            <a:prstGeom prst="line">
              <a:avLst/>
            </a:prstGeom>
            <a:grpFill/>
            <a:ln w="19050">
              <a:solidFill>
                <a:schemeClr val="bg1"/>
              </a:solidFill>
              <a:headEnd type="none" w="med" len="med"/>
              <a:tailEnd type="none" w="med" len="med"/>
            </a:ln>
            <a:effectLst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6437BAA9-74A8-BA6A-2138-3C0ADFB03DE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228379" y="3942161"/>
              <a:ext cx="951867" cy="0"/>
            </a:xfrm>
            <a:prstGeom prst="line">
              <a:avLst/>
            </a:prstGeom>
            <a:grpFill/>
            <a:ln w="19050">
              <a:solidFill>
                <a:schemeClr val="bg1"/>
              </a:solidFill>
              <a:headEnd type="none" w="med" len="med"/>
              <a:tailEnd type="none" w="med" len="med"/>
            </a:ln>
            <a:effectLst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FACA6F9E-8FEE-916E-9A7A-C9F4D86341AC}"/>
              </a:ext>
            </a:extLst>
          </p:cNvPr>
          <p:cNvSpPr txBox="1"/>
          <p:nvPr/>
        </p:nvSpPr>
        <p:spPr>
          <a:xfrm>
            <a:off x="4139775" y="2601480"/>
            <a:ext cx="1351114" cy="2001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endParaRPr lang="pt-BR" sz="1301">
              <a:solidFill>
                <a:srgbClr val="656465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513765E-6F69-FA6B-7963-081377EA17A2}"/>
              </a:ext>
            </a:extLst>
          </p:cNvPr>
          <p:cNvSpPr txBox="1"/>
          <p:nvPr/>
        </p:nvSpPr>
        <p:spPr>
          <a:xfrm>
            <a:off x="377206" y="2482928"/>
            <a:ext cx="1455543" cy="1177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806"/>
              </a:lnSpc>
            </a:pPr>
            <a:r>
              <a:rPr lang="pt-BR" sz="1400" b="1">
                <a:solidFill>
                  <a:srgbClr val="0F51A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Diagnóstico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13D2CC85-6BC5-CE7A-EC52-D2360A62BCA7}"/>
              </a:ext>
            </a:extLst>
          </p:cNvPr>
          <p:cNvSpPr/>
          <p:nvPr/>
        </p:nvSpPr>
        <p:spPr>
          <a:xfrm>
            <a:off x="612561" y="2725196"/>
            <a:ext cx="962970" cy="962970"/>
          </a:xfrm>
          <a:prstGeom prst="ellipse">
            <a:avLst/>
          </a:prstGeom>
          <a:solidFill>
            <a:srgbClr val="AAD8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3478" tIns="33478" rIns="33478" bIns="33478" rtlCol="0" anchor="ctr" anchorCtr="0">
            <a:noAutofit/>
          </a:bodyPr>
          <a:lstStyle/>
          <a:p>
            <a:pPr marL="984" algn="ctr">
              <a:spcAft>
                <a:spcPts val="248"/>
              </a:spcAft>
            </a:pPr>
            <a:endParaRPr lang="pt-BR" sz="620">
              <a:solidFill>
                <a:srgbClr val="656465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7" name="Triangle 79">
            <a:extLst>
              <a:ext uri="{FF2B5EF4-FFF2-40B4-BE49-F238E27FC236}">
                <a16:creationId xmlns:a16="http://schemas.microsoft.com/office/drawing/2014/main" id="{6C8405D5-6B24-85F3-3DA1-859A4E1E78A1}"/>
              </a:ext>
            </a:extLst>
          </p:cNvPr>
          <p:cNvSpPr/>
          <p:nvPr/>
        </p:nvSpPr>
        <p:spPr>
          <a:xfrm rot="10800000">
            <a:off x="971208" y="3673835"/>
            <a:ext cx="245674" cy="251345"/>
          </a:xfrm>
          <a:prstGeom prst="triangle">
            <a:avLst/>
          </a:prstGeom>
          <a:solidFill>
            <a:srgbClr val="AAD8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3478" tIns="33478" rIns="33478" bIns="33478" rtlCol="0" anchor="ctr" anchorCtr="0">
            <a:noAutofit/>
          </a:bodyPr>
          <a:lstStyle/>
          <a:p>
            <a:pPr marL="984" algn="ctr">
              <a:spcAft>
                <a:spcPts val="248"/>
              </a:spcAft>
            </a:pPr>
            <a:endParaRPr lang="pt-BR" sz="620">
              <a:solidFill>
                <a:srgbClr val="656465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7014F58-BB1C-47DE-7D3C-D604C0344A8D}"/>
              </a:ext>
            </a:extLst>
          </p:cNvPr>
          <p:cNvSpPr txBox="1"/>
          <p:nvPr/>
        </p:nvSpPr>
        <p:spPr>
          <a:xfrm>
            <a:off x="2230836" y="2112792"/>
            <a:ext cx="1039317" cy="6463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pt-BR" sz="1400" b="1">
                <a:solidFill>
                  <a:srgbClr val="0F51A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Avaliação e Definição do Modelo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7C3DB62-FF30-5462-A813-5AC41C041CC1}"/>
              </a:ext>
            </a:extLst>
          </p:cNvPr>
          <p:cNvSpPr txBox="1"/>
          <p:nvPr/>
        </p:nvSpPr>
        <p:spPr>
          <a:xfrm>
            <a:off x="3747682" y="1951744"/>
            <a:ext cx="1252385" cy="6463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pt-BR" sz="1400" b="1">
                <a:solidFill>
                  <a:srgbClr val="0F51A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Apresentação para Prefeituras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8215752-83CB-18A4-4089-279807081C13}"/>
              </a:ext>
            </a:extLst>
          </p:cNvPr>
          <p:cNvSpPr txBox="1"/>
          <p:nvPr/>
        </p:nvSpPr>
        <p:spPr>
          <a:xfrm>
            <a:off x="5032361" y="2293407"/>
            <a:ext cx="1089039" cy="6463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pt-BR" sz="1400" b="1">
                <a:solidFill>
                  <a:srgbClr val="0F51A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Preparação para a Licitação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2C0532C-106B-CF24-E7C2-A133FC3BA544}"/>
              </a:ext>
            </a:extLst>
          </p:cNvPr>
          <p:cNvSpPr txBox="1"/>
          <p:nvPr/>
        </p:nvSpPr>
        <p:spPr>
          <a:xfrm>
            <a:off x="7459781" y="1961972"/>
            <a:ext cx="1039317" cy="6463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pt-BR" sz="1400" b="1">
                <a:solidFill>
                  <a:srgbClr val="0F51A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Audiência e Consulta Pública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1539676-2EF6-6630-4193-2E13AF474FBC}"/>
              </a:ext>
            </a:extLst>
          </p:cNvPr>
          <p:cNvGrpSpPr/>
          <p:nvPr/>
        </p:nvGrpSpPr>
        <p:grpSpPr>
          <a:xfrm>
            <a:off x="987365" y="4542398"/>
            <a:ext cx="235227" cy="235227"/>
            <a:chOff x="1691967" y="4888654"/>
            <a:chExt cx="344924" cy="344924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BF029B73-092C-0601-AA3D-4B91FC803EFC}"/>
                </a:ext>
              </a:extLst>
            </p:cNvPr>
            <p:cNvSpPr/>
            <p:nvPr/>
          </p:nvSpPr>
          <p:spPr>
            <a:xfrm>
              <a:off x="1691967" y="4888654"/>
              <a:ext cx="344924" cy="3449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3478" tIns="33478" rIns="33478" bIns="33478" rtlCol="0" anchor="ctr" anchorCtr="0">
              <a:noAutofit/>
            </a:bodyPr>
            <a:lstStyle/>
            <a:p>
              <a:pPr marL="984" algn="ctr">
                <a:spcAft>
                  <a:spcPts val="248"/>
                </a:spcAft>
              </a:pPr>
              <a:endParaRPr lang="pt-BR" sz="620">
                <a:solidFill>
                  <a:srgbClr val="656465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C2926FFB-4B86-A5FF-7AF2-BC344C3690D1}"/>
                </a:ext>
              </a:extLst>
            </p:cNvPr>
            <p:cNvSpPr/>
            <p:nvPr/>
          </p:nvSpPr>
          <p:spPr>
            <a:xfrm>
              <a:off x="1792406" y="4989093"/>
              <a:ext cx="144045" cy="144045"/>
            </a:xfrm>
            <a:prstGeom prst="ellipse">
              <a:avLst/>
            </a:prstGeom>
            <a:solidFill>
              <a:srgbClr val="AAD8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3478" tIns="33478" rIns="33478" bIns="33478" rtlCol="0" anchor="ctr" anchorCtr="0">
              <a:noAutofit/>
            </a:bodyPr>
            <a:lstStyle/>
            <a:p>
              <a:pPr marL="984" algn="ctr">
                <a:spcAft>
                  <a:spcPts val="248"/>
                </a:spcAft>
              </a:pPr>
              <a:endParaRPr lang="pt-BR" sz="620">
                <a:solidFill>
                  <a:srgbClr val="656465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6C9857F-FAE4-F799-866B-1A60D1AE0180}"/>
              </a:ext>
            </a:extLst>
          </p:cNvPr>
          <p:cNvGrpSpPr/>
          <p:nvPr/>
        </p:nvGrpSpPr>
        <p:grpSpPr>
          <a:xfrm>
            <a:off x="2614808" y="4318322"/>
            <a:ext cx="235227" cy="235227"/>
            <a:chOff x="1691967" y="4888654"/>
            <a:chExt cx="344924" cy="344924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061DB10C-9998-A966-1BCC-E87369C63FF3}"/>
                </a:ext>
              </a:extLst>
            </p:cNvPr>
            <p:cNvSpPr/>
            <p:nvPr/>
          </p:nvSpPr>
          <p:spPr>
            <a:xfrm>
              <a:off x="1691967" y="4888654"/>
              <a:ext cx="344924" cy="3449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3478" tIns="33478" rIns="33478" bIns="33478" rtlCol="0" anchor="ctr" anchorCtr="0">
              <a:noAutofit/>
            </a:bodyPr>
            <a:lstStyle/>
            <a:p>
              <a:pPr marL="984" algn="ctr">
                <a:spcAft>
                  <a:spcPts val="248"/>
                </a:spcAft>
              </a:pPr>
              <a:endParaRPr lang="pt-BR" sz="620">
                <a:solidFill>
                  <a:srgbClr val="656465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D07AA92A-43F9-0C17-F8C7-D3E6BC78BAE2}"/>
                </a:ext>
              </a:extLst>
            </p:cNvPr>
            <p:cNvSpPr/>
            <p:nvPr/>
          </p:nvSpPr>
          <p:spPr>
            <a:xfrm>
              <a:off x="1792406" y="4989093"/>
              <a:ext cx="144045" cy="144045"/>
            </a:xfrm>
            <a:prstGeom prst="ellipse">
              <a:avLst/>
            </a:prstGeom>
            <a:solidFill>
              <a:srgbClr val="C4C1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3478" tIns="33478" rIns="33478" bIns="33478" rtlCol="0" anchor="ctr" anchorCtr="0">
              <a:noAutofit/>
            </a:bodyPr>
            <a:lstStyle/>
            <a:p>
              <a:pPr marL="984" algn="ctr">
                <a:spcAft>
                  <a:spcPts val="248"/>
                </a:spcAft>
              </a:pPr>
              <a:endParaRPr lang="pt-BR" sz="620">
                <a:solidFill>
                  <a:srgbClr val="656465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4C6D2ECD-09A9-2B89-0A7F-833A54417B1E}"/>
              </a:ext>
            </a:extLst>
          </p:cNvPr>
          <p:cNvGrpSpPr/>
          <p:nvPr/>
        </p:nvGrpSpPr>
        <p:grpSpPr>
          <a:xfrm>
            <a:off x="4272880" y="4542398"/>
            <a:ext cx="235227" cy="235227"/>
            <a:chOff x="1691967" y="4888654"/>
            <a:chExt cx="344924" cy="344924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41D9B060-D641-BEDE-51E8-8E7805561147}"/>
                </a:ext>
              </a:extLst>
            </p:cNvPr>
            <p:cNvSpPr/>
            <p:nvPr/>
          </p:nvSpPr>
          <p:spPr>
            <a:xfrm>
              <a:off x="1691967" y="4888654"/>
              <a:ext cx="344924" cy="3449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3478" tIns="33478" rIns="33478" bIns="33478" rtlCol="0" anchor="ctr" anchorCtr="0">
              <a:noAutofit/>
            </a:bodyPr>
            <a:lstStyle/>
            <a:p>
              <a:pPr marL="984" algn="ctr">
                <a:spcAft>
                  <a:spcPts val="248"/>
                </a:spcAft>
              </a:pPr>
              <a:endParaRPr lang="pt-BR" sz="620">
                <a:solidFill>
                  <a:srgbClr val="656465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D34424E2-9098-6D5B-B986-F853BBD9EF11}"/>
                </a:ext>
              </a:extLst>
            </p:cNvPr>
            <p:cNvSpPr/>
            <p:nvPr/>
          </p:nvSpPr>
          <p:spPr>
            <a:xfrm>
              <a:off x="1792406" y="4989093"/>
              <a:ext cx="144045" cy="144045"/>
            </a:xfrm>
            <a:prstGeom prst="ellipse">
              <a:avLst/>
            </a:prstGeom>
            <a:solidFill>
              <a:srgbClr val="082B49"/>
            </a:solidFill>
            <a:ln>
              <a:solidFill>
                <a:srgbClr val="082B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3478" tIns="33478" rIns="33478" bIns="33478" rtlCol="0" anchor="ctr" anchorCtr="0">
              <a:noAutofit/>
            </a:bodyPr>
            <a:lstStyle/>
            <a:p>
              <a:pPr marL="984" algn="ctr">
                <a:spcAft>
                  <a:spcPts val="248"/>
                </a:spcAft>
              </a:pPr>
              <a:endParaRPr lang="pt-BR" sz="620">
                <a:solidFill>
                  <a:srgbClr val="656465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403800B9-04B3-1053-FBB4-08808E612870}"/>
              </a:ext>
            </a:extLst>
          </p:cNvPr>
          <p:cNvGrpSpPr/>
          <p:nvPr/>
        </p:nvGrpSpPr>
        <p:grpSpPr>
          <a:xfrm>
            <a:off x="5433788" y="4381822"/>
            <a:ext cx="235227" cy="235227"/>
            <a:chOff x="1691967" y="4888654"/>
            <a:chExt cx="344924" cy="344924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3FD32409-1969-DE00-CEFE-8FF187DBD49A}"/>
                </a:ext>
              </a:extLst>
            </p:cNvPr>
            <p:cNvSpPr/>
            <p:nvPr/>
          </p:nvSpPr>
          <p:spPr>
            <a:xfrm>
              <a:off x="1691967" y="4888654"/>
              <a:ext cx="344924" cy="3449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3478" tIns="33478" rIns="33478" bIns="33478" rtlCol="0" anchor="ctr" anchorCtr="0">
              <a:noAutofit/>
            </a:bodyPr>
            <a:lstStyle/>
            <a:p>
              <a:pPr marL="984" algn="ctr">
                <a:spcAft>
                  <a:spcPts val="248"/>
                </a:spcAft>
              </a:pPr>
              <a:endParaRPr lang="pt-BR" sz="620">
                <a:solidFill>
                  <a:srgbClr val="656465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BED11FD4-9E41-96C1-12DE-2ABBE93F80CD}"/>
                </a:ext>
              </a:extLst>
            </p:cNvPr>
            <p:cNvSpPr/>
            <p:nvPr/>
          </p:nvSpPr>
          <p:spPr>
            <a:xfrm>
              <a:off x="1792406" y="4989093"/>
              <a:ext cx="144045" cy="144045"/>
            </a:xfrm>
            <a:prstGeom prst="ellipse">
              <a:avLst/>
            </a:prstGeom>
            <a:solidFill>
              <a:srgbClr val="C4C1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3478" tIns="33478" rIns="33478" bIns="33478" rtlCol="0" anchor="ctr" anchorCtr="0">
              <a:noAutofit/>
            </a:bodyPr>
            <a:lstStyle/>
            <a:p>
              <a:pPr marL="984" algn="ctr">
                <a:spcAft>
                  <a:spcPts val="248"/>
                </a:spcAft>
              </a:pPr>
              <a:endParaRPr lang="pt-BR" sz="620">
                <a:solidFill>
                  <a:srgbClr val="656465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783F68C1-2BA9-77BB-1A97-AA981B9F3E27}"/>
              </a:ext>
            </a:extLst>
          </p:cNvPr>
          <p:cNvGrpSpPr/>
          <p:nvPr/>
        </p:nvGrpSpPr>
        <p:grpSpPr>
          <a:xfrm>
            <a:off x="7885461" y="4542398"/>
            <a:ext cx="235227" cy="235227"/>
            <a:chOff x="1691967" y="4888654"/>
            <a:chExt cx="344924" cy="344924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D50F7C96-48E5-62F3-9AF0-6B641F7BC58F}"/>
                </a:ext>
              </a:extLst>
            </p:cNvPr>
            <p:cNvSpPr/>
            <p:nvPr/>
          </p:nvSpPr>
          <p:spPr>
            <a:xfrm>
              <a:off x="1691967" y="4888654"/>
              <a:ext cx="344924" cy="3449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3478" tIns="33478" rIns="33478" bIns="33478" rtlCol="0" anchor="ctr" anchorCtr="0">
              <a:noAutofit/>
            </a:bodyPr>
            <a:lstStyle/>
            <a:p>
              <a:pPr marL="984" algn="ctr">
                <a:spcAft>
                  <a:spcPts val="248"/>
                </a:spcAft>
              </a:pPr>
              <a:endParaRPr lang="pt-BR" sz="620">
                <a:solidFill>
                  <a:srgbClr val="656465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5A635DB6-6A97-9188-8A03-4FF851F0926E}"/>
                </a:ext>
              </a:extLst>
            </p:cNvPr>
            <p:cNvSpPr/>
            <p:nvPr/>
          </p:nvSpPr>
          <p:spPr>
            <a:xfrm>
              <a:off x="1792406" y="4989093"/>
              <a:ext cx="144045" cy="144045"/>
            </a:xfrm>
            <a:prstGeom prst="ellipse">
              <a:avLst/>
            </a:prstGeom>
            <a:solidFill>
              <a:srgbClr val="1DB1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3478" tIns="33478" rIns="33478" bIns="33478" rtlCol="0" anchor="ctr" anchorCtr="0">
              <a:noAutofit/>
            </a:bodyPr>
            <a:lstStyle/>
            <a:p>
              <a:pPr marL="984" algn="ctr">
                <a:spcAft>
                  <a:spcPts val="248"/>
                </a:spcAft>
              </a:pPr>
              <a:endParaRPr lang="pt-BR" sz="620">
                <a:solidFill>
                  <a:srgbClr val="656465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CDC8AA20-B222-555C-7055-9A399916F5DE}"/>
              </a:ext>
            </a:extLst>
          </p:cNvPr>
          <p:cNvCxnSpPr/>
          <p:nvPr/>
        </p:nvCxnSpPr>
        <p:spPr>
          <a:xfrm>
            <a:off x="1094045" y="3903139"/>
            <a:ext cx="0" cy="391045"/>
          </a:xfrm>
          <a:prstGeom prst="line">
            <a:avLst/>
          </a:prstGeom>
          <a:ln w="317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91690927-B89D-420A-D664-3E3BCF48A1E0}"/>
              </a:ext>
            </a:extLst>
          </p:cNvPr>
          <p:cNvCxnSpPr>
            <a:cxnSpLocks/>
          </p:cNvCxnSpPr>
          <p:nvPr/>
        </p:nvCxnSpPr>
        <p:spPr>
          <a:xfrm>
            <a:off x="5534950" y="4221616"/>
            <a:ext cx="0" cy="87735"/>
          </a:xfrm>
          <a:prstGeom prst="line">
            <a:avLst/>
          </a:prstGeom>
          <a:ln w="317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BAB6719F-494E-7B79-0DE9-9F5481C2E251}"/>
              </a:ext>
            </a:extLst>
          </p:cNvPr>
          <p:cNvCxnSpPr>
            <a:cxnSpLocks/>
          </p:cNvCxnSpPr>
          <p:nvPr/>
        </p:nvCxnSpPr>
        <p:spPr>
          <a:xfrm>
            <a:off x="2715221" y="4183516"/>
            <a:ext cx="0" cy="87735"/>
          </a:xfrm>
          <a:prstGeom prst="line">
            <a:avLst/>
          </a:prstGeom>
          <a:ln w="31750">
            <a:solidFill>
              <a:srgbClr val="C4C1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B188E401-1367-7BC5-4C24-B4C23A7438A0}"/>
              </a:ext>
            </a:extLst>
          </p:cNvPr>
          <p:cNvCxnSpPr>
            <a:cxnSpLocks/>
          </p:cNvCxnSpPr>
          <p:nvPr/>
        </p:nvCxnSpPr>
        <p:spPr>
          <a:xfrm>
            <a:off x="4379560" y="3943218"/>
            <a:ext cx="0" cy="536942"/>
          </a:xfrm>
          <a:prstGeom prst="line">
            <a:avLst/>
          </a:prstGeom>
          <a:ln w="31750">
            <a:solidFill>
              <a:srgbClr val="082B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C5B2FAA8-02ED-42D1-1CDF-67092C573F91}"/>
              </a:ext>
            </a:extLst>
          </p:cNvPr>
          <p:cNvCxnSpPr>
            <a:cxnSpLocks/>
          </p:cNvCxnSpPr>
          <p:nvPr/>
        </p:nvCxnSpPr>
        <p:spPr>
          <a:xfrm>
            <a:off x="7979859" y="3927720"/>
            <a:ext cx="0" cy="552440"/>
          </a:xfrm>
          <a:prstGeom prst="line">
            <a:avLst/>
          </a:prstGeom>
          <a:ln w="31750">
            <a:solidFill>
              <a:srgbClr val="1DB1E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Oval 61">
            <a:extLst>
              <a:ext uri="{FF2B5EF4-FFF2-40B4-BE49-F238E27FC236}">
                <a16:creationId xmlns:a16="http://schemas.microsoft.com/office/drawing/2014/main" id="{54F2226B-E741-BE9B-98DD-F67B44243A01}"/>
              </a:ext>
            </a:extLst>
          </p:cNvPr>
          <p:cNvSpPr/>
          <p:nvPr/>
        </p:nvSpPr>
        <p:spPr>
          <a:xfrm>
            <a:off x="2237295" y="2891598"/>
            <a:ext cx="962970" cy="962970"/>
          </a:xfrm>
          <a:prstGeom prst="ellipse">
            <a:avLst/>
          </a:prstGeom>
          <a:solidFill>
            <a:srgbClr val="C4C1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3478" tIns="33478" rIns="33478" bIns="33478" rtlCol="0" anchor="ctr" anchorCtr="0">
            <a:noAutofit/>
          </a:bodyPr>
          <a:lstStyle/>
          <a:p>
            <a:pPr marL="984" algn="ctr">
              <a:spcAft>
                <a:spcPts val="248"/>
              </a:spcAft>
            </a:pPr>
            <a:endParaRPr lang="pt-BR" sz="620">
              <a:solidFill>
                <a:srgbClr val="656465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3" name="Triangle 86">
            <a:extLst>
              <a:ext uri="{FF2B5EF4-FFF2-40B4-BE49-F238E27FC236}">
                <a16:creationId xmlns:a16="http://schemas.microsoft.com/office/drawing/2014/main" id="{51703D33-5BE0-D73F-BD88-DD69CF3F8910}"/>
              </a:ext>
            </a:extLst>
          </p:cNvPr>
          <p:cNvSpPr/>
          <p:nvPr/>
        </p:nvSpPr>
        <p:spPr>
          <a:xfrm rot="10800000">
            <a:off x="2595942" y="3840237"/>
            <a:ext cx="245674" cy="251345"/>
          </a:xfrm>
          <a:prstGeom prst="triangle">
            <a:avLst/>
          </a:prstGeom>
          <a:solidFill>
            <a:srgbClr val="C4C1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3478" tIns="33478" rIns="33478" bIns="33478" rtlCol="0" anchor="ctr" anchorCtr="0">
            <a:noAutofit/>
          </a:bodyPr>
          <a:lstStyle/>
          <a:p>
            <a:pPr marL="984" algn="ctr">
              <a:spcAft>
                <a:spcPts val="248"/>
              </a:spcAft>
            </a:pPr>
            <a:endParaRPr lang="pt-BR" sz="620">
              <a:solidFill>
                <a:srgbClr val="656465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B5843BAC-E075-EFB8-51CE-1774CCAFBB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9048" y="3023161"/>
            <a:ext cx="570236" cy="610968"/>
          </a:xfrm>
          <a:prstGeom prst="rect">
            <a:avLst/>
          </a:prstGeom>
        </p:spPr>
      </p:pic>
      <p:sp>
        <p:nvSpPr>
          <p:cNvPr id="65" name="Oval 64">
            <a:extLst>
              <a:ext uri="{FF2B5EF4-FFF2-40B4-BE49-F238E27FC236}">
                <a16:creationId xmlns:a16="http://schemas.microsoft.com/office/drawing/2014/main" id="{D18ED203-2EEB-D7FA-3FFD-AB09636240F1}"/>
              </a:ext>
            </a:extLst>
          </p:cNvPr>
          <p:cNvSpPr/>
          <p:nvPr/>
        </p:nvSpPr>
        <p:spPr>
          <a:xfrm>
            <a:off x="3901969" y="2643308"/>
            <a:ext cx="962970" cy="962970"/>
          </a:xfrm>
          <a:prstGeom prst="ellipse">
            <a:avLst/>
          </a:prstGeom>
          <a:solidFill>
            <a:srgbClr val="082B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3478" tIns="33478" rIns="33478" bIns="33478" rtlCol="0" anchor="ctr" anchorCtr="0">
            <a:noAutofit/>
          </a:bodyPr>
          <a:lstStyle/>
          <a:p>
            <a:pPr marL="984" algn="ctr">
              <a:spcAft>
                <a:spcPts val="248"/>
              </a:spcAft>
            </a:pPr>
            <a:endParaRPr lang="pt-BR" sz="620">
              <a:solidFill>
                <a:srgbClr val="656465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6" name="Triangle 92">
            <a:extLst>
              <a:ext uri="{FF2B5EF4-FFF2-40B4-BE49-F238E27FC236}">
                <a16:creationId xmlns:a16="http://schemas.microsoft.com/office/drawing/2014/main" id="{4C680973-12ED-FA4D-550C-D786E5B64EB4}"/>
              </a:ext>
            </a:extLst>
          </p:cNvPr>
          <p:cNvSpPr/>
          <p:nvPr/>
        </p:nvSpPr>
        <p:spPr>
          <a:xfrm rot="10800000">
            <a:off x="4260616" y="3591947"/>
            <a:ext cx="245674" cy="251345"/>
          </a:xfrm>
          <a:prstGeom prst="triangle">
            <a:avLst/>
          </a:prstGeom>
          <a:solidFill>
            <a:srgbClr val="082B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3478" tIns="33478" rIns="33478" bIns="33478" rtlCol="0" anchor="ctr" anchorCtr="0">
            <a:noAutofit/>
          </a:bodyPr>
          <a:lstStyle/>
          <a:p>
            <a:pPr marL="984" algn="ctr">
              <a:spcAft>
                <a:spcPts val="248"/>
              </a:spcAft>
            </a:pPr>
            <a:endParaRPr lang="pt-BR" sz="620">
              <a:solidFill>
                <a:srgbClr val="656465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BDD4C597-401D-8F8D-9D9D-D82DDAA2B9DE}"/>
              </a:ext>
            </a:extLst>
          </p:cNvPr>
          <p:cNvSpPr/>
          <p:nvPr/>
        </p:nvSpPr>
        <p:spPr>
          <a:xfrm>
            <a:off x="7498375" y="2643308"/>
            <a:ext cx="962970" cy="962970"/>
          </a:xfrm>
          <a:prstGeom prst="ellipse">
            <a:avLst/>
          </a:prstGeom>
          <a:solidFill>
            <a:srgbClr val="1DB1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3478" tIns="33478" rIns="33478" bIns="33478" rtlCol="0" anchor="ctr" anchorCtr="0">
            <a:noAutofit/>
          </a:bodyPr>
          <a:lstStyle/>
          <a:p>
            <a:pPr marL="984" algn="ctr">
              <a:spcAft>
                <a:spcPts val="248"/>
              </a:spcAft>
            </a:pPr>
            <a:endParaRPr lang="pt-BR" sz="620">
              <a:solidFill>
                <a:srgbClr val="656465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8" name="Triangle 104">
            <a:extLst>
              <a:ext uri="{FF2B5EF4-FFF2-40B4-BE49-F238E27FC236}">
                <a16:creationId xmlns:a16="http://schemas.microsoft.com/office/drawing/2014/main" id="{BE9F35AA-AB8A-5A8B-015C-23D415AA8D55}"/>
              </a:ext>
            </a:extLst>
          </p:cNvPr>
          <p:cNvSpPr/>
          <p:nvPr/>
        </p:nvSpPr>
        <p:spPr>
          <a:xfrm rot="10800000">
            <a:off x="7857022" y="3591947"/>
            <a:ext cx="245674" cy="251345"/>
          </a:xfrm>
          <a:prstGeom prst="triangle">
            <a:avLst/>
          </a:prstGeom>
          <a:solidFill>
            <a:srgbClr val="1DB1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3478" tIns="33478" rIns="33478" bIns="33478" rtlCol="0" anchor="ctr" anchorCtr="0">
            <a:noAutofit/>
          </a:bodyPr>
          <a:lstStyle/>
          <a:p>
            <a:pPr marL="984" algn="ctr">
              <a:spcAft>
                <a:spcPts val="248"/>
              </a:spcAft>
            </a:pPr>
            <a:endParaRPr lang="pt-BR" sz="620">
              <a:solidFill>
                <a:srgbClr val="656465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56816C73-A27F-DD5B-E60A-82A38FE0F6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5052" y="2842793"/>
            <a:ext cx="605768" cy="555287"/>
          </a:xfrm>
          <a:prstGeom prst="rect">
            <a:avLst/>
          </a:prstGeom>
          <a:solidFill>
            <a:srgbClr val="1DB1E4"/>
          </a:solidFill>
        </p:spPr>
      </p:pic>
      <p:sp>
        <p:nvSpPr>
          <p:cNvPr id="70" name="Oval 69">
            <a:extLst>
              <a:ext uri="{FF2B5EF4-FFF2-40B4-BE49-F238E27FC236}">
                <a16:creationId xmlns:a16="http://schemas.microsoft.com/office/drawing/2014/main" id="{1BBE5883-CDD3-6E15-F282-5139B3E8B440}"/>
              </a:ext>
            </a:extLst>
          </p:cNvPr>
          <p:cNvSpPr/>
          <p:nvPr/>
        </p:nvSpPr>
        <p:spPr>
          <a:xfrm>
            <a:off x="5050647" y="2947515"/>
            <a:ext cx="962970" cy="962970"/>
          </a:xfrm>
          <a:prstGeom prst="ellipse">
            <a:avLst/>
          </a:prstGeom>
          <a:solidFill>
            <a:srgbClr val="C4C1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3478" tIns="33478" rIns="33478" bIns="33478" rtlCol="0" anchor="ctr" anchorCtr="0">
            <a:noAutofit/>
          </a:bodyPr>
          <a:lstStyle/>
          <a:p>
            <a:pPr marL="984" algn="ctr">
              <a:spcAft>
                <a:spcPts val="248"/>
              </a:spcAft>
            </a:pPr>
            <a:endParaRPr lang="pt-BR" sz="620">
              <a:solidFill>
                <a:srgbClr val="656465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71" name="Triangle 98">
            <a:extLst>
              <a:ext uri="{FF2B5EF4-FFF2-40B4-BE49-F238E27FC236}">
                <a16:creationId xmlns:a16="http://schemas.microsoft.com/office/drawing/2014/main" id="{153AFB4D-3053-B9BD-9BAF-569B46799EBE}"/>
              </a:ext>
            </a:extLst>
          </p:cNvPr>
          <p:cNvSpPr/>
          <p:nvPr/>
        </p:nvSpPr>
        <p:spPr>
          <a:xfrm rot="10800000">
            <a:off x="5409294" y="3896154"/>
            <a:ext cx="245674" cy="251345"/>
          </a:xfrm>
          <a:prstGeom prst="triangle">
            <a:avLst/>
          </a:prstGeom>
          <a:solidFill>
            <a:srgbClr val="C4C1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3478" tIns="33478" rIns="33478" bIns="33478" rtlCol="0" anchor="ctr" anchorCtr="0">
            <a:noAutofit/>
          </a:bodyPr>
          <a:lstStyle/>
          <a:p>
            <a:pPr marL="984" algn="ctr">
              <a:spcAft>
                <a:spcPts val="248"/>
              </a:spcAft>
            </a:pPr>
            <a:endParaRPr lang="pt-BR" sz="620">
              <a:solidFill>
                <a:srgbClr val="656465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39C27F90-2F16-2ED7-7E51-85909A1B57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1854" y="3114183"/>
            <a:ext cx="572313" cy="572313"/>
          </a:xfrm>
          <a:prstGeom prst="rect">
            <a:avLst/>
          </a:prstGeom>
        </p:spPr>
      </p:pic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939DE1C-3841-0872-058E-7E5DEB3D0EDF}"/>
              </a:ext>
            </a:extLst>
          </p:cNvPr>
          <p:cNvCxnSpPr>
            <a:cxnSpLocks/>
          </p:cNvCxnSpPr>
          <p:nvPr/>
        </p:nvCxnSpPr>
        <p:spPr>
          <a:xfrm>
            <a:off x="1098476" y="4012961"/>
            <a:ext cx="0" cy="470823"/>
          </a:xfrm>
          <a:prstGeom prst="line">
            <a:avLst/>
          </a:prstGeom>
          <a:ln w="31750">
            <a:solidFill>
              <a:srgbClr val="AAD8F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C42973D6-BAF8-21E3-B9DE-139C0B0230F0}"/>
              </a:ext>
            </a:extLst>
          </p:cNvPr>
          <p:cNvSpPr txBox="1"/>
          <p:nvPr/>
        </p:nvSpPr>
        <p:spPr>
          <a:xfrm>
            <a:off x="9199026" y="2237549"/>
            <a:ext cx="1039317" cy="6463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pt-BR" sz="1400" b="1">
                <a:solidFill>
                  <a:srgbClr val="0F51A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Aprovação dos Órgãos de Controle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8C94D3A-7C76-4293-52DC-4330FB989EDA}"/>
              </a:ext>
            </a:extLst>
          </p:cNvPr>
          <p:cNvSpPr txBox="1"/>
          <p:nvPr/>
        </p:nvSpPr>
        <p:spPr>
          <a:xfrm>
            <a:off x="10800201" y="2351247"/>
            <a:ext cx="1039317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pt-BR" sz="1400" b="1">
                <a:solidFill>
                  <a:srgbClr val="0F51A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Licitação</a:t>
            </a: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2442F39D-ACF6-1FBF-8EAE-894F119A63C8}"/>
              </a:ext>
            </a:extLst>
          </p:cNvPr>
          <p:cNvGrpSpPr/>
          <p:nvPr/>
        </p:nvGrpSpPr>
        <p:grpSpPr>
          <a:xfrm>
            <a:off x="9622220" y="4356422"/>
            <a:ext cx="235227" cy="235227"/>
            <a:chOff x="1691967" y="4888654"/>
            <a:chExt cx="344924" cy="344924"/>
          </a:xfrm>
        </p:grpSpPr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A6A630CA-E060-D3D1-5995-9D2A7C0C465B}"/>
                </a:ext>
              </a:extLst>
            </p:cNvPr>
            <p:cNvSpPr/>
            <p:nvPr/>
          </p:nvSpPr>
          <p:spPr>
            <a:xfrm>
              <a:off x="1691967" y="4888654"/>
              <a:ext cx="344924" cy="3449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3478" tIns="33478" rIns="33478" bIns="33478" rtlCol="0" anchor="ctr" anchorCtr="0">
              <a:noAutofit/>
            </a:bodyPr>
            <a:lstStyle/>
            <a:p>
              <a:pPr marL="984" algn="ctr">
                <a:spcAft>
                  <a:spcPts val="248"/>
                </a:spcAft>
              </a:pPr>
              <a:endParaRPr lang="pt-BR" sz="620">
                <a:solidFill>
                  <a:srgbClr val="656465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D5987E34-D0AE-73DB-85EB-737E5A1CBE03}"/>
                </a:ext>
              </a:extLst>
            </p:cNvPr>
            <p:cNvSpPr/>
            <p:nvPr/>
          </p:nvSpPr>
          <p:spPr>
            <a:xfrm>
              <a:off x="1792406" y="4989093"/>
              <a:ext cx="144045" cy="144045"/>
            </a:xfrm>
            <a:prstGeom prst="ellipse">
              <a:avLst/>
            </a:prstGeom>
            <a:solidFill>
              <a:srgbClr val="C4C1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3478" tIns="33478" rIns="33478" bIns="33478" rtlCol="0" anchor="ctr" anchorCtr="0">
              <a:noAutofit/>
            </a:bodyPr>
            <a:lstStyle/>
            <a:p>
              <a:pPr marL="984" algn="ctr">
                <a:spcAft>
                  <a:spcPts val="248"/>
                </a:spcAft>
              </a:pPr>
              <a:endParaRPr lang="pt-BR" sz="620">
                <a:solidFill>
                  <a:srgbClr val="656465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53D2748D-33AE-3CD3-3B58-F95887C363B7}"/>
              </a:ext>
            </a:extLst>
          </p:cNvPr>
          <p:cNvGrpSpPr/>
          <p:nvPr/>
        </p:nvGrpSpPr>
        <p:grpSpPr>
          <a:xfrm>
            <a:off x="11254892" y="4542398"/>
            <a:ext cx="235227" cy="235227"/>
            <a:chOff x="1691967" y="4888654"/>
            <a:chExt cx="344924" cy="344924"/>
          </a:xfrm>
        </p:grpSpPr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DE8A5BAF-5A7E-4030-A7BE-A074072DDF2F}"/>
                </a:ext>
              </a:extLst>
            </p:cNvPr>
            <p:cNvSpPr/>
            <p:nvPr/>
          </p:nvSpPr>
          <p:spPr>
            <a:xfrm>
              <a:off x="1691967" y="4888654"/>
              <a:ext cx="344924" cy="3449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3478" tIns="33478" rIns="33478" bIns="33478" rtlCol="0" anchor="ctr" anchorCtr="0">
              <a:noAutofit/>
            </a:bodyPr>
            <a:lstStyle/>
            <a:p>
              <a:pPr marL="984" algn="ctr">
                <a:spcAft>
                  <a:spcPts val="248"/>
                </a:spcAft>
              </a:pPr>
              <a:endParaRPr lang="pt-BR" sz="620">
                <a:solidFill>
                  <a:srgbClr val="656465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82A2ED21-B462-3F08-5BC1-8AD124AE52BB}"/>
                </a:ext>
              </a:extLst>
            </p:cNvPr>
            <p:cNvSpPr/>
            <p:nvPr/>
          </p:nvSpPr>
          <p:spPr>
            <a:xfrm>
              <a:off x="1792406" y="4989093"/>
              <a:ext cx="144045" cy="144045"/>
            </a:xfrm>
            <a:prstGeom prst="ellipse">
              <a:avLst/>
            </a:prstGeom>
            <a:solidFill>
              <a:srgbClr val="082B49"/>
            </a:solidFill>
            <a:ln>
              <a:solidFill>
                <a:srgbClr val="082B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3478" tIns="33478" rIns="33478" bIns="33478" rtlCol="0" anchor="ctr" anchorCtr="0">
              <a:noAutofit/>
            </a:bodyPr>
            <a:lstStyle/>
            <a:p>
              <a:pPr marL="984" algn="ctr">
                <a:spcAft>
                  <a:spcPts val="248"/>
                </a:spcAft>
              </a:pPr>
              <a:endParaRPr lang="pt-BR" sz="620">
                <a:solidFill>
                  <a:srgbClr val="656465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4B4AFBAD-9CC9-96DF-320D-CFF69F8506D1}"/>
              </a:ext>
            </a:extLst>
          </p:cNvPr>
          <p:cNvCxnSpPr>
            <a:cxnSpLocks/>
          </p:cNvCxnSpPr>
          <p:nvPr/>
        </p:nvCxnSpPr>
        <p:spPr>
          <a:xfrm>
            <a:off x="9722633" y="4221616"/>
            <a:ext cx="0" cy="87735"/>
          </a:xfrm>
          <a:prstGeom prst="line">
            <a:avLst/>
          </a:prstGeom>
          <a:ln w="31750">
            <a:solidFill>
              <a:srgbClr val="C4C1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8E3BD0DC-2DED-03C1-E4FE-D21D6B6EC8C5}"/>
              </a:ext>
            </a:extLst>
          </p:cNvPr>
          <p:cNvCxnSpPr>
            <a:cxnSpLocks/>
          </p:cNvCxnSpPr>
          <p:nvPr/>
        </p:nvCxnSpPr>
        <p:spPr>
          <a:xfrm>
            <a:off x="11361572" y="3904473"/>
            <a:ext cx="0" cy="575687"/>
          </a:xfrm>
          <a:prstGeom prst="line">
            <a:avLst/>
          </a:prstGeom>
          <a:ln w="31750">
            <a:solidFill>
              <a:srgbClr val="082B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Oval 83">
            <a:extLst>
              <a:ext uri="{FF2B5EF4-FFF2-40B4-BE49-F238E27FC236}">
                <a16:creationId xmlns:a16="http://schemas.microsoft.com/office/drawing/2014/main" id="{9FA77CEB-EB9F-AA7B-F8F3-348F8DD597B6}"/>
              </a:ext>
            </a:extLst>
          </p:cNvPr>
          <p:cNvSpPr/>
          <p:nvPr/>
        </p:nvSpPr>
        <p:spPr>
          <a:xfrm>
            <a:off x="9244707" y="2929698"/>
            <a:ext cx="962970" cy="962970"/>
          </a:xfrm>
          <a:prstGeom prst="ellipse">
            <a:avLst/>
          </a:prstGeom>
          <a:solidFill>
            <a:srgbClr val="C4C1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3478" tIns="33478" rIns="33478" bIns="33478" rtlCol="0" anchor="ctr" anchorCtr="0">
            <a:noAutofit/>
          </a:bodyPr>
          <a:lstStyle/>
          <a:p>
            <a:pPr marL="984" algn="ctr">
              <a:spcAft>
                <a:spcPts val="248"/>
              </a:spcAft>
            </a:pPr>
            <a:endParaRPr lang="pt-BR" sz="620">
              <a:solidFill>
                <a:srgbClr val="656465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85" name="Triangle 86">
            <a:extLst>
              <a:ext uri="{FF2B5EF4-FFF2-40B4-BE49-F238E27FC236}">
                <a16:creationId xmlns:a16="http://schemas.microsoft.com/office/drawing/2014/main" id="{EAE96BC9-0A3D-40C3-713B-8AB28F2B7066}"/>
              </a:ext>
            </a:extLst>
          </p:cNvPr>
          <p:cNvSpPr/>
          <p:nvPr/>
        </p:nvSpPr>
        <p:spPr>
          <a:xfrm rot="10800000">
            <a:off x="9603354" y="3878337"/>
            <a:ext cx="245674" cy="251345"/>
          </a:xfrm>
          <a:prstGeom prst="triangle">
            <a:avLst/>
          </a:prstGeom>
          <a:solidFill>
            <a:srgbClr val="C4C1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3478" tIns="33478" rIns="33478" bIns="33478" rtlCol="0" anchor="ctr" anchorCtr="0">
            <a:noAutofit/>
          </a:bodyPr>
          <a:lstStyle/>
          <a:p>
            <a:pPr marL="984" algn="ctr">
              <a:spcAft>
                <a:spcPts val="248"/>
              </a:spcAft>
            </a:pPr>
            <a:endParaRPr lang="pt-BR" sz="620">
              <a:solidFill>
                <a:srgbClr val="656465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86" name="Picture 85">
            <a:extLst>
              <a:ext uri="{FF2B5EF4-FFF2-40B4-BE49-F238E27FC236}">
                <a16:creationId xmlns:a16="http://schemas.microsoft.com/office/drawing/2014/main" id="{0A86497A-DA62-58D2-59C1-1128876DA2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6460" y="3061261"/>
            <a:ext cx="570236" cy="610968"/>
          </a:xfrm>
          <a:prstGeom prst="rect">
            <a:avLst/>
          </a:prstGeom>
        </p:spPr>
      </p:pic>
      <p:sp>
        <p:nvSpPr>
          <p:cNvPr id="87" name="Oval 86">
            <a:extLst>
              <a:ext uri="{FF2B5EF4-FFF2-40B4-BE49-F238E27FC236}">
                <a16:creationId xmlns:a16="http://schemas.microsoft.com/office/drawing/2014/main" id="{E35EF706-18F5-F020-98A1-22D702180B8B}"/>
              </a:ext>
            </a:extLst>
          </p:cNvPr>
          <p:cNvSpPr/>
          <p:nvPr/>
        </p:nvSpPr>
        <p:spPr>
          <a:xfrm>
            <a:off x="10883981" y="2643308"/>
            <a:ext cx="962970" cy="962970"/>
          </a:xfrm>
          <a:prstGeom prst="ellipse">
            <a:avLst/>
          </a:prstGeom>
          <a:solidFill>
            <a:srgbClr val="082B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3478" tIns="33478" rIns="33478" bIns="33478" rtlCol="0" anchor="ctr" anchorCtr="0">
            <a:noAutofit/>
          </a:bodyPr>
          <a:lstStyle/>
          <a:p>
            <a:pPr marL="984" algn="ctr">
              <a:spcAft>
                <a:spcPts val="248"/>
              </a:spcAft>
            </a:pPr>
            <a:endParaRPr lang="pt-BR" sz="620">
              <a:solidFill>
                <a:srgbClr val="656465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88" name="Triangle 92">
            <a:extLst>
              <a:ext uri="{FF2B5EF4-FFF2-40B4-BE49-F238E27FC236}">
                <a16:creationId xmlns:a16="http://schemas.microsoft.com/office/drawing/2014/main" id="{34310395-0E31-FFBB-9974-A41B012A741A}"/>
              </a:ext>
            </a:extLst>
          </p:cNvPr>
          <p:cNvSpPr/>
          <p:nvPr/>
        </p:nvSpPr>
        <p:spPr>
          <a:xfrm rot="10800000">
            <a:off x="11242628" y="3591947"/>
            <a:ext cx="245674" cy="251345"/>
          </a:xfrm>
          <a:prstGeom prst="triangle">
            <a:avLst/>
          </a:prstGeom>
          <a:solidFill>
            <a:srgbClr val="082B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3478" tIns="33478" rIns="33478" bIns="33478" rtlCol="0" anchor="ctr" anchorCtr="0">
            <a:noAutofit/>
          </a:bodyPr>
          <a:lstStyle/>
          <a:p>
            <a:pPr marL="984" algn="ctr">
              <a:spcAft>
                <a:spcPts val="248"/>
              </a:spcAft>
            </a:pPr>
            <a:endParaRPr lang="pt-BR" sz="620">
              <a:solidFill>
                <a:srgbClr val="656465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89" name="Picture 88">
            <a:extLst>
              <a:ext uri="{FF2B5EF4-FFF2-40B4-BE49-F238E27FC236}">
                <a16:creationId xmlns:a16="http://schemas.microsoft.com/office/drawing/2014/main" id="{2320A719-DB12-81D5-E6C4-5E13DE3EEB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515" y="2903526"/>
            <a:ext cx="536864" cy="5100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0" name="Graphic 89" descr="Checklist with solid fill">
            <a:extLst>
              <a:ext uri="{FF2B5EF4-FFF2-40B4-BE49-F238E27FC236}">
                <a16:creationId xmlns:a16="http://schemas.microsoft.com/office/drawing/2014/main" id="{F3A6EF7B-3886-3465-D33C-6F794F0594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054977" y="2800101"/>
            <a:ext cx="618798" cy="618798"/>
          </a:xfrm>
          <a:prstGeom prst="rect">
            <a:avLst/>
          </a:prstGeom>
        </p:spPr>
      </p:pic>
      <p:grpSp>
        <p:nvGrpSpPr>
          <p:cNvPr id="92" name="Agrupar 37">
            <a:extLst>
              <a:ext uri="{FF2B5EF4-FFF2-40B4-BE49-F238E27FC236}">
                <a16:creationId xmlns:a16="http://schemas.microsoft.com/office/drawing/2014/main" id="{69E425FC-18DF-9FE0-7CB1-391A85857116}"/>
              </a:ext>
            </a:extLst>
          </p:cNvPr>
          <p:cNvGrpSpPr>
            <a:grpSpLocks noChangeAspect="1"/>
          </p:cNvGrpSpPr>
          <p:nvPr/>
        </p:nvGrpSpPr>
        <p:grpSpPr>
          <a:xfrm>
            <a:off x="1646397" y="2358776"/>
            <a:ext cx="215133" cy="215133"/>
            <a:chOff x="3794666" y="1510285"/>
            <a:chExt cx="256540" cy="256540"/>
          </a:xfrm>
        </p:grpSpPr>
        <p:sp>
          <p:nvSpPr>
            <p:cNvPr id="93" name="object 94">
              <a:extLst>
                <a:ext uri="{FF2B5EF4-FFF2-40B4-BE49-F238E27FC236}">
                  <a16:creationId xmlns:a16="http://schemas.microsoft.com/office/drawing/2014/main" id="{1B6A74E6-76BC-EA4D-8054-B86C960E2DF0}"/>
                </a:ext>
              </a:extLst>
            </p:cNvPr>
            <p:cNvSpPr/>
            <p:nvPr/>
          </p:nvSpPr>
          <p:spPr>
            <a:xfrm>
              <a:off x="3794666" y="1510285"/>
              <a:ext cx="256540" cy="256540"/>
            </a:xfrm>
            <a:custGeom>
              <a:avLst/>
              <a:gdLst/>
              <a:ahLst/>
              <a:cxnLst/>
              <a:rect l="l" t="t" r="r" b="b"/>
              <a:pathLst>
                <a:path w="256539" h="256539">
                  <a:moveTo>
                    <a:pt x="0" y="128016"/>
                  </a:moveTo>
                  <a:lnTo>
                    <a:pt x="10054" y="78170"/>
                  </a:lnTo>
                  <a:lnTo>
                    <a:pt x="37480" y="37480"/>
                  </a:lnTo>
                  <a:lnTo>
                    <a:pt x="78170" y="10054"/>
                  </a:lnTo>
                  <a:lnTo>
                    <a:pt x="128015" y="0"/>
                  </a:lnTo>
                  <a:lnTo>
                    <a:pt x="177861" y="10054"/>
                  </a:lnTo>
                  <a:lnTo>
                    <a:pt x="218551" y="37480"/>
                  </a:lnTo>
                  <a:lnTo>
                    <a:pt x="245977" y="78170"/>
                  </a:lnTo>
                  <a:lnTo>
                    <a:pt x="256031" y="128016"/>
                  </a:lnTo>
                  <a:lnTo>
                    <a:pt x="245977" y="177861"/>
                  </a:lnTo>
                  <a:lnTo>
                    <a:pt x="218551" y="218551"/>
                  </a:lnTo>
                  <a:lnTo>
                    <a:pt x="177861" y="245977"/>
                  </a:lnTo>
                  <a:lnTo>
                    <a:pt x="128015" y="256031"/>
                  </a:lnTo>
                  <a:lnTo>
                    <a:pt x="78170" y="245977"/>
                  </a:lnTo>
                  <a:lnTo>
                    <a:pt x="37480" y="218551"/>
                  </a:lnTo>
                  <a:lnTo>
                    <a:pt x="10054" y="177861"/>
                  </a:lnTo>
                  <a:lnTo>
                    <a:pt x="0" y="128016"/>
                  </a:ln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endParaRPr sz="1121">
                <a:solidFill>
                  <a:srgbClr val="1F497D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4" name="Forma em L 10">
              <a:extLst>
                <a:ext uri="{FF2B5EF4-FFF2-40B4-BE49-F238E27FC236}">
                  <a16:creationId xmlns:a16="http://schemas.microsoft.com/office/drawing/2014/main" id="{52E721AB-BDEA-610D-74BC-446E4F424989}"/>
                </a:ext>
              </a:extLst>
            </p:cNvPr>
            <p:cNvSpPr/>
            <p:nvPr/>
          </p:nvSpPr>
          <p:spPr>
            <a:xfrm rot="18879096">
              <a:off x="3837856" y="1579299"/>
              <a:ext cx="164371" cy="98101"/>
            </a:xfrm>
            <a:prstGeom prst="corner">
              <a:avLst/>
            </a:prstGeom>
            <a:solidFill>
              <a:srgbClr val="008B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121">
                <a:solidFill>
                  <a:srgbClr val="1F497D"/>
                </a:solidFill>
                <a:latin typeface="+mj-lt"/>
                <a:cs typeface="Arial" panose="020B0604020202020204" pitchFamily="34" charset="0"/>
              </a:endParaRPr>
            </a:p>
          </p:txBody>
        </p:sp>
      </p:grpSp>
      <p:grpSp>
        <p:nvGrpSpPr>
          <p:cNvPr id="95" name="Agrupar 37">
            <a:extLst>
              <a:ext uri="{FF2B5EF4-FFF2-40B4-BE49-F238E27FC236}">
                <a16:creationId xmlns:a16="http://schemas.microsoft.com/office/drawing/2014/main" id="{9D5B8173-A587-2A0A-AF86-7B1202D16474}"/>
              </a:ext>
            </a:extLst>
          </p:cNvPr>
          <p:cNvGrpSpPr>
            <a:grpSpLocks noChangeAspect="1"/>
          </p:cNvGrpSpPr>
          <p:nvPr/>
        </p:nvGrpSpPr>
        <p:grpSpPr>
          <a:xfrm>
            <a:off x="3248846" y="2502661"/>
            <a:ext cx="215133" cy="215133"/>
            <a:chOff x="3794666" y="1510285"/>
            <a:chExt cx="256540" cy="256540"/>
          </a:xfrm>
        </p:grpSpPr>
        <p:sp>
          <p:nvSpPr>
            <p:cNvPr id="96" name="object 94">
              <a:extLst>
                <a:ext uri="{FF2B5EF4-FFF2-40B4-BE49-F238E27FC236}">
                  <a16:creationId xmlns:a16="http://schemas.microsoft.com/office/drawing/2014/main" id="{E401E819-9CFD-98D7-A125-184D814E31E1}"/>
                </a:ext>
              </a:extLst>
            </p:cNvPr>
            <p:cNvSpPr/>
            <p:nvPr/>
          </p:nvSpPr>
          <p:spPr>
            <a:xfrm>
              <a:off x="3794666" y="1510285"/>
              <a:ext cx="256540" cy="256540"/>
            </a:xfrm>
            <a:custGeom>
              <a:avLst/>
              <a:gdLst/>
              <a:ahLst/>
              <a:cxnLst/>
              <a:rect l="l" t="t" r="r" b="b"/>
              <a:pathLst>
                <a:path w="256539" h="256539">
                  <a:moveTo>
                    <a:pt x="0" y="128016"/>
                  </a:moveTo>
                  <a:lnTo>
                    <a:pt x="10054" y="78170"/>
                  </a:lnTo>
                  <a:lnTo>
                    <a:pt x="37480" y="37480"/>
                  </a:lnTo>
                  <a:lnTo>
                    <a:pt x="78170" y="10054"/>
                  </a:lnTo>
                  <a:lnTo>
                    <a:pt x="128015" y="0"/>
                  </a:lnTo>
                  <a:lnTo>
                    <a:pt x="177861" y="10054"/>
                  </a:lnTo>
                  <a:lnTo>
                    <a:pt x="218551" y="37480"/>
                  </a:lnTo>
                  <a:lnTo>
                    <a:pt x="245977" y="78170"/>
                  </a:lnTo>
                  <a:lnTo>
                    <a:pt x="256031" y="128016"/>
                  </a:lnTo>
                  <a:lnTo>
                    <a:pt x="245977" y="177861"/>
                  </a:lnTo>
                  <a:lnTo>
                    <a:pt x="218551" y="218551"/>
                  </a:lnTo>
                  <a:lnTo>
                    <a:pt x="177861" y="245977"/>
                  </a:lnTo>
                  <a:lnTo>
                    <a:pt x="128015" y="256031"/>
                  </a:lnTo>
                  <a:lnTo>
                    <a:pt x="78170" y="245977"/>
                  </a:lnTo>
                  <a:lnTo>
                    <a:pt x="37480" y="218551"/>
                  </a:lnTo>
                  <a:lnTo>
                    <a:pt x="10054" y="177861"/>
                  </a:lnTo>
                  <a:lnTo>
                    <a:pt x="0" y="128016"/>
                  </a:ln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endParaRPr sz="1121">
                <a:solidFill>
                  <a:srgbClr val="1F497D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7" name="Forma em L 76">
              <a:extLst>
                <a:ext uri="{FF2B5EF4-FFF2-40B4-BE49-F238E27FC236}">
                  <a16:creationId xmlns:a16="http://schemas.microsoft.com/office/drawing/2014/main" id="{DB4E23B4-EEBD-2F05-0FCE-9A9C5AAB851D}"/>
                </a:ext>
              </a:extLst>
            </p:cNvPr>
            <p:cNvSpPr/>
            <p:nvPr/>
          </p:nvSpPr>
          <p:spPr>
            <a:xfrm rot="18879096">
              <a:off x="3837856" y="1579299"/>
              <a:ext cx="164371" cy="98101"/>
            </a:xfrm>
            <a:prstGeom prst="corner">
              <a:avLst/>
            </a:prstGeom>
            <a:solidFill>
              <a:srgbClr val="008B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121">
                <a:solidFill>
                  <a:srgbClr val="1F497D"/>
                </a:solidFill>
                <a:latin typeface="+mj-lt"/>
                <a:cs typeface="Arial" panose="020B0604020202020204" pitchFamily="34" charset="0"/>
              </a:endParaRPr>
            </a:p>
          </p:txBody>
        </p:sp>
      </p:grpSp>
      <p:pic>
        <p:nvPicPr>
          <p:cNvPr id="100" name="Picture 99">
            <a:extLst>
              <a:ext uri="{FF2B5EF4-FFF2-40B4-BE49-F238E27FC236}">
                <a16:creationId xmlns:a16="http://schemas.microsoft.com/office/drawing/2014/main" id="{4C284906-6E79-2272-DDC2-B2855B4E55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3226" y="2805593"/>
            <a:ext cx="605768" cy="555287"/>
          </a:xfrm>
          <a:prstGeom prst="rect">
            <a:avLst/>
          </a:prstGeom>
          <a:solidFill>
            <a:srgbClr val="082B49"/>
          </a:solidFill>
        </p:spPr>
      </p:pic>
      <p:sp>
        <p:nvSpPr>
          <p:cNvPr id="4" name="TextBox 40">
            <a:extLst>
              <a:ext uri="{FF2B5EF4-FFF2-40B4-BE49-F238E27FC236}">
                <a16:creationId xmlns:a16="http://schemas.microsoft.com/office/drawing/2014/main" id="{CCE8BDDA-0771-1F9B-9CD7-CF09235F6B4B}"/>
              </a:ext>
            </a:extLst>
          </p:cNvPr>
          <p:cNvSpPr txBox="1"/>
          <p:nvPr/>
        </p:nvSpPr>
        <p:spPr>
          <a:xfrm>
            <a:off x="7459781" y="4982728"/>
            <a:ext cx="1039317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pt-BR" sz="1400" b="1" err="1">
                <a:solidFill>
                  <a:srgbClr val="0F51A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Fev</a:t>
            </a:r>
            <a:r>
              <a:rPr lang="pt-BR" sz="1400" b="1">
                <a:solidFill>
                  <a:srgbClr val="0F51A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/24</a:t>
            </a:r>
          </a:p>
        </p:txBody>
      </p:sp>
      <p:sp>
        <p:nvSpPr>
          <p:cNvPr id="5" name="TextBox 40">
            <a:extLst>
              <a:ext uri="{FF2B5EF4-FFF2-40B4-BE49-F238E27FC236}">
                <a16:creationId xmlns:a16="http://schemas.microsoft.com/office/drawing/2014/main" id="{ACC74E7F-A175-7355-2484-E982D3A5AE2F}"/>
              </a:ext>
            </a:extLst>
          </p:cNvPr>
          <p:cNvSpPr txBox="1"/>
          <p:nvPr/>
        </p:nvSpPr>
        <p:spPr>
          <a:xfrm>
            <a:off x="10954748" y="4982728"/>
            <a:ext cx="1039317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pt-BR" sz="1400" b="1" dirty="0">
                <a:solidFill>
                  <a:srgbClr val="0F51A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Mar/24</a:t>
            </a:r>
          </a:p>
        </p:txBody>
      </p:sp>
      <p:sp>
        <p:nvSpPr>
          <p:cNvPr id="6" name="TextBox 40">
            <a:extLst>
              <a:ext uri="{FF2B5EF4-FFF2-40B4-BE49-F238E27FC236}">
                <a16:creationId xmlns:a16="http://schemas.microsoft.com/office/drawing/2014/main" id="{7E6BBA2F-E54A-9FC7-3B2A-0A82293DB90E}"/>
              </a:ext>
            </a:extLst>
          </p:cNvPr>
          <p:cNvSpPr txBox="1"/>
          <p:nvPr/>
        </p:nvSpPr>
        <p:spPr>
          <a:xfrm>
            <a:off x="3901969" y="4982728"/>
            <a:ext cx="1039317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pt-BR" sz="1400" b="1">
                <a:solidFill>
                  <a:srgbClr val="0F51A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Out/23</a:t>
            </a:r>
          </a:p>
        </p:txBody>
      </p:sp>
    </p:spTree>
    <p:extLst>
      <p:ext uri="{BB962C8B-B14F-4D97-AF65-F5344CB8AC3E}">
        <p14:creationId xmlns:p14="http://schemas.microsoft.com/office/powerpoint/2010/main" val="12969369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2">
            <a:extLst>
              <a:ext uri="{FF2B5EF4-FFF2-40B4-BE49-F238E27FC236}">
                <a16:creationId xmlns:a16="http://schemas.microsoft.com/office/drawing/2014/main" id="{2AA36605-B9E9-14DD-BF28-B5CD19ED0B54}"/>
              </a:ext>
            </a:extLst>
          </p:cNvPr>
          <p:cNvSpPr txBox="1">
            <a:spLocks/>
          </p:cNvSpPr>
          <p:nvPr/>
        </p:nvSpPr>
        <p:spPr>
          <a:xfrm>
            <a:off x="4536373" y="340498"/>
            <a:ext cx="8074003" cy="5665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084"/>
              </a:lnSpc>
            </a:pPr>
            <a:r>
              <a:rPr lang="pt-BR" sz="2400" spc="-134">
                <a:solidFill>
                  <a:srgbClr val="000000"/>
                </a:solidFill>
                <a:latin typeface="Montserrat" panose="00000500000000000000" pitchFamily="2" charset="0"/>
              </a:rPr>
              <a:t>VISÃO GERAL | Microrregião de Água e Esgoto (MRAE)</a:t>
            </a:r>
          </a:p>
        </p:txBody>
      </p:sp>
      <p:sp>
        <p:nvSpPr>
          <p:cNvPr id="4" name="Retângulo 28">
            <a:extLst>
              <a:ext uri="{FF2B5EF4-FFF2-40B4-BE49-F238E27FC236}">
                <a16:creationId xmlns:a16="http://schemas.microsoft.com/office/drawing/2014/main" id="{73ABA292-670E-660A-AEF0-F0E456345CBF}"/>
              </a:ext>
            </a:extLst>
          </p:cNvPr>
          <p:cNvSpPr/>
          <p:nvPr/>
        </p:nvSpPr>
        <p:spPr>
          <a:xfrm>
            <a:off x="8527212" y="1246251"/>
            <a:ext cx="2615216" cy="5043053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252000" rIns="252000" anchor="ctr"/>
          <a:lstStyle/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>
              <a:ln>
                <a:noFill/>
              </a:ln>
              <a:solidFill>
                <a:srgbClr val="005287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sp>
        <p:nvSpPr>
          <p:cNvPr id="5" name="Retângulo 28">
            <a:extLst>
              <a:ext uri="{FF2B5EF4-FFF2-40B4-BE49-F238E27FC236}">
                <a16:creationId xmlns:a16="http://schemas.microsoft.com/office/drawing/2014/main" id="{CFDB20B5-410E-C9BF-CBE1-5EC0D5D03E5D}"/>
              </a:ext>
            </a:extLst>
          </p:cNvPr>
          <p:cNvSpPr/>
          <p:nvPr/>
        </p:nvSpPr>
        <p:spPr>
          <a:xfrm>
            <a:off x="5581041" y="1246251"/>
            <a:ext cx="2615216" cy="5043053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252000" rIns="252000" anchor="ctr"/>
          <a:lstStyle/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>
              <a:ln>
                <a:noFill/>
              </a:ln>
              <a:solidFill>
                <a:srgbClr val="005287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grpSp>
        <p:nvGrpSpPr>
          <p:cNvPr id="6" name="Grupo 6">
            <a:extLst>
              <a:ext uri="{FF2B5EF4-FFF2-40B4-BE49-F238E27FC236}">
                <a16:creationId xmlns:a16="http://schemas.microsoft.com/office/drawing/2014/main" id="{75820152-48CA-87B5-170D-235F25E45959}"/>
              </a:ext>
            </a:extLst>
          </p:cNvPr>
          <p:cNvGrpSpPr/>
          <p:nvPr/>
        </p:nvGrpSpPr>
        <p:grpSpPr>
          <a:xfrm>
            <a:off x="-4279113" y="687375"/>
            <a:ext cx="6244761" cy="6414593"/>
            <a:chOff x="4157693" y="2744194"/>
            <a:chExt cx="2091688" cy="2148574"/>
          </a:xfrm>
          <a:solidFill>
            <a:schemeClr val="bg2"/>
          </a:solidFill>
        </p:grpSpPr>
        <p:sp>
          <p:nvSpPr>
            <p:cNvPr id="7" name="Freeform 18">
              <a:extLst>
                <a:ext uri="{FF2B5EF4-FFF2-40B4-BE49-F238E27FC236}">
                  <a16:creationId xmlns:a16="http://schemas.microsoft.com/office/drawing/2014/main" id="{9A63F209-135E-9DE0-2721-CFF10DA52F57}"/>
                </a:ext>
              </a:extLst>
            </p:cNvPr>
            <p:cNvSpPr>
              <a:spLocks/>
            </p:cNvSpPr>
            <p:nvPr/>
          </p:nvSpPr>
          <p:spPr bwMode="blackWhite">
            <a:xfrm>
              <a:off x="5137447" y="2810189"/>
              <a:ext cx="268444" cy="289153"/>
            </a:xfrm>
            <a:custGeom>
              <a:avLst/>
              <a:gdLst/>
              <a:ahLst/>
              <a:cxnLst>
                <a:cxn ang="0">
                  <a:pos x="219" y="324"/>
                </a:cxn>
                <a:cxn ang="0">
                  <a:pos x="180" y="324"/>
                </a:cxn>
                <a:cxn ang="0">
                  <a:pos x="141" y="283"/>
                </a:cxn>
                <a:cxn ang="0">
                  <a:pos x="122" y="229"/>
                </a:cxn>
                <a:cxn ang="0">
                  <a:pos x="90" y="168"/>
                </a:cxn>
                <a:cxn ang="0">
                  <a:pos x="51" y="155"/>
                </a:cxn>
                <a:cxn ang="0">
                  <a:pos x="32" y="155"/>
                </a:cxn>
                <a:cxn ang="0">
                  <a:pos x="0" y="135"/>
                </a:cxn>
                <a:cxn ang="0">
                  <a:pos x="0" y="94"/>
                </a:cxn>
                <a:cxn ang="0">
                  <a:pos x="51" y="114"/>
                </a:cxn>
                <a:cxn ang="0">
                  <a:pos x="109" y="114"/>
                </a:cxn>
                <a:cxn ang="0">
                  <a:pos x="161" y="74"/>
                </a:cxn>
                <a:cxn ang="0">
                  <a:pos x="199" y="20"/>
                </a:cxn>
                <a:cxn ang="0">
                  <a:pos x="219" y="0"/>
                </a:cxn>
                <a:cxn ang="0">
                  <a:pos x="232" y="0"/>
                </a:cxn>
                <a:cxn ang="0">
                  <a:pos x="232" y="54"/>
                </a:cxn>
                <a:cxn ang="0">
                  <a:pos x="251" y="114"/>
                </a:cxn>
                <a:cxn ang="0">
                  <a:pos x="270" y="155"/>
                </a:cxn>
                <a:cxn ang="0">
                  <a:pos x="290" y="168"/>
                </a:cxn>
                <a:cxn ang="0">
                  <a:pos x="290" y="189"/>
                </a:cxn>
                <a:cxn ang="0">
                  <a:pos x="270" y="209"/>
                </a:cxn>
                <a:cxn ang="0">
                  <a:pos x="232" y="249"/>
                </a:cxn>
                <a:cxn ang="0">
                  <a:pos x="219" y="303"/>
                </a:cxn>
                <a:cxn ang="0">
                  <a:pos x="219" y="324"/>
                </a:cxn>
              </a:cxnLst>
              <a:rect l="0" t="0" r="r" b="b"/>
              <a:pathLst>
                <a:path w="291" h="325">
                  <a:moveTo>
                    <a:pt x="219" y="324"/>
                  </a:moveTo>
                  <a:lnTo>
                    <a:pt x="180" y="324"/>
                  </a:lnTo>
                  <a:lnTo>
                    <a:pt x="141" y="283"/>
                  </a:lnTo>
                  <a:lnTo>
                    <a:pt x="122" y="229"/>
                  </a:lnTo>
                  <a:lnTo>
                    <a:pt x="90" y="168"/>
                  </a:lnTo>
                  <a:lnTo>
                    <a:pt x="51" y="155"/>
                  </a:lnTo>
                  <a:lnTo>
                    <a:pt x="32" y="155"/>
                  </a:lnTo>
                  <a:lnTo>
                    <a:pt x="0" y="135"/>
                  </a:lnTo>
                  <a:lnTo>
                    <a:pt x="0" y="94"/>
                  </a:lnTo>
                  <a:lnTo>
                    <a:pt x="51" y="114"/>
                  </a:lnTo>
                  <a:lnTo>
                    <a:pt x="109" y="114"/>
                  </a:lnTo>
                  <a:lnTo>
                    <a:pt x="161" y="74"/>
                  </a:lnTo>
                  <a:lnTo>
                    <a:pt x="199" y="20"/>
                  </a:lnTo>
                  <a:lnTo>
                    <a:pt x="219" y="0"/>
                  </a:lnTo>
                  <a:lnTo>
                    <a:pt x="232" y="0"/>
                  </a:lnTo>
                  <a:lnTo>
                    <a:pt x="232" y="54"/>
                  </a:lnTo>
                  <a:lnTo>
                    <a:pt x="251" y="114"/>
                  </a:lnTo>
                  <a:lnTo>
                    <a:pt x="270" y="155"/>
                  </a:lnTo>
                  <a:lnTo>
                    <a:pt x="290" y="168"/>
                  </a:lnTo>
                  <a:lnTo>
                    <a:pt x="290" y="189"/>
                  </a:lnTo>
                  <a:lnTo>
                    <a:pt x="270" y="209"/>
                  </a:lnTo>
                  <a:lnTo>
                    <a:pt x="232" y="249"/>
                  </a:lnTo>
                  <a:lnTo>
                    <a:pt x="219" y="303"/>
                  </a:lnTo>
                  <a:lnTo>
                    <a:pt x="219" y="324"/>
                  </a:lnTo>
                </a:path>
              </a:pathLst>
            </a:custGeom>
            <a:grpFill/>
            <a:ln w="190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49981" tIns="0" rIns="49981" bIns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>
                <a:solidFill>
                  <a:srgbClr val="1E698D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8" name="Freeform 19">
              <a:extLst>
                <a:ext uri="{FF2B5EF4-FFF2-40B4-BE49-F238E27FC236}">
                  <a16:creationId xmlns:a16="http://schemas.microsoft.com/office/drawing/2014/main" id="{00422E22-003A-3B4F-CA90-14BE4F8AF46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6910" y="2744194"/>
              <a:ext cx="304555" cy="371476"/>
            </a:xfrm>
            <a:custGeom>
              <a:avLst/>
              <a:gdLst/>
              <a:ahLst/>
              <a:cxnLst>
                <a:cxn ang="0">
                  <a:pos x="328" y="343"/>
                </a:cxn>
                <a:cxn ang="0">
                  <a:pos x="270" y="343"/>
                </a:cxn>
                <a:cxn ang="0">
                  <a:pos x="250" y="357"/>
                </a:cxn>
                <a:cxn ang="0">
                  <a:pos x="250" y="377"/>
                </a:cxn>
                <a:cxn ang="0">
                  <a:pos x="231" y="397"/>
                </a:cxn>
                <a:cxn ang="0">
                  <a:pos x="218" y="397"/>
                </a:cxn>
                <a:cxn ang="0">
                  <a:pos x="199" y="377"/>
                </a:cxn>
                <a:cxn ang="0">
                  <a:pos x="180" y="377"/>
                </a:cxn>
                <a:cxn ang="0">
                  <a:pos x="160" y="418"/>
                </a:cxn>
                <a:cxn ang="0">
                  <a:pos x="122" y="397"/>
                </a:cxn>
                <a:cxn ang="0">
                  <a:pos x="109" y="377"/>
                </a:cxn>
                <a:cxn ang="0">
                  <a:pos x="122" y="357"/>
                </a:cxn>
                <a:cxn ang="0">
                  <a:pos x="122" y="303"/>
                </a:cxn>
                <a:cxn ang="0">
                  <a:pos x="109" y="262"/>
                </a:cxn>
                <a:cxn ang="0">
                  <a:pos x="109" y="228"/>
                </a:cxn>
                <a:cxn ang="0">
                  <a:pos x="90" y="208"/>
                </a:cxn>
                <a:cxn ang="0">
                  <a:pos x="51" y="188"/>
                </a:cxn>
                <a:cxn ang="0">
                  <a:pos x="32" y="147"/>
                </a:cxn>
                <a:cxn ang="0">
                  <a:pos x="32" y="114"/>
                </a:cxn>
                <a:cxn ang="0">
                  <a:pos x="0" y="93"/>
                </a:cxn>
                <a:cxn ang="0">
                  <a:pos x="12" y="73"/>
                </a:cxn>
                <a:cxn ang="0">
                  <a:pos x="90" y="93"/>
                </a:cxn>
                <a:cxn ang="0">
                  <a:pos x="109" y="93"/>
                </a:cxn>
                <a:cxn ang="0">
                  <a:pos x="122" y="114"/>
                </a:cxn>
                <a:cxn ang="0">
                  <a:pos x="141" y="73"/>
                </a:cxn>
                <a:cxn ang="0">
                  <a:pos x="218" y="32"/>
                </a:cxn>
                <a:cxn ang="0">
                  <a:pos x="218" y="0"/>
                </a:cxn>
                <a:cxn ang="0">
                  <a:pos x="250" y="13"/>
                </a:cxn>
                <a:cxn ang="0">
                  <a:pos x="250" y="53"/>
                </a:cxn>
                <a:cxn ang="0">
                  <a:pos x="270" y="53"/>
                </a:cxn>
                <a:cxn ang="0">
                  <a:pos x="289" y="93"/>
                </a:cxn>
                <a:cxn ang="0">
                  <a:pos x="270" y="147"/>
                </a:cxn>
                <a:cxn ang="0">
                  <a:pos x="289" y="228"/>
                </a:cxn>
                <a:cxn ang="0">
                  <a:pos x="308" y="242"/>
                </a:cxn>
                <a:cxn ang="0">
                  <a:pos x="328" y="303"/>
                </a:cxn>
                <a:cxn ang="0">
                  <a:pos x="328" y="343"/>
                </a:cxn>
              </a:cxnLst>
              <a:rect l="0" t="0" r="r" b="b"/>
              <a:pathLst>
                <a:path w="329" h="419">
                  <a:moveTo>
                    <a:pt x="328" y="343"/>
                  </a:moveTo>
                  <a:lnTo>
                    <a:pt x="270" y="343"/>
                  </a:lnTo>
                  <a:lnTo>
                    <a:pt x="250" y="357"/>
                  </a:lnTo>
                  <a:lnTo>
                    <a:pt x="250" y="377"/>
                  </a:lnTo>
                  <a:lnTo>
                    <a:pt x="231" y="397"/>
                  </a:lnTo>
                  <a:lnTo>
                    <a:pt x="218" y="397"/>
                  </a:lnTo>
                  <a:lnTo>
                    <a:pt x="199" y="377"/>
                  </a:lnTo>
                  <a:lnTo>
                    <a:pt x="180" y="377"/>
                  </a:lnTo>
                  <a:lnTo>
                    <a:pt x="160" y="418"/>
                  </a:lnTo>
                  <a:lnTo>
                    <a:pt x="122" y="397"/>
                  </a:lnTo>
                  <a:lnTo>
                    <a:pt x="109" y="377"/>
                  </a:lnTo>
                  <a:lnTo>
                    <a:pt x="122" y="357"/>
                  </a:lnTo>
                  <a:lnTo>
                    <a:pt x="122" y="303"/>
                  </a:lnTo>
                  <a:lnTo>
                    <a:pt x="109" y="262"/>
                  </a:lnTo>
                  <a:lnTo>
                    <a:pt x="109" y="228"/>
                  </a:lnTo>
                  <a:lnTo>
                    <a:pt x="90" y="208"/>
                  </a:lnTo>
                  <a:lnTo>
                    <a:pt x="51" y="188"/>
                  </a:lnTo>
                  <a:lnTo>
                    <a:pt x="32" y="147"/>
                  </a:lnTo>
                  <a:lnTo>
                    <a:pt x="32" y="114"/>
                  </a:lnTo>
                  <a:lnTo>
                    <a:pt x="0" y="93"/>
                  </a:lnTo>
                  <a:lnTo>
                    <a:pt x="12" y="73"/>
                  </a:lnTo>
                  <a:lnTo>
                    <a:pt x="90" y="93"/>
                  </a:lnTo>
                  <a:lnTo>
                    <a:pt x="109" y="93"/>
                  </a:lnTo>
                  <a:lnTo>
                    <a:pt x="122" y="114"/>
                  </a:lnTo>
                  <a:lnTo>
                    <a:pt x="141" y="73"/>
                  </a:lnTo>
                  <a:lnTo>
                    <a:pt x="218" y="32"/>
                  </a:lnTo>
                  <a:lnTo>
                    <a:pt x="218" y="0"/>
                  </a:lnTo>
                  <a:lnTo>
                    <a:pt x="250" y="13"/>
                  </a:lnTo>
                  <a:lnTo>
                    <a:pt x="250" y="53"/>
                  </a:lnTo>
                  <a:lnTo>
                    <a:pt x="270" y="53"/>
                  </a:lnTo>
                  <a:lnTo>
                    <a:pt x="289" y="93"/>
                  </a:lnTo>
                  <a:lnTo>
                    <a:pt x="270" y="147"/>
                  </a:lnTo>
                  <a:lnTo>
                    <a:pt x="289" y="228"/>
                  </a:lnTo>
                  <a:lnTo>
                    <a:pt x="308" y="242"/>
                  </a:lnTo>
                  <a:lnTo>
                    <a:pt x="328" y="303"/>
                  </a:lnTo>
                  <a:lnTo>
                    <a:pt x="328" y="343"/>
                  </a:lnTo>
                </a:path>
              </a:pathLst>
            </a:custGeom>
            <a:grpFill/>
            <a:ln w="190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>
                <a:solidFill>
                  <a:srgbClr val="1E698D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9" name="Freeform 20">
              <a:extLst>
                <a:ext uri="{FF2B5EF4-FFF2-40B4-BE49-F238E27FC236}">
                  <a16:creationId xmlns:a16="http://schemas.microsoft.com/office/drawing/2014/main" id="{CF1189CA-131E-3432-46BF-86AE082A9EA1}"/>
                </a:ext>
              </a:extLst>
            </p:cNvPr>
            <p:cNvSpPr>
              <a:spLocks/>
            </p:cNvSpPr>
            <p:nvPr/>
          </p:nvSpPr>
          <p:spPr bwMode="blackWhite">
            <a:xfrm>
              <a:off x="5101337" y="4515169"/>
              <a:ext cx="351567" cy="377599"/>
            </a:xfrm>
            <a:custGeom>
              <a:avLst/>
              <a:gdLst/>
              <a:ahLst/>
              <a:cxnLst>
                <a:cxn ang="0">
                  <a:pos x="199" y="425"/>
                </a:cxn>
                <a:cxn ang="0">
                  <a:pos x="237" y="404"/>
                </a:cxn>
                <a:cxn ang="0">
                  <a:pos x="269" y="323"/>
                </a:cxn>
                <a:cxn ang="0">
                  <a:pos x="308" y="289"/>
                </a:cxn>
                <a:cxn ang="0">
                  <a:pos x="346" y="196"/>
                </a:cxn>
                <a:cxn ang="0">
                  <a:pos x="379" y="135"/>
                </a:cxn>
                <a:cxn ang="0">
                  <a:pos x="366" y="114"/>
                </a:cxn>
                <a:cxn ang="0">
                  <a:pos x="366" y="81"/>
                </a:cxn>
                <a:cxn ang="0">
                  <a:pos x="346" y="81"/>
                </a:cxn>
                <a:cxn ang="0">
                  <a:pos x="327" y="60"/>
                </a:cxn>
                <a:cxn ang="0">
                  <a:pos x="289" y="40"/>
                </a:cxn>
                <a:cxn ang="0">
                  <a:pos x="269" y="20"/>
                </a:cxn>
                <a:cxn ang="0">
                  <a:pos x="218" y="0"/>
                </a:cxn>
                <a:cxn ang="0">
                  <a:pos x="160" y="0"/>
                </a:cxn>
                <a:cxn ang="0">
                  <a:pos x="109" y="40"/>
                </a:cxn>
                <a:cxn ang="0">
                  <a:pos x="0" y="209"/>
                </a:cxn>
                <a:cxn ang="0">
                  <a:pos x="0" y="228"/>
                </a:cxn>
                <a:cxn ang="0">
                  <a:pos x="38" y="228"/>
                </a:cxn>
                <a:cxn ang="0">
                  <a:pos x="109" y="269"/>
                </a:cxn>
                <a:cxn ang="0">
                  <a:pos x="128" y="269"/>
                </a:cxn>
                <a:cxn ang="0">
                  <a:pos x="199" y="343"/>
                </a:cxn>
                <a:cxn ang="0">
                  <a:pos x="218" y="323"/>
                </a:cxn>
                <a:cxn ang="0">
                  <a:pos x="218" y="364"/>
                </a:cxn>
                <a:cxn ang="0">
                  <a:pos x="199" y="384"/>
                </a:cxn>
                <a:cxn ang="0">
                  <a:pos x="199" y="425"/>
                </a:cxn>
              </a:cxnLst>
              <a:rect l="0" t="0" r="r" b="b"/>
              <a:pathLst>
                <a:path w="380" h="426">
                  <a:moveTo>
                    <a:pt x="199" y="425"/>
                  </a:moveTo>
                  <a:lnTo>
                    <a:pt x="237" y="404"/>
                  </a:lnTo>
                  <a:lnTo>
                    <a:pt x="269" y="323"/>
                  </a:lnTo>
                  <a:lnTo>
                    <a:pt x="308" y="289"/>
                  </a:lnTo>
                  <a:lnTo>
                    <a:pt x="346" y="196"/>
                  </a:lnTo>
                  <a:lnTo>
                    <a:pt x="379" y="135"/>
                  </a:lnTo>
                  <a:lnTo>
                    <a:pt x="366" y="114"/>
                  </a:lnTo>
                  <a:lnTo>
                    <a:pt x="366" y="81"/>
                  </a:lnTo>
                  <a:lnTo>
                    <a:pt x="346" y="81"/>
                  </a:lnTo>
                  <a:lnTo>
                    <a:pt x="327" y="60"/>
                  </a:lnTo>
                  <a:lnTo>
                    <a:pt x="289" y="40"/>
                  </a:lnTo>
                  <a:lnTo>
                    <a:pt x="269" y="20"/>
                  </a:lnTo>
                  <a:lnTo>
                    <a:pt x="218" y="0"/>
                  </a:lnTo>
                  <a:lnTo>
                    <a:pt x="160" y="0"/>
                  </a:lnTo>
                  <a:lnTo>
                    <a:pt x="109" y="40"/>
                  </a:lnTo>
                  <a:lnTo>
                    <a:pt x="0" y="209"/>
                  </a:lnTo>
                  <a:lnTo>
                    <a:pt x="0" y="228"/>
                  </a:lnTo>
                  <a:lnTo>
                    <a:pt x="38" y="228"/>
                  </a:lnTo>
                  <a:lnTo>
                    <a:pt x="109" y="269"/>
                  </a:lnTo>
                  <a:lnTo>
                    <a:pt x="128" y="269"/>
                  </a:lnTo>
                  <a:lnTo>
                    <a:pt x="199" y="343"/>
                  </a:lnTo>
                  <a:lnTo>
                    <a:pt x="218" y="323"/>
                  </a:lnTo>
                  <a:lnTo>
                    <a:pt x="218" y="364"/>
                  </a:lnTo>
                  <a:lnTo>
                    <a:pt x="199" y="384"/>
                  </a:lnTo>
                  <a:lnTo>
                    <a:pt x="199" y="425"/>
                  </a:lnTo>
                </a:path>
              </a:pathLst>
            </a:custGeom>
            <a:grpFill/>
            <a:ln w="190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49981" tIns="0" rIns="49981" bIns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>
                <a:solidFill>
                  <a:srgbClr val="1E698D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0" name="Freeform 21">
              <a:extLst>
                <a:ext uri="{FF2B5EF4-FFF2-40B4-BE49-F238E27FC236}">
                  <a16:creationId xmlns:a16="http://schemas.microsoft.com/office/drawing/2014/main" id="{60D43AA3-E8B9-00C8-2D3A-993B1E7CFC72}"/>
                </a:ext>
              </a:extLst>
            </p:cNvPr>
            <p:cNvSpPr>
              <a:spLocks/>
            </p:cNvSpPr>
            <p:nvPr/>
          </p:nvSpPr>
          <p:spPr bwMode="blackWhite">
            <a:xfrm>
              <a:off x="5250548" y="4449853"/>
              <a:ext cx="256181" cy="186418"/>
            </a:xfrm>
            <a:custGeom>
              <a:avLst/>
              <a:gdLst/>
              <a:ahLst/>
              <a:cxnLst>
                <a:cxn ang="0">
                  <a:pos x="218" y="209"/>
                </a:cxn>
                <a:cxn ang="0">
                  <a:pos x="256" y="155"/>
                </a:cxn>
                <a:cxn ang="0">
                  <a:pos x="276" y="74"/>
                </a:cxn>
                <a:cxn ang="0">
                  <a:pos x="276" y="20"/>
                </a:cxn>
                <a:cxn ang="0">
                  <a:pos x="256" y="20"/>
                </a:cxn>
                <a:cxn ang="0">
                  <a:pos x="218" y="0"/>
                </a:cxn>
                <a:cxn ang="0">
                  <a:pos x="186" y="0"/>
                </a:cxn>
                <a:cxn ang="0">
                  <a:pos x="147" y="20"/>
                </a:cxn>
                <a:cxn ang="0">
                  <a:pos x="128" y="40"/>
                </a:cxn>
                <a:cxn ang="0">
                  <a:pos x="57" y="20"/>
                </a:cxn>
                <a:cxn ang="0">
                  <a:pos x="0" y="20"/>
                </a:cxn>
                <a:cxn ang="0">
                  <a:pos x="0" y="74"/>
                </a:cxn>
                <a:cxn ang="0">
                  <a:pos x="57" y="74"/>
                </a:cxn>
                <a:cxn ang="0">
                  <a:pos x="109" y="94"/>
                </a:cxn>
                <a:cxn ang="0">
                  <a:pos x="128" y="114"/>
                </a:cxn>
                <a:cxn ang="0">
                  <a:pos x="166" y="134"/>
                </a:cxn>
                <a:cxn ang="0">
                  <a:pos x="186" y="155"/>
                </a:cxn>
                <a:cxn ang="0">
                  <a:pos x="205" y="155"/>
                </a:cxn>
                <a:cxn ang="0">
                  <a:pos x="205" y="188"/>
                </a:cxn>
                <a:cxn ang="0">
                  <a:pos x="218" y="209"/>
                </a:cxn>
              </a:cxnLst>
              <a:rect l="0" t="0" r="r" b="b"/>
              <a:pathLst>
                <a:path w="277" h="210">
                  <a:moveTo>
                    <a:pt x="218" y="209"/>
                  </a:moveTo>
                  <a:lnTo>
                    <a:pt x="256" y="155"/>
                  </a:lnTo>
                  <a:lnTo>
                    <a:pt x="276" y="74"/>
                  </a:lnTo>
                  <a:lnTo>
                    <a:pt x="276" y="20"/>
                  </a:lnTo>
                  <a:lnTo>
                    <a:pt x="256" y="20"/>
                  </a:lnTo>
                  <a:lnTo>
                    <a:pt x="218" y="0"/>
                  </a:lnTo>
                  <a:lnTo>
                    <a:pt x="186" y="0"/>
                  </a:lnTo>
                  <a:lnTo>
                    <a:pt x="147" y="20"/>
                  </a:lnTo>
                  <a:lnTo>
                    <a:pt x="128" y="40"/>
                  </a:lnTo>
                  <a:lnTo>
                    <a:pt x="57" y="20"/>
                  </a:lnTo>
                  <a:lnTo>
                    <a:pt x="0" y="20"/>
                  </a:lnTo>
                  <a:lnTo>
                    <a:pt x="0" y="74"/>
                  </a:lnTo>
                  <a:lnTo>
                    <a:pt x="57" y="74"/>
                  </a:lnTo>
                  <a:lnTo>
                    <a:pt x="109" y="94"/>
                  </a:lnTo>
                  <a:lnTo>
                    <a:pt x="128" y="114"/>
                  </a:lnTo>
                  <a:lnTo>
                    <a:pt x="166" y="134"/>
                  </a:lnTo>
                  <a:lnTo>
                    <a:pt x="186" y="155"/>
                  </a:lnTo>
                  <a:lnTo>
                    <a:pt x="205" y="155"/>
                  </a:lnTo>
                  <a:lnTo>
                    <a:pt x="205" y="188"/>
                  </a:lnTo>
                  <a:lnTo>
                    <a:pt x="218" y="209"/>
                  </a:lnTo>
                </a:path>
              </a:pathLst>
            </a:custGeom>
            <a:grpFill/>
            <a:ln w="190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49981" tIns="0" rIns="49981" bIns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>
                <a:solidFill>
                  <a:srgbClr val="1E698D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1" name="Freeform 22">
              <a:extLst>
                <a:ext uri="{FF2B5EF4-FFF2-40B4-BE49-F238E27FC236}">
                  <a16:creationId xmlns:a16="http://schemas.microsoft.com/office/drawing/2014/main" id="{2DF8F8D8-2A51-5252-15A9-E0250F77A96C}"/>
                </a:ext>
              </a:extLst>
            </p:cNvPr>
            <p:cNvSpPr>
              <a:spLocks/>
            </p:cNvSpPr>
            <p:nvPr/>
          </p:nvSpPr>
          <p:spPr bwMode="blackWhite">
            <a:xfrm>
              <a:off x="5202174" y="4265476"/>
              <a:ext cx="341348" cy="222477"/>
            </a:xfrm>
            <a:custGeom>
              <a:avLst/>
              <a:gdLst/>
              <a:ahLst/>
              <a:cxnLst>
                <a:cxn ang="0">
                  <a:pos x="51" y="228"/>
                </a:cxn>
                <a:cxn ang="0">
                  <a:pos x="109" y="228"/>
                </a:cxn>
                <a:cxn ang="0">
                  <a:pos x="180" y="249"/>
                </a:cxn>
                <a:cxn ang="0">
                  <a:pos x="199" y="228"/>
                </a:cxn>
                <a:cxn ang="0">
                  <a:pos x="238" y="208"/>
                </a:cxn>
                <a:cxn ang="0">
                  <a:pos x="270" y="208"/>
                </a:cxn>
                <a:cxn ang="0">
                  <a:pos x="309" y="228"/>
                </a:cxn>
                <a:cxn ang="0">
                  <a:pos x="328" y="228"/>
                </a:cxn>
                <a:cxn ang="0">
                  <a:pos x="328" y="188"/>
                </a:cxn>
                <a:cxn ang="0">
                  <a:pos x="367" y="147"/>
                </a:cxn>
                <a:cxn ang="0">
                  <a:pos x="347" y="147"/>
                </a:cxn>
                <a:cxn ang="0">
                  <a:pos x="309" y="113"/>
                </a:cxn>
                <a:cxn ang="0">
                  <a:pos x="289" y="113"/>
                </a:cxn>
                <a:cxn ang="0">
                  <a:pos x="257" y="54"/>
                </a:cxn>
                <a:cxn ang="0">
                  <a:pos x="238" y="33"/>
                </a:cxn>
                <a:cxn ang="0">
                  <a:pos x="218" y="20"/>
                </a:cxn>
                <a:cxn ang="0">
                  <a:pos x="160" y="20"/>
                </a:cxn>
                <a:cxn ang="0">
                  <a:pos x="109" y="0"/>
                </a:cxn>
                <a:cxn ang="0">
                  <a:pos x="70" y="0"/>
                </a:cxn>
                <a:cxn ang="0">
                  <a:pos x="51" y="20"/>
                </a:cxn>
                <a:cxn ang="0">
                  <a:pos x="19" y="73"/>
                </a:cxn>
                <a:cxn ang="0">
                  <a:pos x="19" y="113"/>
                </a:cxn>
                <a:cxn ang="0">
                  <a:pos x="19" y="147"/>
                </a:cxn>
                <a:cxn ang="0">
                  <a:pos x="0" y="167"/>
                </a:cxn>
                <a:cxn ang="0">
                  <a:pos x="0" y="188"/>
                </a:cxn>
                <a:cxn ang="0">
                  <a:pos x="38" y="208"/>
                </a:cxn>
                <a:cxn ang="0">
                  <a:pos x="51" y="228"/>
                </a:cxn>
              </a:cxnLst>
              <a:rect l="0" t="0" r="r" b="b"/>
              <a:pathLst>
                <a:path w="368" h="250">
                  <a:moveTo>
                    <a:pt x="51" y="228"/>
                  </a:moveTo>
                  <a:lnTo>
                    <a:pt x="109" y="228"/>
                  </a:lnTo>
                  <a:lnTo>
                    <a:pt x="180" y="249"/>
                  </a:lnTo>
                  <a:lnTo>
                    <a:pt x="199" y="228"/>
                  </a:lnTo>
                  <a:lnTo>
                    <a:pt x="238" y="208"/>
                  </a:lnTo>
                  <a:lnTo>
                    <a:pt x="270" y="208"/>
                  </a:lnTo>
                  <a:lnTo>
                    <a:pt x="309" y="228"/>
                  </a:lnTo>
                  <a:lnTo>
                    <a:pt x="328" y="228"/>
                  </a:lnTo>
                  <a:lnTo>
                    <a:pt x="328" y="188"/>
                  </a:lnTo>
                  <a:lnTo>
                    <a:pt x="367" y="147"/>
                  </a:lnTo>
                  <a:lnTo>
                    <a:pt x="347" y="147"/>
                  </a:lnTo>
                  <a:lnTo>
                    <a:pt x="309" y="113"/>
                  </a:lnTo>
                  <a:lnTo>
                    <a:pt x="289" y="113"/>
                  </a:lnTo>
                  <a:lnTo>
                    <a:pt x="257" y="54"/>
                  </a:lnTo>
                  <a:lnTo>
                    <a:pt x="238" y="33"/>
                  </a:lnTo>
                  <a:lnTo>
                    <a:pt x="218" y="20"/>
                  </a:lnTo>
                  <a:lnTo>
                    <a:pt x="160" y="20"/>
                  </a:lnTo>
                  <a:lnTo>
                    <a:pt x="109" y="0"/>
                  </a:lnTo>
                  <a:lnTo>
                    <a:pt x="70" y="0"/>
                  </a:lnTo>
                  <a:lnTo>
                    <a:pt x="51" y="20"/>
                  </a:lnTo>
                  <a:lnTo>
                    <a:pt x="19" y="73"/>
                  </a:lnTo>
                  <a:lnTo>
                    <a:pt x="19" y="113"/>
                  </a:lnTo>
                  <a:lnTo>
                    <a:pt x="19" y="147"/>
                  </a:lnTo>
                  <a:lnTo>
                    <a:pt x="0" y="167"/>
                  </a:lnTo>
                  <a:lnTo>
                    <a:pt x="0" y="188"/>
                  </a:lnTo>
                  <a:lnTo>
                    <a:pt x="38" y="208"/>
                  </a:lnTo>
                  <a:lnTo>
                    <a:pt x="51" y="228"/>
                  </a:lnTo>
                </a:path>
              </a:pathLst>
            </a:custGeom>
            <a:grpFill/>
            <a:ln w="190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49981" tIns="0" rIns="49981" bIns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>
                <a:solidFill>
                  <a:srgbClr val="1E698D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2" name="Freeform 23">
              <a:extLst>
                <a:ext uri="{FF2B5EF4-FFF2-40B4-BE49-F238E27FC236}">
                  <a16:creationId xmlns:a16="http://schemas.microsoft.com/office/drawing/2014/main" id="{FC39A893-703C-18D5-A524-13804B6361EE}"/>
                </a:ext>
              </a:extLst>
            </p:cNvPr>
            <p:cNvSpPr>
              <a:spLocks/>
            </p:cNvSpPr>
            <p:nvPr/>
          </p:nvSpPr>
          <p:spPr bwMode="blackWhite">
            <a:xfrm>
              <a:off x="5268263" y="4111035"/>
              <a:ext cx="441503" cy="287792"/>
            </a:xfrm>
            <a:custGeom>
              <a:avLst/>
              <a:gdLst/>
              <a:ahLst/>
              <a:cxnLst>
                <a:cxn ang="0">
                  <a:pos x="456" y="209"/>
                </a:cxn>
                <a:cxn ang="0">
                  <a:pos x="456" y="195"/>
                </a:cxn>
                <a:cxn ang="0">
                  <a:pos x="476" y="175"/>
                </a:cxn>
                <a:cxn ang="0">
                  <a:pos x="437" y="175"/>
                </a:cxn>
                <a:cxn ang="0">
                  <a:pos x="405" y="175"/>
                </a:cxn>
                <a:cxn ang="0">
                  <a:pos x="366" y="155"/>
                </a:cxn>
                <a:cxn ang="0">
                  <a:pos x="347" y="114"/>
                </a:cxn>
                <a:cxn ang="0">
                  <a:pos x="347" y="94"/>
                </a:cxn>
                <a:cxn ang="0">
                  <a:pos x="328" y="80"/>
                </a:cxn>
                <a:cxn ang="0">
                  <a:pos x="328" y="40"/>
                </a:cxn>
                <a:cxn ang="0">
                  <a:pos x="308" y="20"/>
                </a:cxn>
                <a:cxn ang="0">
                  <a:pos x="276" y="0"/>
                </a:cxn>
                <a:cxn ang="0">
                  <a:pos x="218" y="20"/>
                </a:cxn>
                <a:cxn ang="0">
                  <a:pos x="186" y="0"/>
                </a:cxn>
                <a:cxn ang="0">
                  <a:pos x="128" y="0"/>
                </a:cxn>
                <a:cxn ang="0">
                  <a:pos x="90" y="60"/>
                </a:cxn>
                <a:cxn ang="0">
                  <a:pos x="57" y="114"/>
                </a:cxn>
                <a:cxn ang="0">
                  <a:pos x="19" y="155"/>
                </a:cxn>
                <a:cxn ang="0">
                  <a:pos x="0" y="175"/>
                </a:cxn>
                <a:cxn ang="0">
                  <a:pos x="38" y="175"/>
                </a:cxn>
                <a:cxn ang="0">
                  <a:pos x="90" y="195"/>
                </a:cxn>
                <a:cxn ang="0">
                  <a:pos x="147" y="195"/>
                </a:cxn>
                <a:cxn ang="0">
                  <a:pos x="167" y="209"/>
                </a:cxn>
                <a:cxn ang="0">
                  <a:pos x="186" y="229"/>
                </a:cxn>
                <a:cxn ang="0">
                  <a:pos x="218" y="289"/>
                </a:cxn>
                <a:cxn ang="0">
                  <a:pos x="238" y="289"/>
                </a:cxn>
                <a:cxn ang="0">
                  <a:pos x="276" y="323"/>
                </a:cxn>
                <a:cxn ang="0">
                  <a:pos x="295" y="323"/>
                </a:cxn>
                <a:cxn ang="0">
                  <a:pos x="308" y="309"/>
                </a:cxn>
                <a:cxn ang="0">
                  <a:pos x="366" y="269"/>
                </a:cxn>
                <a:cxn ang="0">
                  <a:pos x="418" y="229"/>
                </a:cxn>
                <a:cxn ang="0">
                  <a:pos x="456" y="209"/>
                </a:cxn>
              </a:cxnLst>
              <a:rect l="0" t="0" r="r" b="b"/>
              <a:pathLst>
                <a:path w="477" h="324">
                  <a:moveTo>
                    <a:pt x="456" y="209"/>
                  </a:moveTo>
                  <a:lnTo>
                    <a:pt x="456" y="195"/>
                  </a:lnTo>
                  <a:lnTo>
                    <a:pt x="476" y="175"/>
                  </a:lnTo>
                  <a:lnTo>
                    <a:pt x="437" y="175"/>
                  </a:lnTo>
                  <a:lnTo>
                    <a:pt x="405" y="175"/>
                  </a:lnTo>
                  <a:lnTo>
                    <a:pt x="366" y="155"/>
                  </a:lnTo>
                  <a:lnTo>
                    <a:pt x="347" y="114"/>
                  </a:lnTo>
                  <a:lnTo>
                    <a:pt x="347" y="94"/>
                  </a:lnTo>
                  <a:lnTo>
                    <a:pt x="328" y="80"/>
                  </a:lnTo>
                  <a:lnTo>
                    <a:pt x="328" y="40"/>
                  </a:lnTo>
                  <a:lnTo>
                    <a:pt x="308" y="20"/>
                  </a:lnTo>
                  <a:lnTo>
                    <a:pt x="276" y="0"/>
                  </a:lnTo>
                  <a:lnTo>
                    <a:pt x="218" y="20"/>
                  </a:lnTo>
                  <a:lnTo>
                    <a:pt x="186" y="0"/>
                  </a:lnTo>
                  <a:lnTo>
                    <a:pt x="128" y="0"/>
                  </a:lnTo>
                  <a:lnTo>
                    <a:pt x="90" y="60"/>
                  </a:lnTo>
                  <a:lnTo>
                    <a:pt x="57" y="114"/>
                  </a:lnTo>
                  <a:lnTo>
                    <a:pt x="19" y="155"/>
                  </a:lnTo>
                  <a:lnTo>
                    <a:pt x="0" y="175"/>
                  </a:lnTo>
                  <a:lnTo>
                    <a:pt x="38" y="175"/>
                  </a:lnTo>
                  <a:lnTo>
                    <a:pt x="90" y="195"/>
                  </a:lnTo>
                  <a:lnTo>
                    <a:pt x="147" y="195"/>
                  </a:lnTo>
                  <a:lnTo>
                    <a:pt x="167" y="209"/>
                  </a:lnTo>
                  <a:lnTo>
                    <a:pt x="186" y="229"/>
                  </a:lnTo>
                  <a:lnTo>
                    <a:pt x="218" y="289"/>
                  </a:lnTo>
                  <a:lnTo>
                    <a:pt x="238" y="289"/>
                  </a:lnTo>
                  <a:lnTo>
                    <a:pt x="276" y="323"/>
                  </a:lnTo>
                  <a:lnTo>
                    <a:pt x="295" y="323"/>
                  </a:lnTo>
                  <a:lnTo>
                    <a:pt x="308" y="309"/>
                  </a:lnTo>
                  <a:lnTo>
                    <a:pt x="366" y="269"/>
                  </a:lnTo>
                  <a:lnTo>
                    <a:pt x="418" y="229"/>
                  </a:lnTo>
                  <a:lnTo>
                    <a:pt x="456" y="209"/>
                  </a:lnTo>
                </a:path>
              </a:pathLst>
            </a:custGeom>
            <a:grpFill/>
            <a:ln w="190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49981" tIns="0" rIns="49981" bIns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>
                <a:solidFill>
                  <a:srgbClr val="1E698D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3" name="Freeform 24">
              <a:extLst>
                <a:ext uri="{FF2B5EF4-FFF2-40B4-BE49-F238E27FC236}">
                  <a16:creationId xmlns:a16="http://schemas.microsoft.com/office/drawing/2014/main" id="{8A579F2D-F929-F061-55E2-1810185123C2}"/>
                </a:ext>
              </a:extLst>
            </p:cNvPr>
            <p:cNvSpPr>
              <a:spLocks/>
            </p:cNvSpPr>
            <p:nvPr/>
          </p:nvSpPr>
          <p:spPr bwMode="blackWhite">
            <a:xfrm>
              <a:off x="5671611" y="4165464"/>
              <a:ext cx="238466" cy="132670"/>
            </a:xfrm>
            <a:custGeom>
              <a:avLst/>
              <a:gdLst/>
              <a:ahLst/>
              <a:cxnLst>
                <a:cxn ang="0">
                  <a:pos x="19" y="148"/>
                </a:cxn>
                <a:cxn ang="0">
                  <a:pos x="19" y="134"/>
                </a:cxn>
                <a:cxn ang="0">
                  <a:pos x="38" y="114"/>
                </a:cxn>
                <a:cxn ang="0">
                  <a:pos x="0" y="114"/>
                </a:cxn>
                <a:cxn ang="0">
                  <a:pos x="38" y="94"/>
                </a:cxn>
                <a:cxn ang="0">
                  <a:pos x="76" y="74"/>
                </a:cxn>
                <a:cxn ang="0">
                  <a:pos x="108" y="74"/>
                </a:cxn>
                <a:cxn ang="0">
                  <a:pos x="146" y="53"/>
                </a:cxn>
                <a:cxn ang="0">
                  <a:pos x="166" y="20"/>
                </a:cxn>
                <a:cxn ang="0">
                  <a:pos x="185" y="0"/>
                </a:cxn>
                <a:cxn ang="0">
                  <a:pos x="198" y="33"/>
                </a:cxn>
                <a:cxn ang="0">
                  <a:pos x="256" y="33"/>
                </a:cxn>
                <a:cxn ang="0">
                  <a:pos x="236" y="53"/>
                </a:cxn>
                <a:cxn ang="0">
                  <a:pos x="236" y="74"/>
                </a:cxn>
                <a:cxn ang="0">
                  <a:pos x="198" y="94"/>
                </a:cxn>
                <a:cxn ang="0">
                  <a:pos x="185" y="134"/>
                </a:cxn>
                <a:cxn ang="0">
                  <a:pos x="89" y="134"/>
                </a:cxn>
                <a:cxn ang="0">
                  <a:pos x="19" y="148"/>
                </a:cxn>
              </a:cxnLst>
              <a:rect l="0" t="0" r="r" b="b"/>
              <a:pathLst>
                <a:path w="257" h="149">
                  <a:moveTo>
                    <a:pt x="19" y="148"/>
                  </a:moveTo>
                  <a:lnTo>
                    <a:pt x="19" y="134"/>
                  </a:lnTo>
                  <a:lnTo>
                    <a:pt x="38" y="114"/>
                  </a:lnTo>
                  <a:lnTo>
                    <a:pt x="0" y="114"/>
                  </a:lnTo>
                  <a:lnTo>
                    <a:pt x="38" y="94"/>
                  </a:lnTo>
                  <a:lnTo>
                    <a:pt x="76" y="74"/>
                  </a:lnTo>
                  <a:lnTo>
                    <a:pt x="108" y="74"/>
                  </a:lnTo>
                  <a:lnTo>
                    <a:pt x="146" y="53"/>
                  </a:lnTo>
                  <a:lnTo>
                    <a:pt x="166" y="20"/>
                  </a:lnTo>
                  <a:lnTo>
                    <a:pt x="185" y="0"/>
                  </a:lnTo>
                  <a:lnTo>
                    <a:pt x="198" y="33"/>
                  </a:lnTo>
                  <a:lnTo>
                    <a:pt x="256" y="33"/>
                  </a:lnTo>
                  <a:lnTo>
                    <a:pt x="236" y="53"/>
                  </a:lnTo>
                  <a:lnTo>
                    <a:pt x="236" y="74"/>
                  </a:lnTo>
                  <a:lnTo>
                    <a:pt x="198" y="94"/>
                  </a:lnTo>
                  <a:lnTo>
                    <a:pt x="185" y="134"/>
                  </a:lnTo>
                  <a:lnTo>
                    <a:pt x="89" y="134"/>
                  </a:lnTo>
                  <a:lnTo>
                    <a:pt x="19" y="148"/>
                  </a:lnTo>
                </a:path>
              </a:pathLst>
            </a:custGeom>
            <a:grpFill/>
            <a:ln w="190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49981" tIns="0" rIns="49981" bIns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>
                <a:solidFill>
                  <a:srgbClr val="1E698D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4" name="Freeform 25">
              <a:extLst>
                <a:ext uri="{FF2B5EF4-FFF2-40B4-BE49-F238E27FC236}">
                  <a16:creationId xmlns:a16="http://schemas.microsoft.com/office/drawing/2014/main" id="{3F0DBE0F-DFA2-7F32-9381-D8497C9384A1}"/>
                </a:ext>
              </a:extLst>
            </p:cNvPr>
            <p:cNvSpPr>
              <a:spLocks/>
            </p:cNvSpPr>
            <p:nvPr/>
          </p:nvSpPr>
          <p:spPr bwMode="blackWhite">
            <a:xfrm>
              <a:off x="5842626" y="4009662"/>
              <a:ext cx="130816" cy="187099"/>
            </a:xfrm>
            <a:custGeom>
              <a:avLst/>
              <a:gdLst/>
              <a:ahLst/>
              <a:cxnLst>
                <a:cxn ang="0">
                  <a:pos x="70" y="210"/>
                </a:cxn>
                <a:cxn ang="0">
                  <a:pos x="108" y="135"/>
                </a:cxn>
                <a:cxn ang="0">
                  <a:pos x="121" y="60"/>
                </a:cxn>
                <a:cxn ang="0">
                  <a:pos x="141" y="20"/>
                </a:cxn>
                <a:cxn ang="0">
                  <a:pos x="121" y="0"/>
                </a:cxn>
                <a:cxn ang="0">
                  <a:pos x="89" y="0"/>
                </a:cxn>
                <a:cxn ang="0">
                  <a:pos x="70" y="20"/>
                </a:cxn>
                <a:cxn ang="0">
                  <a:pos x="70" y="40"/>
                </a:cxn>
                <a:cxn ang="0">
                  <a:pos x="51" y="81"/>
                </a:cxn>
                <a:cxn ang="0">
                  <a:pos x="51" y="94"/>
                </a:cxn>
                <a:cxn ang="0">
                  <a:pos x="12" y="135"/>
                </a:cxn>
                <a:cxn ang="0">
                  <a:pos x="0" y="176"/>
                </a:cxn>
                <a:cxn ang="0">
                  <a:pos x="12" y="210"/>
                </a:cxn>
                <a:cxn ang="0">
                  <a:pos x="70" y="210"/>
                </a:cxn>
              </a:cxnLst>
              <a:rect l="0" t="0" r="r" b="b"/>
              <a:pathLst>
                <a:path w="142" h="211">
                  <a:moveTo>
                    <a:pt x="70" y="210"/>
                  </a:moveTo>
                  <a:lnTo>
                    <a:pt x="108" y="135"/>
                  </a:lnTo>
                  <a:lnTo>
                    <a:pt x="121" y="60"/>
                  </a:lnTo>
                  <a:lnTo>
                    <a:pt x="141" y="20"/>
                  </a:lnTo>
                  <a:lnTo>
                    <a:pt x="121" y="0"/>
                  </a:lnTo>
                  <a:lnTo>
                    <a:pt x="89" y="0"/>
                  </a:lnTo>
                  <a:lnTo>
                    <a:pt x="70" y="20"/>
                  </a:lnTo>
                  <a:lnTo>
                    <a:pt x="70" y="40"/>
                  </a:lnTo>
                  <a:lnTo>
                    <a:pt x="51" y="81"/>
                  </a:lnTo>
                  <a:lnTo>
                    <a:pt x="51" y="94"/>
                  </a:lnTo>
                  <a:lnTo>
                    <a:pt x="12" y="135"/>
                  </a:lnTo>
                  <a:lnTo>
                    <a:pt x="0" y="176"/>
                  </a:lnTo>
                  <a:lnTo>
                    <a:pt x="12" y="210"/>
                  </a:lnTo>
                  <a:lnTo>
                    <a:pt x="70" y="210"/>
                  </a:lnTo>
                </a:path>
              </a:pathLst>
            </a:custGeom>
            <a:grpFill/>
            <a:ln w="190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49981" tIns="0" rIns="49981" bIns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>
                <a:solidFill>
                  <a:srgbClr val="1E698D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5" name="Freeform 26">
              <a:extLst>
                <a:ext uri="{FF2B5EF4-FFF2-40B4-BE49-F238E27FC236}">
                  <a16:creationId xmlns:a16="http://schemas.microsoft.com/office/drawing/2014/main" id="{A71EDB78-C5CE-8596-454F-155C7A9CCD09}"/>
                </a:ext>
              </a:extLst>
            </p:cNvPr>
            <p:cNvSpPr>
              <a:spLocks/>
            </p:cNvSpPr>
            <p:nvPr/>
          </p:nvSpPr>
          <p:spPr bwMode="blackWhite">
            <a:xfrm>
              <a:off x="5386133" y="3825285"/>
              <a:ext cx="589352" cy="444275"/>
            </a:xfrm>
            <a:custGeom>
              <a:avLst/>
              <a:gdLst/>
              <a:ahLst/>
              <a:cxnLst>
                <a:cxn ang="0">
                  <a:pos x="616" y="188"/>
                </a:cxn>
                <a:cxn ang="0">
                  <a:pos x="603" y="174"/>
                </a:cxn>
                <a:cxn ang="0">
                  <a:pos x="616" y="134"/>
                </a:cxn>
                <a:cxn ang="0">
                  <a:pos x="636" y="114"/>
                </a:cxn>
                <a:cxn ang="0">
                  <a:pos x="636" y="94"/>
                </a:cxn>
                <a:cxn ang="0">
                  <a:pos x="584" y="74"/>
                </a:cxn>
                <a:cxn ang="0">
                  <a:pos x="565" y="74"/>
                </a:cxn>
                <a:cxn ang="0">
                  <a:pos x="526" y="40"/>
                </a:cxn>
                <a:cxn ang="0">
                  <a:pos x="494" y="40"/>
                </a:cxn>
                <a:cxn ang="0">
                  <a:pos x="455" y="20"/>
                </a:cxn>
                <a:cxn ang="0">
                  <a:pos x="417" y="20"/>
                </a:cxn>
                <a:cxn ang="0">
                  <a:pos x="385" y="0"/>
                </a:cxn>
                <a:cxn ang="0">
                  <a:pos x="328" y="0"/>
                </a:cxn>
                <a:cxn ang="0">
                  <a:pos x="308" y="20"/>
                </a:cxn>
                <a:cxn ang="0">
                  <a:pos x="276" y="40"/>
                </a:cxn>
                <a:cxn ang="0">
                  <a:pos x="237" y="20"/>
                </a:cxn>
                <a:cxn ang="0">
                  <a:pos x="218" y="60"/>
                </a:cxn>
                <a:cxn ang="0">
                  <a:pos x="199" y="74"/>
                </a:cxn>
                <a:cxn ang="0">
                  <a:pos x="199" y="114"/>
                </a:cxn>
                <a:cxn ang="0">
                  <a:pos x="180" y="134"/>
                </a:cxn>
                <a:cxn ang="0">
                  <a:pos x="199" y="174"/>
                </a:cxn>
                <a:cxn ang="0">
                  <a:pos x="199" y="188"/>
                </a:cxn>
                <a:cxn ang="0">
                  <a:pos x="167" y="228"/>
                </a:cxn>
                <a:cxn ang="0">
                  <a:pos x="90" y="228"/>
                </a:cxn>
                <a:cxn ang="0">
                  <a:pos x="38" y="249"/>
                </a:cxn>
                <a:cxn ang="0">
                  <a:pos x="0" y="289"/>
                </a:cxn>
                <a:cxn ang="0">
                  <a:pos x="0" y="323"/>
                </a:cxn>
                <a:cxn ang="0">
                  <a:pos x="57" y="323"/>
                </a:cxn>
                <a:cxn ang="0">
                  <a:pos x="90" y="343"/>
                </a:cxn>
                <a:cxn ang="0">
                  <a:pos x="147" y="323"/>
                </a:cxn>
                <a:cxn ang="0">
                  <a:pos x="180" y="343"/>
                </a:cxn>
                <a:cxn ang="0">
                  <a:pos x="199" y="363"/>
                </a:cxn>
                <a:cxn ang="0">
                  <a:pos x="199" y="404"/>
                </a:cxn>
                <a:cxn ang="0">
                  <a:pos x="218" y="417"/>
                </a:cxn>
                <a:cxn ang="0">
                  <a:pos x="218" y="438"/>
                </a:cxn>
                <a:cxn ang="0">
                  <a:pos x="237" y="478"/>
                </a:cxn>
                <a:cxn ang="0">
                  <a:pos x="276" y="499"/>
                </a:cxn>
                <a:cxn ang="0">
                  <a:pos x="308" y="499"/>
                </a:cxn>
                <a:cxn ang="0">
                  <a:pos x="347" y="478"/>
                </a:cxn>
                <a:cxn ang="0">
                  <a:pos x="385" y="458"/>
                </a:cxn>
                <a:cxn ang="0">
                  <a:pos x="417" y="458"/>
                </a:cxn>
                <a:cxn ang="0">
                  <a:pos x="455" y="438"/>
                </a:cxn>
                <a:cxn ang="0">
                  <a:pos x="475" y="404"/>
                </a:cxn>
                <a:cxn ang="0">
                  <a:pos x="494" y="384"/>
                </a:cxn>
                <a:cxn ang="0">
                  <a:pos x="507" y="343"/>
                </a:cxn>
                <a:cxn ang="0">
                  <a:pos x="545" y="303"/>
                </a:cxn>
                <a:cxn ang="0">
                  <a:pos x="545" y="289"/>
                </a:cxn>
                <a:cxn ang="0">
                  <a:pos x="565" y="249"/>
                </a:cxn>
                <a:cxn ang="0">
                  <a:pos x="565" y="228"/>
                </a:cxn>
                <a:cxn ang="0">
                  <a:pos x="584" y="208"/>
                </a:cxn>
                <a:cxn ang="0">
                  <a:pos x="616" y="208"/>
                </a:cxn>
                <a:cxn ang="0">
                  <a:pos x="616" y="188"/>
                </a:cxn>
              </a:cxnLst>
              <a:rect l="0" t="0" r="r" b="b"/>
              <a:pathLst>
                <a:path w="637" h="500">
                  <a:moveTo>
                    <a:pt x="616" y="188"/>
                  </a:moveTo>
                  <a:lnTo>
                    <a:pt x="603" y="174"/>
                  </a:lnTo>
                  <a:lnTo>
                    <a:pt x="616" y="134"/>
                  </a:lnTo>
                  <a:lnTo>
                    <a:pt x="636" y="114"/>
                  </a:lnTo>
                  <a:lnTo>
                    <a:pt x="636" y="94"/>
                  </a:lnTo>
                  <a:lnTo>
                    <a:pt x="584" y="74"/>
                  </a:lnTo>
                  <a:lnTo>
                    <a:pt x="565" y="74"/>
                  </a:lnTo>
                  <a:lnTo>
                    <a:pt x="526" y="40"/>
                  </a:lnTo>
                  <a:lnTo>
                    <a:pt x="494" y="40"/>
                  </a:lnTo>
                  <a:lnTo>
                    <a:pt x="455" y="20"/>
                  </a:lnTo>
                  <a:lnTo>
                    <a:pt x="417" y="20"/>
                  </a:lnTo>
                  <a:lnTo>
                    <a:pt x="385" y="0"/>
                  </a:lnTo>
                  <a:lnTo>
                    <a:pt x="328" y="0"/>
                  </a:lnTo>
                  <a:lnTo>
                    <a:pt x="308" y="20"/>
                  </a:lnTo>
                  <a:lnTo>
                    <a:pt x="276" y="40"/>
                  </a:lnTo>
                  <a:lnTo>
                    <a:pt x="237" y="20"/>
                  </a:lnTo>
                  <a:lnTo>
                    <a:pt x="218" y="60"/>
                  </a:lnTo>
                  <a:lnTo>
                    <a:pt x="199" y="74"/>
                  </a:lnTo>
                  <a:lnTo>
                    <a:pt x="199" y="114"/>
                  </a:lnTo>
                  <a:lnTo>
                    <a:pt x="180" y="134"/>
                  </a:lnTo>
                  <a:lnTo>
                    <a:pt x="199" y="174"/>
                  </a:lnTo>
                  <a:lnTo>
                    <a:pt x="199" y="188"/>
                  </a:lnTo>
                  <a:lnTo>
                    <a:pt x="167" y="228"/>
                  </a:lnTo>
                  <a:lnTo>
                    <a:pt x="90" y="228"/>
                  </a:lnTo>
                  <a:lnTo>
                    <a:pt x="38" y="249"/>
                  </a:lnTo>
                  <a:lnTo>
                    <a:pt x="0" y="289"/>
                  </a:lnTo>
                  <a:lnTo>
                    <a:pt x="0" y="323"/>
                  </a:lnTo>
                  <a:lnTo>
                    <a:pt x="57" y="323"/>
                  </a:lnTo>
                  <a:lnTo>
                    <a:pt x="90" y="343"/>
                  </a:lnTo>
                  <a:lnTo>
                    <a:pt x="147" y="323"/>
                  </a:lnTo>
                  <a:lnTo>
                    <a:pt x="180" y="343"/>
                  </a:lnTo>
                  <a:lnTo>
                    <a:pt x="199" y="363"/>
                  </a:lnTo>
                  <a:lnTo>
                    <a:pt x="199" y="404"/>
                  </a:lnTo>
                  <a:lnTo>
                    <a:pt x="218" y="417"/>
                  </a:lnTo>
                  <a:lnTo>
                    <a:pt x="218" y="438"/>
                  </a:lnTo>
                  <a:lnTo>
                    <a:pt x="237" y="478"/>
                  </a:lnTo>
                  <a:lnTo>
                    <a:pt x="276" y="499"/>
                  </a:lnTo>
                  <a:lnTo>
                    <a:pt x="308" y="499"/>
                  </a:lnTo>
                  <a:lnTo>
                    <a:pt x="347" y="478"/>
                  </a:lnTo>
                  <a:lnTo>
                    <a:pt x="385" y="458"/>
                  </a:lnTo>
                  <a:lnTo>
                    <a:pt x="417" y="458"/>
                  </a:lnTo>
                  <a:lnTo>
                    <a:pt x="455" y="438"/>
                  </a:lnTo>
                  <a:lnTo>
                    <a:pt x="475" y="404"/>
                  </a:lnTo>
                  <a:lnTo>
                    <a:pt x="494" y="384"/>
                  </a:lnTo>
                  <a:lnTo>
                    <a:pt x="507" y="343"/>
                  </a:lnTo>
                  <a:lnTo>
                    <a:pt x="545" y="303"/>
                  </a:lnTo>
                  <a:lnTo>
                    <a:pt x="545" y="289"/>
                  </a:lnTo>
                  <a:lnTo>
                    <a:pt x="565" y="249"/>
                  </a:lnTo>
                  <a:lnTo>
                    <a:pt x="565" y="228"/>
                  </a:lnTo>
                  <a:lnTo>
                    <a:pt x="584" y="208"/>
                  </a:lnTo>
                  <a:lnTo>
                    <a:pt x="616" y="208"/>
                  </a:lnTo>
                  <a:lnTo>
                    <a:pt x="616" y="188"/>
                  </a:lnTo>
                </a:path>
              </a:pathLst>
            </a:custGeom>
            <a:grpFill/>
            <a:ln w="190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49981" tIns="0" rIns="49981" bIns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>
                <a:solidFill>
                  <a:srgbClr val="1E698D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6" name="Freeform 27">
              <a:extLst>
                <a:ext uri="{FF2B5EF4-FFF2-40B4-BE49-F238E27FC236}">
                  <a16:creationId xmlns:a16="http://schemas.microsoft.com/office/drawing/2014/main" id="{4F8183AC-D2FC-0B1D-FFB2-8CA5763356CA}"/>
                </a:ext>
              </a:extLst>
            </p:cNvPr>
            <p:cNvSpPr>
              <a:spLocks/>
            </p:cNvSpPr>
            <p:nvPr/>
          </p:nvSpPr>
          <p:spPr bwMode="blackWhite">
            <a:xfrm>
              <a:off x="5606203" y="3487146"/>
              <a:ext cx="506911" cy="543607"/>
            </a:xfrm>
            <a:custGeom>
              <a:avLst/>
              <a:gdLst/>
              <a:ahLst/>
              <a:cxnLst>
                <a:cxn ang="0">
                  <a:pos x="38" y="424"/>
                </a:cxn>
                <a:cxn ang="0">
                  <a:pos x="70" y="403"/>
                </a:cxn>
                <a:cxn ang="0">
                  <a:pos x="90" y="383"/>
                </a:cxn>
                <a:cxn ang="0">
                  <a:pos x="147" y="383"/>
                </a:cxn>
                <a:cxn ang="0">
                  <a:pos x="179" y="403"/>
                </a:cxn>
                <a:cxn ang="0">
                  <a:pos x="217" y="403"/>
                </a:cxn>
                <a:cxn ang="0">
                  <a:pos x="256" y="424"/>
                </a:cxn>
                <a:cxn ang="0">
                  <a:pos x="288" y="424"/>
                </a:cxn>
                <a:cxn ang="0">
                  <a:pos x="327" y="457"/>
                </a:cxn>
                <a:cxn ang="0">
                  <a:pos x="346" y="457"/>
                </a:cxn>
                <a:cxn ang="0">
                  <a:pos x="398" y="477"/>
                </a:cxn>
                <a:cxn ang="0">
                  <a:pos x="398" y="498"/>
                </a:cxn>
                <a:cxn ang="0">
                  <a:pos x="378" y="517"/>
                </a:cxn>
                <a:cxn ang="0">
                  <a:pos x="365" y="558"/>
                </a:cxn>
                <a:cxn ang="0">
                  <a:pos x="378" y="571"/>
                </a:cxn>
                <a:cxn ang="0">
                  <a:pos x="378" y="591"/>
                </a:cxn>
                <a:cxn ang="0">
                  <a:pos x="398" y="612"/>
                </a:cxn>
                <a:cxn ang="0">
                  <a:pos x="417" y="591"/>
                </a:cxn>
                <a:cxn ang="0">
                  <a:pos x="436" y="558"/>
                </a:cxn>
                <a:cxn ang="0">
                  <a:pos x="436" y="498"/>
                </a:cxn>
                <a:cxn ang="0">
                  <a:pos x="455" y="457"/>
                </a:cxn>
                <a:cxn ang="0">
                  <a:pos x="455" y="322"/>
                </a:cxn>
                <a:cxn ang="0">
                  <a:pos x="475" y="289"/>
                </a:cxn>
                <a:cxn ang="0">
                  <a:pos x="475" y="309"/>
                </a:cxn>
                <a:cxn ang="0">
                  <a:pos x="488" y="309"/>
                </a:cxn>
                <a:cxn ang="0">
                  <a:pos x="526" y="228"/>
                </a:cxn>
                <a:cxn ang="0">
                  <a:pos x="546" y="208"/>
                </a:cxn>
                <a:cxn ang="0">
                  <a:pos x="488" y="194"/>
                </a:cxn>
                <a:cxn ang="0">
                  <a:pos x="488" y="174"/>
                </a:cxn>
                <a:cxn ang="0">
                  <a:pos x="475" y="154"/>
                </a:cxn>
                <a:cxn ang="0">
                  <a:pos x="475" y="134"/>
                </a:cxn>
                <a:cxn ang="0">
                  <a:pos x="488" y="134"/>
                </a:cxn>
                <a:cxn ang="0">
                  <a:pos x="507" y="113"/>
                </a:cxn>
                <a:cxn ang="0">
                  <a:pos x="507" y="80"/>
                </a:cxn>
                <a:cxn ang="0">
                  <a:pos x="488" y="40"/>
                </a:cxn>
                <a:cxn ang="0">
                  <a:pos x="475" y="40"/>
                </a:cxn>
                <a:cxn ang="0">
                  <a:pos x="475" y="20"/>
                </a:cxn>
                <a:cxn ang="0">
                  <a:pos x="398" y="0"/>
                </a:cxn>
                <a:cxn ang="0">
                  <a:pos x="365" y="40"/>
                </a:cxn>
                <a:cxn ang="0">
                  <a:pos x="327" y="40"/>
                </a:cxn>
                <a:cxn ang="0">
                  <a:pos x="327" y="20"/>
                </a:cxn>
                <a:cxn ang="0">
                  <a:pos x="307" y="0"/>
                </a:cxn>
                <a:cxn ang="0">
                  <a:pos x="269" y="40"/>
                </a:cxn>
                <a:cxn ang="0">
                  <a:pos x="198" y="60"/>
                </a:cxn>
                <a:cxn ang="0">
                  <a:pos x="160" y="40"/>
                </a:cxn>
                <a:cxn ang="0">
                  <a:pos x="147" y="60"/>
                </a:cxn>
                <a:cxn ang="0">
                  <a:pos x="147" y="80"/>
                </a:cxn>
                <a:cxn ang="0">
                  <a:pos x="160" y="93"/>
                </a:cxn>
                <a:cxn ang="0">
                  <a:pos x="160" y="113"/>
                </a:cxn>
                <a:cxn ang="0">
                  <a:pos x="128" y="154"/>
                </a:cxn>
                <a:cxn ang="0">
                  <a:pos x="90" y="154"/>
                </a:cxn>
                <a:cxn ang="0">
                  <a:pos x="51" y="134"/>
                </a:cxn>
                <a:cxn ang="0">
                  <a:pos x="38" y="134"/>
                </a:cxn>
                <a:cxn ang="0">
                  <a:pos x="19" y="154"/>
                </a:cxn>
                <a:cxn ang="0">
                  <a:pos x="0" y="194"/>
                </a:cxn>
                <a:cxn ang="0">
                  <a:pos x="19" y="248"/>
                </a:cxn>
                <a:cxn ang="0">
                  <a:pos x="19" y="322"/>
                </a:cxn>
                <a:cxn ang="0">
                  <a:pos x="38" y="363"/>
                </a:cxn>
                <a:cxn ang="0">
                  <a:pos x="38" y="424"/>
                </a:cxn>
              </a:cxnLst>
              <a:rect l="0" t="0" r="r" b="b"/>
              <a:pathLst>
                <a:path w="547" h="613">
                  <a:moveTo>
                    <a:pt x="38" y="424"/>
                  </a:moveTo>
                  <a:lnTo>
                    <a:pt x="70" y="403"/>
                  </a:lnTo>
                  <a:lnTo>
                    <a:pt x="90" y="383"/>
                  </a:lnTo>
                  <a:lnTo>
                    <a:pt x="147" y="383"/>
                  </a:lnTo>
                  <a:lnTo>
                    <a:pt x="179" y="403"/>
                  </a:lnTo>
                  <a:lnTo>
                    <a:pt x="217" y="403"/>
                  </a:lnTo>
                  <a:lnTo>
                    <a:pt x="256" y="424"/>
                  </a:lnTo>
                  <a:lnTo>
                    <a:pt x="288" y="424"/>
                  </a:lnTo>
                  <a:lnTo>
                    <a:pt x="327" y="457"/>
                  </a:lnTo>
                  <a:lnTo>
                    <a:pt x="346" y="457"/>
                  </a:lnTo>
                  <a:lnTo>
                    <a:pt x="398" y="477"/>
                  </a:lnTo>
                  <a:lnTo>
                    <a:pt x="398" y="498"/>
                  </a:lnTo>
                  <a:lnTo>
                    <a:pt x="378" y="517"/>
                  </a:lnTo>
                  <a:lnTo>
                    <a:pt x="365" y="558"/>
                  </a:lnTo>
                  <a:lnTo>
                    <a:pt x="378" y="571"/>
                  </a:lnTo>
                  <a:lnTo>
                    <a:pt x="378" y="591"/>
                  </a:lnTo>
                  <a:lnTo>
                    <a:pt x="398" y="612"/>
                  </a:lnTo>
                  <a:lnTo>
                    <a:pt x="417" y="591"/>
                  </a:lnTo>
                  <a:lnTo>
                    <a:pt x="436" y="558"/>
                  </a:lnTo>
                  <a:lnTo>
                    <a:pt x="436" y="498"/>
                  </a:lnTo>
                  <a:lnTo>
                    <a:pt x="455" y="457"/>
                  </a:lnTo>
                  <a:lnTo>
                    <a:pt x="455" y="322"/>
                  </a:lnTo>
                  <a:lnTo>
                    <a:pt x="475" y="289"/>
                  </a:lnTo>
                  <a:lnTo>
                    <a:pt x="475" y="309"/>
                  </a:lnTo>
                  <a:lnTo>
                    <a:pt x="488" y="309"/>
                  </a:lnTo>
                  <a:lnTo>
                    <a:pt x="526" y="228"/>
                  </a:lnTo>
                  <a:lnTo>
                    <a:pt x="546" y="208"/>
                  </a:lnTo>
                  <a:lnTo>
                    <a:pt x="488" y="194"/>
                  </a:lnTo>
                  <a:lnTo>
                    <a:pt x="488" y="174"/>
                  </a:lnTo>
                  <a:lnTo>
                    <a:pt x="475" y="154"/>
                  </a:lnTo>
                  <a:lnTo>
                    <a:pt x="475" y="134"/>
                  </a:lnTo>
                  <a:lnTo>
                    <a:pt x="488" y="134"/>
                  </a:lnTo>
                  <a:lnTo>
                    <a:pt x="507" y="113"/>
                  </a:lnTo>
                  <a:lnTo>
                    <a:pt x="507" y="80"/>
                  </a:lnTo>
                  <a:lnTo>
                    <a:pt x="488" y="40"/>
                  </a:lnTo>
                  <a:lnTo>
                    <a:pt x="475" y="40"/>
                  </a:lnTo>
                  <a:lnTo>
                    <a:pt x="475" y="20"/>
                  </a:lnTo>
                  <a:lnTo>
                    <a:pt x="398" y="0"/>
                  </a:lnTo>
                  <a:lnTo>
                    <a:pt x="365" y="40"/>
                  </a:lnTo>
                  <a:lnTo>
                    <a:pt x="327" y="40"/>
                  </a:lnTo>
                  <a:lnTo>
                    <a:pt x="327" y="20"/>
                  </a:lnTo>
                  <a:lnTo>
                    <a:pt x="307" y="0"/>
                  </a:lnTo>
                  <a:lnTo>
                    <a:pt x="269" y="40"/>
                  </a:lnTo>
                  <a:lnTo>
                    <a:pt x="198" y="60"/>
                  </a:lnTo>
                  <a:lnTo>
                    <a:pt x="160" y="40"/>
                  </a:lnTo>
                  <a:lnTo>
                    <a:pt x="147" y="60"/>
                  </a:lnTo>
                  <a:lnTo>
                    <a:pt x="147" y="80"/>
                  </a:lnTo>
                  <a:lnTo>
                    <a:pt x="160" y="93"/>
                  </a:lnTo>
                  <a:lnTo>
                    <a:pt x="160" y="113"/>
                  </a:lnTo>
                  <a:lnTo>
                    <a:pt x="128" y="154"/>
                  </a:lnTo>
                  <a:lnTo>
                    <a:pt x="90" y="154"/>
                  </a:lnTo>
                  <a:lnTo>
                    <a:pt x="51" y="134"/>
                  </a:lnTo>
                  <a:lnTo>
                    <a:pt x="38" y="134"/>
                  </a:lnTo>
                  <a:lnTo>
                    <a:pt x="19" y="154"/>
                  </a:lnTo>
                  <a:lnTo>
                    <a:pt x="0" y="194"/>
                  </a:lnTo>
                  <a:lnTo>
                    <a:pt x="19" y="248"/>
                  </a:lnTo>
                  <a:lnTo>
                    <a:pt x="19" y="322"/>
                  </a:lnTo>
                  <a:lnTo>
                    <a:pt x="38" y="363"/>
                  </a:lnTo>
                  <a:lnTo>
                    <a:pt x="38" y="424"/>
                  </a:lnTo>
                </a:path>
              </a:pathLst>
            </a:custGeom>
            <a:grpFill/>
            <a:ln w="190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49981" tIns="0" rIns="49981" bIns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>
                <a:solidFill>
                  <a:srgbClr val="1E698D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7" name="Freeform 28">
              <a:extLst>
                <a:ext uri="{FF2B5EF4-FFF2-40B4-BE49-F238E27FC236}">
                  <a16:creationId xmlns:a16="http://schemas.microsoft.com/office/drawing/2014/main" id="{AA357EA1-E5A5-D706-7314-4BE0A4E66B2E}"/>
                </a:ext>
              </a:extLst>
            </p:cNvPr>
            <p:cNvSpPr>
              <a:spLocks/>
            </p:cNvSpPr>
            <p:nvPr/>
          </p:nvSpPr>
          <p:spPr bwMode="blackWhite">
            <a:xfrm>
              <a:off x="6046344" y="3559264"/>
              <a:ext cx="102200" cy="114300"/>
            </a:xfrm>
            <a:custGeom>
              <a:avLst/>
              <a:gdLst/>
              <a:ahLst/>
              <a:cxnLst>
                <a:cxn ang="0">
                  <a:pos x="71" y="128"/>
                </a:cxn>
                <a:cxn ang="0">
                  <a:pos x="110" y="53"/>
                </a:cxn>
                <a:cxn ang="0">
                  <a:pos x="90" y="33"/>
                </a:cxn>
                <a:cxn ang="0">
                  <a:pos x="51" y="0"/>
                </a:cxn>
                <a:cxn ang="0">
                  <a:pos x="32" y="0"/>
                </a:cxn>
                <a:cxn ang="0">
                  <a:pos x="32" y="33"/>
                </a:cxn>
                <a:cxn ang="0">
                  <a:pos x="12" y="53"/>
                </a:cxn>
                <a:cxn ang="0">
                  <a:pos x="0" y="53"/>
                </a:cxn>
                <a:cxn ang="0">
                  <a:pos x="0" y="74"/>
                </a:cxn>
                <a:cxn ang="0">
                  <a:pos x="12" y="94"/>
                </a:cxn>
                <a:cxn ang="0">
                  <a:pos x="12" y="114"/>
                </a:cxn>
                <a:cxn ang="0">
                  <a:pos x="71" y="128"/>
                </a:cxn>
              </a:cxnLst>
              <a:rect l="0" t="0" r="r" b="b"/>
              <a:pathLst>
                <a:path w="111" h="129">
                  <a:moveTo>
                    <a:pt x="71" y="128"/>
                  </a:moveTo>
                  <a:lnTo>
                    <a:pt x="110" y="53"/>
                  </a:lnTo>
                  <a:lnTo>
                    <a:pt x="90" y="33"/>
                  </a:lnTo>
                  <a:lnTo>
                    <a:pt x="51" y="0"/>
                  </a:lnTo>
                  <a:lnTo>
                    <a:pt x="32" y="0"/>
                  </a:lnTo>
                  <a:lnTo>
                    <a:pt x="32" y="33"/>
                  </a:lnTo>
                  <a:lnTo>
                    <a:pt x="12" y="53"/>
                  </a:lnTo>
                  <a:lnTo>
                    <a:pt x="0" y="53"/>
                  </a:lnTo>
                  <a:lnTo>
                    <a:pt x="0" y="74"/>
                  </a:lnTo>
                  <a:lnTo>
                    <a:pt x="12" y="94"/>
                  </a:lnTo>
                  <a:lnTo>
                    <a:pt x="12" y="114"/>
                  </a:lnTo>
                  <a:lnTo>
                    <a:pt x="71" y="128"/>
                  </a:lnTo>
                </a:path>
              </a:pathLst>
            </a:custGeom>
            <a:grpFill/>
            <a:ln w="190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49981" tIns="0" rIns="49981" bIns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>
                <a:solidFill>
                  <a:srgbClr val="1E698D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8" name="Freeform 29">
              <a:extLst>
                <a:ext uri="{FF2B5EF4-FFF2-40B4-BE49-F238E27FC236}">
                  <a16:creationId xmlns:a16="http://schemas.microsoft.com/office/drawing/2014/main" id="{9D57CF24-D381-5657-2948-2ECD4BD255DD}"/>
                </a:ext>
              </a:extLst>
            </p:cNvPr>
            <p:cNvSpPr>
              <a:spLocks/>
            </p:cNvSpPr>
            <p:nvPr/>
          </p:nvSpPr>
          <p:spPr bwMode="blackWhite">
            <a:xfrm>
              <a:off x="6057927" y="3506196"/>
              <a:ext cx="173739" cy="102053"/>
            </a:xfrm>
            <a:custGeom>
              <a:avLst/>
              <a:gdLst/>
              <a:ahLst/>
              <a:cxnLst>
                <a:cxn ang="0">
                  <a:pos x="96" y="114"/>
                </a:cxn>
                <a:cxn ang="0">
                  <a:pos x="128" y="93"/>
                </a:cxn>
                <a:cxn ang="0">
                  <a:pos x="148" y="59"/>
                </a:cxn>
                <a:cxn ang="0">
                  <a:pos x="187" y="0"/>
                </a:cxn>
                <a:cxn ang="0">
                  <a:pos x="128" y="0"/>
                </a:cxn>
                <a:cxn ang="0">
                  <a:pos x="109" y="20"/>
                </a:cxn>
                <a:cxn ang="0">
                  <a:pos x="96" y="20"/>
                </a:cxn>
                <a:cxn ang="0">
                  <a:pos x="58" y="0"/>
                </a:cxn>
                <a:cxn ang="0">
                  <a:pos x="19" y="0"/>
                </a:cxn>
                <a:cxn ang="0">
                  <a:pos x="0" y="20"/>
                </a:cxn>
                <a:cxn ang="0">
                  <a:pos x="19" y="59"/>
                </a:cxn>
                <a:cxn ang="0">
                  <a:pos x="38" y="59"/>
                </a:cxn>
                <a:cxn ang="0">
                  <a:pos x="77" y="93"/>
                </a:cxn>
                <a:cxn ang="0">
                  <a:pos x="96" y="114"/>
                </a:cxn>
              </a:cxnLst>
              <a:rect l="0" t="0" r="r" b="b"/>
              <a:pathLst>
                <a:path w="188" h="115">
                  <a:moveTo>
                    <a:pt x="96" y="114"/>
                  </a:moveTo>
                  <a:lnTo>
                    <a:pt x="128" y="93"/>
                  </a:lnTo>
                  <a:lnTo>
                    <a:pt x="148" y="59"/>
                  </a:lnTo>
                  <a:lnTo>
                    <a:pt x="187" y="0"/>
                  </a:lnTo>
                  <a:lnTo>
                    <a:pt x="128" y="0"/>
                  </a:lnTo>
                  <a:lnTo>
                    <a:pt x="109" y="20"/>
                  </a:lnTo>
                  <a:lnTo>
                    <a:pt x="96" y="20"/>
                  </a:lnTo>
                  <a:lnTo>
                    <a:pt x="58" y="0"/>
                  </a:lnTo>
                  <a:lnTo>
                    <a:pt x="19" y="0"/>
                  </a:lnTo>
                  <a:lnTo>
                    <a:pt x="0" y="20"/>
                  </a:lnTo>
                  <a:lnTo>
                    <a:pt x="19" y="59"/>
                  </a:lnTo>
                  <a:lnTo>
                    <a:pt x="38" y="59"/>
                  </a:lnTo>
                  <a:lnTo>
                    <a:pt x="77" y="93"/>
                  </a:lnTo>
                  <a:lnTo>
                    <a:pt x="96" y="114"/>
                  </a:lnTo>
                </a:path>
              </a:pathLst>
            </a:custGeom>
            <a:grpFill/>
            <a:ln w="190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49981" tIns="0" rIns="49981" bIns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>
                <a:solidFill>
                  <a:srgbClr val="1E698D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9" name="Freeform 30">
              <a:extLst>
                <a:ext uri="{FF2B5EF4-FFF2-40B4-BE49-F238E27FC236}">
                  <a16:creationId xmlns:a16="http://schemas.microsoft.com/office/drawing/2014/main" id="{EF8F59A5-2FFA-1AB0-B6E0-640836024042}"/>
                </a:ext>
              </a:extLst>
            </p:cNvPr>
            <p:cNvSpPr>
              <a:spLocks/>
            </p:cNvSpPr>
            <p:nvPr/>
          </p:nvSpPr>
          <p:spPr bwMode="blackWhite">
            <a:xfrm>
              <a:off x="5891682" y="3404142"/>
              <a:ext cx="357699" cy="121104"/>
            </a:xfrm>
            <a:custGeom>
              <a:avLst/>
              <a:gdLst/>
              <a:ahLst/>
              <a:cxnLst>
                <a:cxn ang="0">
                  <a:pos x="386" y="0"/>
                </a:cxn>
                <a:cxn ang="0">
                  <a:pos x="366" y="0"/>
                </a:cxn>
                <a:cxn ang="0">
                  <a:pos x="328" y="40"/>
                </a:cxn>
                <a:cxn ang="0">
                  <a:pos x="289" y="40"/>
                </a:cxn>
                <a:cxn ang="0">
                  <a:pos x="276" y="40"/>
                </a:cxn>
                <a:cxn ang="0">
                  <a:pos x="257" y="60"/>
                </a:cxn>
                <a:cxn ang="0">
                  <a:pos x="218" y="60"/>
                </a:cxn>
                <a:cxn ang="0">
                  <a:pos x="238" y="20"/>
                </a:cxn>
                <a:cxn ang="0">
                  <a:pos x="218" y="20"/>
                </a:cxn>
                <a:cxn ang="0">
                  <a:pos x="180" y="40"/>
                </a:cxn>
                <a:cxn ang="0">
                  <a:pos x="167" y="60"/>
                </a:cxn>
                <a:cxn ang="0">
                  <a:pos x="109" y="40"/>
                </a:cxn>
                <a:cxn ang="0">
                  <a:pos x="90" y="40"/>
                </a:cxn>
                <a:cxn ang="0">
                  <a:pos x="70" y="20"/>
                </a:cxn>
                <a:cxn ang="0">
                  <a:pos x="38" y="20"/>
                </a:cxn>
                <a:cxn ang="0">
                  <a:pos x="19" y="40"/>
                </a:cxn>
                <a:cxn ang="0">
                  <a:pos x="19" y="74"/>
                </a:cxn>
                <a:cxn ang="0">
                  <a:pos x="0" y="94"/>
                </a:cxn>
                <a:cxn ang="0">
                  <a:pos x="19" y="114"/>
                </a:cxn>
                <a:cxn ang="0">
                  <a:pos x="19" y="135"/>
                </a:cxn>
                <a:cxn ang="0">
                  <a:pos x="57" y="135"/>
                </a:cxn>
                <a:cxn ang="0">
                  <a:pos x="90" y="94"/>
                </a:cxn>
                <a:cxn ang="0">
                  <a:pos x="167" y="114"/>
                </a:cxn>
                <a:cxn ang="0">
                  <a:pos x="167" y="135"/>
                </a:cxn>
                <a:cxn ang="0">
                  <a:pos x="180" y="135"/>
                </a:cxn>
                <a:cxn ang="0">
                  <a:pos x="199" y="114"/>
                </a:cxn>
                <a:cxn ang="0">
                  <a:pos x="238" y="114"/>
                </a:cxn>
                <a:cxn ang="0">
                  <a:pos x="276" y="135"/>
                </a:cxn>
                <a:cxn ang="0">
                  <a:pos x="289" y="135"/>
                </a:cxn>
                <a:cxn ang="0">
                  <a:pos x="308" y="114"/>
                </a:cxn>
                <a:cxn ang="0">
                  <a:pos x="366" y="114"/>
                </a:cxn>
                <a:cxn ang="0">
                  <a:pos x="386" y="60"/>
                </a:cxn>
                <a:cxn ang="0">
                  <a:pos x="386" y="0"/>
                </a:cxn>
              </a:cxnLst>
              <a:rect l="0" t="0" r="r" b="b"/>
              <a:pathLst>
                <a:path w="387" h="136">
                  <a:moveTo>
                    <a:pt x="386" y="0"/>
                  </a:moveTo>
                  <a:lnTo>
                    <a:pt x="366" y="0"/>
                  </a:lnTo>
                  <a:lnTo>
                    <a:pt x="328" y="40"/>
                  </a:lnTo>
                  <a:lnTo>
                    <a:pt x="289" y="40"/>
                  </a:lnTo>
                  <a:lnTo>
                    <a:pt x="276" y="40"/>
                  </a:lnTo>
                  <a:lnTo>
                    <a:pt x="257" y="60"/>
                  </a:lnTo>
                  <a:lnTo>
                    <a:pt x="218" y="60"/>
                  </a:lnTo>
                  <a:lnTo>
                    <a:pt x="238" y="20"/>
                  </a:lnTo>
                  <a:lnTo>
                    <a:pt x="218" y="20"/>
                  </a:lnTo>
                  <a:lnTo>
                    <a:pt x="180" y="40"/>
                  </a:lnTo>
                  <a:lnTo>
                    <a:pt x="167" y="60"/>
                  </a:lnTo>
                  <a:lnTo>
                    <a:pt x="109" y="40"/>
                  </a:lnTo>
                  <a:lnTo>
                    <a:pt x="90" y="40"/>
                  </a:lnTo>
                  <a:lnTo>
                    <a:pt x="70" y="20"/>
                  </a:lnTo>
                  <a:lnTo>
                    <a:pt x="38" y="20"/>
                  </a:lnTo>
                  <a:lnTo>
                    <a:pt x="19" y="40"/>
                  </a:lnTo>
                  <a:lnTo>
                    <a:pt x="19" y="74"/>
                  </a:lnTo>
                  <a:lnTo>
                    <a:pt x="0" y="94"/>
                  </a:lnTo>
                  <a:lnTo>
                    <a:pt x="19" y="114"/>
                  </a:lnTo>
                  <a:lnTo>
                    <a:pt x="19" y="135"/>
                  </a:lnTo>
                  <a:lnTo>
                    <a:pt x="57" y="135"/>
                  </a:lnTo>
                  <a:lnTo>
                    <a:pt x="90" y="94"/>
                  </a:lnTo>
                  <a:lnTo>
                    <a:pt x="167" y="114"/>
                  </a:lnTo>
                  <a:lnTo>
                    <a:pt x="167" y="135"/>
                  </a:lnTo>
                  <a:lnTo>
                    <a:pt x="180" y="135"/>
                  </a:lnTo>
                  <a:lnTo>
                    <a:pt x="199" y="114"/>
                  </a:lnTo>
                  <a:lnTo>
                    <a:pt x="238" y="114"/>
                  </a:lnTo>
                  <a:lnTo>
                    <a:pt x="276" y="135"/>
                  </a:lnTo>
                  <a:lnTo>
                    <a:pt x="289" y="135"/>
                  </a:lnTo>
                  <a:lnTo>
                    <a:pt x="308" y="114"/>
                  </a:lnTo>
                  <a:lnTo>
                    <a:pt x="366" y="114"/>
                  </a:lnTo>
                  <a:lnTo>
                    <a:pt x="386" y="60"/>
                  </a:lnTo>
                  <a:lnTo>
                    <a:pt x="386" y="0"/>
                  </a:lnTo>
                </a:path>
              </a:pathLst>
            </a:custGeom>
            <a:grpFill/>
            <a:ln w="190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49981" tIns="0" rIns="49981" bIns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>
                <a:solidFill>
                  <a:srgbClr val="1E698D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20" name="Freeform 31">
              <a:extLst>
                <a:ext uri="{FF2B5EF4-FFF2-40B4-BE49-F238E27FC236}">
                  <a16:creationId xmlns:a16="http://schemas.microsoft.com/office/drawing/2014/main" id="{13640E5D-FD67-897E-3015-243B5131C844}"/>
                </a:ext>
              </a:extLst>
            </p:cNvPr>
            <p:cNvSpPr>
              <a:spLocks/>
            </p:cNvSpPr>
            <p:nvPr/>
          </p:nvSpPr>
          <p:spPr bwMode="blackWhite">
            <a:xfrm>
              <a:off x="5992519" y="3338148"/>
              <a:ext cx="256862" cy="121104"/>
            </a:xfrm>
            <a:custGeom>
              <a:avLst/>
              <a:gdLst/>
              <a:ahLst/>
              <a:cxnLst>
                <a:cxn ang="0">
                  <a:pos x="276" y="74"/>
                </a:cxn>
                <a:cxn ang="0">
                  <a:pos x="256" y="33"/>
                </a:cxn>
                <a:cxn ang="0">
                  <a:pos x="198" y="33"/>
                </a:cxn>
                <a:cxn ang="0">
                  <a:pos x="179" y="20"/>
                </a:cxn>
                <a:cxn ang="0">
                  <a:pos x="166" y="20"/>
                </a:cxn>
                <a:cxn ang="0">
                  <a:pos x="166" y="33"/>
                </a:cxn>
                <a:cxn ang="0">
                  <a:pos x="166" y="54"/>
                </a:cxn>
                <a:cxn ang="0">
                  <a:pos x="89" y="54"/>
                </a:cxn>
                <a:cxn ang="0">
                  <a:pos x="128" y="20"/>
                </a:cxn>
                <a:cxn ang="0">
                  <a:pos x="109" y="0"/>
                </a:cxn>
                <a:cxn ang="0">
                  <a:pos x="89" y="20"/>
                </a:cxn>
                <a:cxn ang="0">
                  <a:pos x="57" y="33"/>
                </a:cxn>
                <a:cxn ang="0">
                  <a:pos x="38" y="33"/>
                </a:cxn>
                <a:cxn ang="0">
                  <a:pos x="19" y="94"/>
                </a:cxn>
                <a:cxn ang="0">
                  <a:pos x="0" y="114"/>
                </a:cxn>
                <a:cxn ang="0">
                  <a:pos x="57" y="135"/>
                </a:cxn>
                <a:cxn ang="0">
                  <a:pos x="70" y="114"/>
                </a:cxn>
                <a:cxn ang="0">
                  <a:pos x="109" y="94"/>
                </a:cxn>
                <a:cxn ang="0">
                  <a:pos x="128" y="94"/>
                </a:cxn>
                <a:cxn ang="0">
                  <a:pos x="109" y="135"/>
                </a:cxn>
                <a:cxn ang="0">
                  <a:pos x="147" y="135"/>
                </a:cxn>
                <a:cxn ang="0">
                  <a:pos x="166" y="114"/>
                </a:cxn>
                <a:cxn ang="0">
                  <a:pos x="218" y="114"/>
                </a:cxn>
                <a:cxn ang="0">
                  <a:pos x="256" y="74"/>
                </a:cxn>
                <a:cxn ang="0">
                  <a:pos x="276" y="74"/>
                </a:cxn>
              </a:cxnLst>
              <a:rect l="0" t="0" r="r" b="b"/>
              <a:pathLst>
                <a:path w="277" h="136">
                  <a:moveTo>
                    <a:pt x="276" y="74"/>
                  </a:moveTo>
                  <a:lnTo>
                    <a:pt x="256" y="33"/>
                  </a:lnTo>
                  <a:lnTo>
                    <a:pt x="198" y="33"/>
                  </a:lnTo>
                  <a:lnTo>
                    <a:pt x="179" y="20"/>
                  </a:lnTo>
                  <a:lnTo>
                    <a:pt x="166" y="20"/>
                  </a:lnTo>
                  <a:lnTo>
                    <a:pt x="166" y="33"/>
                  </a:lnTo>
                  <a:lnTo>
                    <a:pt x="166" y="54"/>
                  </a:lnTo>
                  <a:lnTo>
                    <a:pt x="89" y="54"/>
                  </a:lnTo>
                  <a:lnTo>
                    <a:pt x="128" y="20"/>
                  </a:lnTo>
                  <a:lnTo>
                    <a:pt x="109" y="0"/>
                  </a:lnTo>
                  <a:lnTo>
                    <a:pt x="89" y="20"/>
                  </a:lnTo>
                  <a:lnTo>
                    <a:pt x="57" y="33"/>
                  </a:lnTo>
                  <a:lnTo>
                    <a:pt x="38" y="33"/>
                  </a:lnTo>
                  <a:lnTo>
                    <a:pt x="19" y="94"/>
                  </a:lnTo>
                  <a:lnTo>
                    <a:pt x="0" y="114"/>
                  </a:lnTo>
                  <a:lnTo>
                    <a:pt x="57" y="135"/>
                  </a:lnTo>
                  <a:lnTo>
                    <a:pt x="70" y="114"/>
                  </a:lnTo>
                  <a:lnTo>
                    <a:pt x="109" y="94"/>
                  </a:lnTo>
                  <a:lnTo>
                    <a:pt x="128" y="94"/>
                  </a:lnTo>
                  <a:lnTo>
                    <a:pt x="109" y="135"/>
                  </a:lnTo>
                  <a:lnTo>
                    <a:pt x="147" y="135"/>
                  </a:lnTo>
                  <a:lnTo>
                    <a:pt x="166" y="114"/>
                  </a:lnTo>
                  <a:lnTo>
                    <a:pt x="218" y="114"/>
                  </a:lnTo>
                  <a:lnTo>
                    <a:pt x="256" y="74"/>
                  </a:lnTo>
                  <a:lnTo>
                    <a:pt x="276" y="74"/>
                  </a:lnTo>
                </a:path>
              </a:pathLst>
            </a:custGeom>
            <a:grpFill/>
            <a:ln w="190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49981" tIns="0" rIns="49981" bIns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>
                <a:solidFill>
                  <a:srgbClr val="1E698D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21" name="Freeform 32">
              <a:extLst>
                <a:ext uri="{FF2B5EF4-FFF2-40B4-BE49-F238E27FC236}">
                  <a16:creationId xmlns:a16="http://schemas.microsoft.com/office/drawing/2014/main" id="{A14D17AF-98E2-C5F2-B79C-3258ABE34C13}"/>
                </a:ext>
              </a:extLst>
            </p:cNvPr>
            <p:cNvSpPr>
              <a:spLocks/>
            </p:cNvSpPr>
            <p:nvPr/>
          </p:nvSpPr>
          <p:spPr bwMode="blackWhite">
            <a:xfrm>
              <a:off x="6028630" y="3266709"/>
              <a:ext cx="203037" cy="120424"/>
            </a:xfrm>
            <a:custGeom>
              <a:avLst/>
              <a:gdLst/>
              <a:ahLst/>
              <a:cxnLst>
                <a:cxn ang="0">
                  <a:pos x="219" y="114"/>
                </a:cxn>
                <a:cxn ang="0">
                  <a:pos x="199" y="40"/>
                </a:cxn>
                <a:cxn ang="0">
                  <a:pos x="180" y="20"/>
                </a:cxn>
                <a:cxn ang="0">
                  <a:pos x="141" y="20"/>
                </a:cxn>
                <a:cxn ang="0">
                  <a:pos x="90" y="0"/>
                </a:cxn>
                <a:cxn ang="0">
                  <a:pos x="70" y="0"/>
                </a:cxn>
                <a:cxn ang="0">
                  <a:pos x="51" y="20"/>
                </a:cxn>
                <a:cxn ang="0">
                  <a:pos x="32" y="60"/>
                </a:cxn>
                <a:cxn ang="0">
                  <a:pos x="0" y="114"/>
                </a:cxn>
                <a:cxn ang="0">
                  <a:pos x="19" y="114"/>
                </a:cxn>
                <a:cxn ang="0">
                  <a:pos x="51" y="101"/>
                </a:cxn>
                <a:cxn ang="0">
                  <a:pos x="70" y="81"/>
                </a:cxn>
                <a:cxn ang="0">
                  <a:pos x="90" y="101"/>
                </a:cxn>
                <a:cxn ang="0">
                  <a:pos x="51" y="135"/>
                </a:cxn>
                <a:cxn ang="0">
                  <a:pos x="128" y="135"/>
                </a:cxn>
                <a:cxn ang="0">
                  <a:pos x="128" y="101"/>
                </a:cxn>
                <a:cxn ang="0">
                  <a:pos x="141" y="101"/>
                </a:cxn>
                <a:cxn ang="0">
                  <a:pos x="161" y="114"/>
                </a:cxn>
                <a:cxn ang="0">
                  <a:pos x="219" y="114"/>
                </a:cxn>
              </a:cxnLst>
              <a:rect l="0" t="0" r="r" b="b"/>
              <a:pathLst>
                <a:path w="220" h="136">
                  <a:moveTo>
                    <a:pt x="219" y="114"/>
                  </a:moveTo>
                  <a:lnTo>
                    <a:pt x="199" y="40"/>
                  </a:lnTo>
                  <a:lnTo>
                    <a:pt x="180" y="20"/>
                  </a:lnTo>
                  <a:lnTo>
                    <a:pt x="141" y="20"/>
                  </a:lnTo>
                  <a:lnTo>
                    <a:pt x="90" y="0"/>
                  </a:lnTo>
                  <a:lnTo>
                    <a:pt x="70" y="0"/>
                  </a:lnTo>
                  <a:lnTo>
                    <a:pt x="51" y="20"/>
                  </a:lnTo>
                  <a:lnTo>
                    <a:pt x="32" y="60"/>
                  </a:lnTo>
                  <a:lnTo>
                    <a:pt x="0" y="114"/>
                  </a:lnTo>
                  <a:lnTo>
                    <a:pt x="19" y="114"/>
                  </a:lnTo>
                  <a:lnTo>
                    <a:pt x="51" y="101"/>
                  </a:lnTo>
                  <a:lnTo>
                    <a:pt x="70" y="81"/>
                  </a:lnTo>
                  <a:lnTo>
                    <a:pt x="90" y="101"/>
                  </a:lnTo>
                  <a:lnTo>
                    <a:pt x="51" y="135"/>
                  </a:lnTo>
                  <a:lnTo>
                    <a:pt x="128" y="135"/>
                  </a:lnTo>
                  <a:lnTo>
                    <a:pt x="128" y="101"/>
                  </a:lnTo>
                  <a:lnTo>
                    <a:pt x="141" y="101"/>
                  </a:lnTo>
                  <a:lnTo>
                    <a:pt x="161" y="114"/>
                  </a:lnTo>
                  <a:lnTo>
                    <a:pt x="219" y="114"/>
                  </a:lnTo>
                </a:path>
              </a:pathLst>
            </a:custGeom>
            <a:grpFill/>
            <a:ln w="190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49981" tIns="0" rIns="49981" bIns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>
                <a:solidFill>
                  <a:srgbClr val="1E698D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22" name="Freeform 33">
              <a:extLst>
                <a:ext uri="{FF2B5EF4-FFF2-40B4-BE49-F238E27FC236}">
                  <a16:creationId xmlns:a16="http://schemas.microsoft.com/office/drawing/2014/main" id="{7B530917-9181-8D17-17C3-8E0E9B90ED4F}"/>
                </a:ext>
              </a:extLst>
            </p:cNvPr>
            <p:cNvSpPr>
              <a:spLocks/>
            </p:cNvSpPr>
            <p:nvPr/>
          </p:nvSpPr>
          <p:spPr bwMode="blackWhite">
            <a:xfrm>
              <a:off x="5873968" y="3183706"/>
              <a:ext cx="238466" cy="258537"/>
            </a:xfrm>
            <a:custGeom>
              <a:avLst/>
              <a:gdLst/>
              <a:ahLst/>
              <a:cxnLst>
                <a:cxn ang="0">
                  <a:pos x="257" y="94"/>
                </a:cxn>
                <a:cxn ang="0">
                  <a:pos x="199" y="60"/>
                </a:cxn>
                <a:cxn ang="0">
                  <a:pos x="186" y="60"/>
                </a:cxn>
                <a:cxn ang="0">
                  <a:pos x="147" y="20"/>
                </a:cxn>
                <a:cxn ang="0">
                  <a:pos x="89" y="0"/>
                </a:cxn>
                <a:cxn ang="0">
                  <a:pos x="0" y="0"/>
                </a:cxn>
                <a:cxn ang="0">
                  <a:pos x="0" y="40"/>
                </a:cxn>
                <a:cxn ang="0">
                  <a:pos x="0" y="80"/>
                </a:cxn>
                <a:cxn ang="0">
                  <a:pos x="19" y="155"/>
                </a:cxn>
                <a:cxn ang="0">
                  <a:pos x="19" y="195"/>
                </a:cxn>
                <a:cxn ang="0">
                  <a:pos x="57" y="249"/>
                </a:cxn>
                <a:cxn ang="0">
                  <a:pos x="57" y="269"/>
                </a:cxn>
                <a:cxn ang="0">
                  <a:pos x="89" y="269"/>
                </a:cxn>
                <a:cxn ang="0">
                  <a:pos x="109" y="290"/>
                </a:cxn>
                <a:cxn ang="0">
                  <a:pos x="128" y="290"/>
                </a:cxn>
                <a:cxn ang="0">
                  <a:pos x="147" y="269"/>
                </a:cxn>
                <a:cxn ang="0">
                  <a:pos x="167" y="209"/>
                </a:cxn>
                <a:cxn ang="0">
                  <a:pos x="199" y="155"/>
                </a:cxn>
                <a:cxn ang="0">
                  <a:pos x="218" y="114"/>
                </a:cxn>
                <a:cxn ang="0">
                  <a:pos x="237" y="94"/>
                </a:cxn>
                <a:cxn ang="0">
                  <a:pos x="257" y="94"/>
                </a:cxn>
              </a:cxnLst>
              <a:rect l="0" t="0" r="r" b="b"/>
              <a:pathLst>
                <a:path w="258" h="291">
                  <a:moveTo>
                    <a:pt x="257" y="94"/>
                  </a:moveTo>
                  <a:lnTo>
                    <a:pt x="199" y="60"/>
                  </a:lnTo>
                  <a:lnTo>
                    <a:pt x="186" y="60"/>
                  </a:lnTo>
                  <a:lnTo>
                    <a:pt x="147" y="20"/>
                  </a:lnTo>
                  <a:lnTo>
                    <a:pt x="89" y="0"/>
                  </a:lnTo>
                  <a:lnTo>
                    <a:pt x="0" y="0"/>
                  </a:lnTo>
                  <a:lnTo>
                    <a:pt x="0" y="40"/>
                  </a:lnTo>
                  <a:lnTo>
                    <a:pt x="0" y="80"/>
                  </a:lnTo>
                  <a:lnTo>
                    <a:pt x="19" y="155"/>
                  </a:lnTo>
                  <a:lnTo>
                    <a:pt x="19" y="195"/>
                  </a:lnTo>
                  <a:lnTo>
                    <a:pt x="57" y="249"/>
                  </a:lnTo>
                  <a:lnTo>
                    <a:pt x="57" y="269"/>
                  </a:lnTo>
                  <a:lnTo>
                    <a:pt x="89" y="269"/>
                  </a:lnTo>
                  <a:lnTo>
                    <a:pt x="109" y="290"/>
                  </a:lnTo>
                  <a:lnTo>
                    <a:pt x="128" y="290"/>
                  </a:lnTo>
                  <a:lnTo>
                    <a:pt x="147" y="269"/>
                  </a:lnTo>
                  <a:lnTo>
                    <a:pt x="167" y="209"/>
                  </a:lnTo>
                  <a:lnTo>
                    <a:pt x="199" y="155"/>
                  </a:lnTo>
                  <a:lnTo>
                    <a:pt x="218" y="114"/>
                  </a:lnTo>
                  <a:lnTo>
                    <a:pt x="237" y="94"/>
                  </a:lnTo>
                  <a:lnTo>
                    <a:pt x="257" y="94"/>
                  </a:lnTo>
                </a:path>
              </a:pathLst>
            </a:custGeom>
            <a:grpFill/>
            <a:ln w="190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49981" tIns="0" rIns="49981" bIns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>
                <a:solidFill>
                  <a:srgbClr val="1E698D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23" name="Freeform 34">
              <a:extLst>
                <a:ext uri="{FF2B5EF4-FFF2-40B4-BE49-F238E27FC236}">
                  <a16:creationId xmlns:a16="http://schemas.microsoft.com/office/drawing/2014/main" id="{DC301375-90ED-ED2C-E8AD-36049604D7A2}"/>
                </a:ext>
              </a:extLst>
            </p:cNvPr>
            <p:cNvSpPr>
              <a:spLocks/>
            </p:cNvSpPr>
            <p:nvPr/>
          </p:nvSpPr>
          <p:spPr bwMode="blackWhite">
            <a:xfrm>
              <a:off x="5624600" y="3181664"/>
              <a:ext cx="303874" cy="444275"/>
            </a:xfrm>
            <a:custGeom>
              <a:avLst/>
              <a:gdLst/>
              <a:ahLst/>
              <a:cxnLst>
                <a:cxn ang="0">
                  <a:pos x="249" y="0"/>
                </a:cxn>
                <a:cxn ang="0">
                  <a:pos x="237" y="20"/>
                </a:cxn>
                <a:cxn ang="0">
                  <a:pos x="217" y="20"/>
                </a:cxn>
                <a:cxn ang="0">
                  <a:pos x="198" y="40"/>
                </a:cxn>
                <a:cxn ang="0">
                  <a:pos x="179" y="81"/>
                </a:cxn>
                <a:cxn ang="0">
                  <a:pos x="179" y="114"/>
                </a:cxn>
                <a:cxn ang="0">
                  <a:pos x="159" y="175"/>
                </a:cxn>
                <a:cxn ang="0">
                  <a:pos x="159" y="209"/>
                </a:cxn>
                <a:cxn ang="0">
                  <a:pos x="140" y="229"/>
                </a:cxn>
                <a:cxn ang="0">
                  <a:pos x="89" y="249"/>
                </a:cxn>
                <a:cxn ang="0">
                  <a:pos x="51" y="270"/>
                </a:cxn>
                <a:cxn ang="0">
                  <a:pos x="19" y="310"/>
                </a:cxn>
                <a:cxn ang="0">
                  <a:pos x="0" y="385"/>
                </a:cxn>
                <a:cxn ang="0">
                  <a:pos x="19" y="458"/>
                </a:cxn>
                <a:cxn ang="0">
                  <a:pos x="19" y="478"/>
                </a:cxn>
                <a:cxn ang="0">
                  <a:pos x="32" y="478"/>
                </a:cxn>
                <a:cxn ang="0">
                  <a:pos x="70" y="499"/>
                </a:cxn>
                <a:cxn ang="0">
                  <a:pos x="109" y="499"/>
                </a:cxn>
                <a:cxn ang="0">
                  <a:pos x="140" y="458"/>
                </a:cxn>
                <a:cxn ang="0">
                  <a:pos x="140" y="438"/>
                </a:cxn>
                <a:cxn ang="0">
                  <a:pos x="127" y="424"/>
                </a:cxn>
                <a:cxn ang="0">
                  <a:pos x="127" y="405"/>
                </a:cxn>
                <a:cxn ang="0">
                  <a:pos x="140" y="385"/>
                </a:cxn>
                <a:cxn ang="0">
                  <a:pos x="179" y="405"/>
                </a:cxn>
                <a:cxn ang="0">
                  <a:pos x="249" y="385"/>
                </a:cxn>
                <a:cxn ang="0">
                  <a:pos x="288" y="344"/>
                </a:cxn>
                <a:cxn ang="0">
                  <a:pos x="307" y="324"/>
                </a:cxn>
                <a:cxn ang="0">
                  <a:pos x="307" y="290"/>
                </a:cxn>
                <a:cxn ang="0">
                  <a:pos x="327" y="270"/>
                </a:cxn>
                <a:cxn ang="0">
                  <a:pos x="327" y="249"/>
                </a:cxn>
                <a:cxn ang="0">
                  <a:pos x="288" y="195"/>
                </a:cxn>
                <a:cxn ang="0">
                  <a:pos x="288" y="155"/>
                </a:cxn>
                <a:cxn ang="0">
                  <a:pos x="269" y="81"/>
                </a:cxn>
                <a:cxn ang="0">
                  <a:pos x="269" y="40"/>
                </a:cxn>
                <a:cxn ang="0">
                  <a:pos x="269" y="0"/>
                </a:cxn>
                <a:cxn ang="0">
                  <a:pos x="249" y="0"/>
                </a:cxn>
              </a:cxnLst>
              <a:rect l="0" t="0" r="r" b="b"/>
              <a:pathLst>
                <a:path w="328" h="500">
                  <a:moveTo>
                    <a:pt x="249" y="0"/>
                  </a:moveTo>
                  <a:lnTo>
                    <a:pt x="237" y="20"/>
                  </a:lnTo>
                  <a:lnTo>
                    <a:pt x="217" y="20"/>
                  </a:lnTo>
                  <a:lnTo>
                    <a:pt x="198" y="40"/>
                  </a:lnTo>
                  <a:lnTo>
                    <a:pt x="179" y="81"/>
                  </a:lnTo>
                  <a:lnTo>
                    <a:pt x="179" y="114"/>
                  </a:lnTo>
                  <a:lnTo>
                    <a:pt x="159" y="175"/>
                  </a:lnTo>
                  <a:lnTo>
                    <a:pt x="159" y="209"/>
                  </a:lnTo>
                  <a:lnTo>
                    <a:pt x="140" y="229"/>
                  </a:lnTo>
                  <a:lnTo>
                    <a:pt x="89" y="249"/>
                  </a:lnTo>
                  <a:lnTo>
                    <a:pt x="51" y="270"/>
                  </a:lnTo>
                  <a:lnTo>
                    <a:pt x="19" y="310"/>
                  </a:lnTo>
                  <a:lnTo>
                    <a:pt x="0" y="385"/>
                  </a:lnTo>
                  <a:lnTo>
                    <a:pt x="19" y="458"/>
                  </a:lnTo>
                  <a:lnTo>
                    <a:pt x="19" y="478"/>
                  </a:lnTo>
                  <a:lnTo>
                    <a:pt x="32" y="478"/>
                  </a:lnTo>
                  <a:lnTo>
                    <a:pt x="70" y="499"/>
                  </a:lnTo>
                  <a:lnTo>
                    <a:pt x="109" y="499"/>
                  </a:lnTo>
                  <a:lnTo>
                    <a:pt x="140" y="458"/>
                  </a:lnTo>
                  <a:lnTo>
                    <a:pt x="140" y="438"/>
                  </a:lnTo>
                  <a:lnTo>
                    <a:pt x="127" y="424"/>
                  </a:lnTo>
                  <a:lnTo>
                    <a:pt x="127" y="405"/>
                  </a:lnTo>
                  <a:lnTo>
                    <a:pt x="140" y="385"/>
                  </a:lnTo>
                  <a:lnTo>
                    <a:pt x="179" y="405"/>
                  </a:lnTo>
                  <a:lnTo>
                    <a:pt x="249" y="385"/>
                  </a:lnTo>
                  <a:lnTo>
                    <a:pt x="288" y="344"/>
                  </a:lnTo>
                  <a:lnTo>
                    <a:pt x="307" y="324"/>
                  </a:lnTo>
                  <a:lnTo>
                    <a:pt x="307" y="290"/>
                  </a:lnTo>
                  <a:lnTo>
                    <a:pt x="327" y="270"/>
                  </a:lnTo>
                  <a:lnTo>
                    <a:pt x="327" y="249"/>
                  </a:lnTo>
                  <a:lnTo>
                    <a:pt x="288" y="195"/>
                  </a:lnTo>
                  <a:lnTo>
                    <a:pt x="288" y="155"/>
                  </a:lnTo>
                  <a:lnTo>
                    <a:pt x="269" y="81"/>
                  </a:lnTo>
                  <a:lnTo>
                    <a:pt x="269" y="40"/>
                  </a:lnTo>
                  <a:lnTo>
                    <a:pt x="269" y="0"/>
                  </a:lnTo>
                  <a:lnTo>
                    <a:pt x="249" y="0"/>
                  </a:lnTo>
                </a:path>
              </a:pathLst>
            </a:custGeom>
            <a:solidFill>
              <a:schemeClr val="bg1">
                <a:lumMod val="75000"/>
              </a:schemeClr>
            </a:solidFill>
            <a:ln w="190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49981" tIns="0" rIns="49981" bIns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>
                <a:solidFill>
                  <a:srgbClr val="1E698D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24" name="Freeform 35">
              <a:extLst>
                <a:ext uri="{FF2B5EF4-FFF2-40B4-BE49-F238E27FC236}">
                  <a16:creationId xmlns:a16="http://schemas.microsoft.com/office/drawing/2014/main" id="{B0394562-5F17-8641-9192-01872CFB5984}"/>
                </a:ext>
              </a:extLst>
            </p:cNvPr>
            <p:cNvSpPr>
              <a:spLocks/>
            </p:cNvSpPr>
            <p:nvPr/>
          </p:nvSpPr>
          <p:spPr bwMode="blackWhite">
            <a:xfrm>
              <a:off x="5487652" y="3083013"/>
              <a:ext cx="370645" cy="508228"/>
            </a:xfrm>
            <a:custGeom>
              <a:avLst/>
              <a:gdLst/>
              <a:ahLst/>
              <a:cxnLst>
                <a:cxn ang="0">
                  <a:pos x="128" y="0"/>
                </a:cxn>
                <a:cxn ang="0">
                  <a:pos x="128" y="60"/>
                </a:cxn>
                <a:cxn ang="0">
                  <a:pos x="109" y="134"/>
                </a:cxn>
                <a:cxn ang="0">
                  <a:pos x="90" y="194"/>
                </a:cxn>
                <a:cxn ang="0">
                  <a:pos x="57" y="228"/>
                </a:cxn>
                <a:cxn ang="0">
                  <a:pos x="19" y="248"/>
                </a:cxn>
                <a:cxn ang="0">
                  <a:pos x="0" y="269"/>
                </a:cxn>
                <a:cxn ang="0">
                  <a:pos x="38" y="269"/>
                </a:cxn>
                <a:cxn ang="0">
                  <a:pos x="57" y="289"/>
                </a:cxn>
                <a:cxn ang="0">
                  <a:pos x="57" y="309"/>
                </a:cxn>
                <a:cxn ang="0">
                  <a:pos x="38" y="343"/>
                </a:cxn>
                <a:cxn ang="0">
                  <a:pos x="57" y="404"/>
                </a:cxn>
                <a:cxn ang="0">
                  <a:pos x="90" y="424"/>
                </a:cxn>
                <a:cxn ang="0">
                  <a:pos x="109" y="404"/>
                </a:cxn>
                <a:cxn ang="0">
                  <a:pos x="128" y="424"/>
                </a:cxn>
                <a:cxn ang="0">
                  <a:pos x="128" y="437"/>
                </a:cxn>
                <a:cxn ang="0">
                  <a:pos x="109" y="458"/>
                </a:cxn>
                <a:cxn ang="0">
                  <a:pos x="90" y="498"/>
                </a:cxn>
                <a:cxn ang="0">
                  <a:pos x="109" y="538"/>
                </a:cxn>
                <a:cxn ang="0">
                  <a:pos x="147" y="572"/>
                </a:cxn>
                <a:cxn ang="0">
                  <a:pos x="167" y="572"/>
                </a:cxn>
                <a:cxn ang="0">
                  <a:pos x="147" y="498"/>
                </a:cxn>
                <a:cxn ang="0">
                  <a:pos x="167" y="424"/>
                </a:cxn>
                <a:cxn ang="0">
                  <a:pos x="199" y="383"/>
                </a:cxn>
                <a:cxn ang="0">
                  <a:pos x="237" y="363"/>
                </a:cxn>
                <a:cxn ang="0">
                  <a:pos x="288" y="343"/>
                </a:cxn>
                <a:cxn ang="0">
                  <a:pos x="307" y="323"/>
                </a:cxn>
                <a:cxn ang="0">
                  <a:pos x="307" y="289"/>
                </a:cxn>
                <a:cxn ang="0">
                  <a:pos x="327" y="228"/>
                </a:cxn>
                <a:cxn ang="0">
                  <a:pos x="327" y="194"/>
                </a:cxn>
                <a:cxn ang="0">
                  <a:pos x="346" y="154"/>
                </a:cxn>
                <a:cxn ang="0">
                  <a:pos x="365" y="134"/>
                </a:cxn>
                <a:cxn ang="0">
                  <a:pos x="385" y="134"/>
                </a:cxn>
                <a:cxn ang="0">
                  <a:pos x="398" y="113"/>
                </a:cxn>
                <a:cxn ang="0">
                  <a:pos x="385" y="113"/>
                </a:cxn>
                <a:cxn ang="0">
                  <a:pos x="346" y="93"/>
                </a:cxn>
                <a:cxn ang="0">
                  <a:pos x="288" y="80"/>
                </a:cxn>
                <a:cxn ang="0">
                  <a:pos x="257" y="60"/>
                </a:cxn>
                <a:cxn ang="0">
                  <a:pos x="237" y="93"/>
                </a:cxn>
                <a:cxn ang="0">
                  <a:pos x="237" y="60"/>
                </a:cxn>
                <a:cxn ang="0">
                  <a:pos x="199" y="40"/>
                </a:cxn>
                <a:cxn ang="0">
                  <a:pos x="180" y="20"/>
                </a:cxn>
                <a:cxn ang="0">
                  <a:pos x="128" y="0"/>
                </a:cxn>
              </a:cxnLst>
              <a:rect l="0" t="0" r="r" b="b"/>
              <a:pathLst>
                <a:path w="399" h="573">
                  <a:moveTo>
                    <a:pt x="128" y="0"/>
                  </a:moveTo>
                  <a:lnTo>
                    <a:pt x="128" y="60"/>
                  </a:lnTo>
                  <a:lnTo>
                    <a:pt x="109" y="134"/>
                  </a:lnTo>
                  <a:lnTo>
                    <a:pt x="90" y="194"/>
                  </a:lnTo>
                  <a:lnTo>
                    <a:pt x="57" y="228"/>
                  </a:lnTo>
                  <a:lnTo>
                    <a:pt x="19" y="248"/>
                  </a:lnTo>
                  <a:lnTo>
                    <a:pt x="0" y="269"/>
                  </a:lnTo>
                  <a:lnTo>
                    <a:pt x="38" y="269"/>
                  </a:lnTo>
                  <a:lnTo>
                    <a:pt x="57" y="289"/>
                  </a:lnTo>
                  <a:lnTo>
                    <a:pt x="57" y="309"/>
                  </a:lnTo>
                  <a:lnTo>
                    <a:pt x="38" y="343"/>
                  </a:lnTo>
                  <a:lnTo>
                    <a:pt x="57" y="404"/>
                  </a:lnTo>
                  <a:lnTo>
                    <a:pt x="90" y="424"/>
                  </a:lnTo>
                  <a:lnTo>
                    <a:pt x="109" y="404"/>
                  </a:lnTo>
                  <a:lnTo>
                    <a:pt x="128" y="424"/>
                  </a:lnTo>
                  <a:lnTo>
                    <a:pt x="128" y="437"/>
                  </a:lnTo>
                  <a:lnTo>
                    <a:pt x="109" y="458"/>
                  </a:lnTo>
                  <a:lnTo>
                    <a:pt x="90" y="498"/>
                  </a:lnTo>
                  <a:lnTo>
                    <a:pt x="109" y="538"/>
                  </a:lnTo>
                  <a:lnTo>
                    <a:pt x="147" y="572"/>
                  </a:lnTo>
                  <a:lnTo>
                    <a:pt x="167" y="572"/>
                  </a:lnTo>
                  <a:lnTo>
                    <a:pt x="147" y="498"/>
                  </a:lnTo>
                  <a:lnTo>
                    <a:pt x="167" y="424"/>
                  </a:lnTo>
                  <a:lnTo>
                    <a:pt x="199" y="383"/>
                  </a:lnTo>
                  <a:lnTo>
                    <a:pt x="237" y="363"/>
                  </a:lnTo>
                  <a:lnTo>
                    <a:pt x="288" y="343"/>
                  </a:lnTo>
                  <a:lnTo>
                    <a:pt x="307" y="323"/>
                  </a:lnTo>
                  <a:lnTo>
                    <a:pt x="307" y="289"/>
                  </a:lnTo>
                  <a:lnTo>
                    <a:pt x="327" y="228"/>
                  </a:lnTo>
                  <a:lnTo>
                    <a:pt x="327" y="194"/>
                  </a:lnTo>
                  <a:lnTo>
                    <a:pt x="346" y="154"/>
                  </a:lnTo>
                  <a:lnTo>
                    <a:pt x="365" y="134"/>
                  </a:lnTo>
                  <a:lnTo>
                    <a:pt x="385" y="134"/>
                  </a:lnTo>
                  <a:lnTo>
                    <a:pt x="398" y="113"/>
                  </a:lnTo>
                  <a:lnTo>
                    <a:pt x="385" y="113"/>
                  </a:lnTo>
                  <a:lnTo>
                    <a:pt x="346" y="93"/>
                  </a:lnTo>
                  <a:lnTo>
                    <a:pt x="288" y="80"/>
                  </a:lnTo>
                  <a:lnTo>
                    <a:pt x="257" y="60"/>
                  </a:lnTo>
                  <a:lnTo>
                    <a:pt x="237" y="93"/>
                  </a:lnTo>
                  <a:lnTo>
                    <a:pt x="237" y="60"/>
                  </a:lnTo>
                  <a:lnTo>
                    <a:pt x="199" y="40"/>
                  </a:lnTo>
                  <a:lnTo>
                    <a:pt x="180" y="20"/>
                  </a:lnTo>
                  <a:lnTo>
                    <a:pt x="128" y="0"/>
                  </a:lnTo>
                </a:path>
              </a:pathLst>
            </a:custGeom>
            <a:grpFill/>
            <a:ln w="190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49981" tIns="0" rIns="49981" bIns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>
                <a:solidFill>
                  <a:srgbClr val="1E698D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25" name="Freeform 36">
              <a:extLst>
                <a:ext uri="{FF2B5EF4-FFF2-40B4-BE49-F238E27FC236}">
                  <a16:creationId xmlns:a16="http://schemas.microsoft.com/office/drawing/2014/main" id="{B804DA87-95EA-7FD6-3A1B-5BF1E085290A}"/>
                </a:ext>
              </a:extLst>
            </p:cNvPr>
            <p:cNvSpPr>
              <a:spLocks/>
            </p:cNvSpPr>
            <p:nvPr/>
          </p:nvSpPr>
          <p:spPr bwMode="blackWhite">
            <a:xfrm>
              <a:off x="5369100" y="3317737"/>
              <a:ext cx="274576" cy="473530"/>
            </a:xfrm>
            <a:custGeom>
              <a:avLst/>
              <a:gdLst/>
              <a:ahLst/>
              <a:cxnLst>
                <a:cxn ang="0">
                  <a:pos x="128" y="0"/>
                </a:cxn>
                <a:cxn ang="0">
                  <a:pos x="148" y="20"/>
                </a:cxn>
                <a:cxn ang="0">
                  <a:pos x="148" y="40"/>
                </a:cxn>
                <a:cxn ang="0">
                  <a:pos x="90" y="94"/>
                </a:cxn>
                <a:cxn ang="0">
                  <a:pos x="77" y="135"/>
                </a:cxn>
                <a:cxn ang="0">
                  <a:pos x="77" y="189"/>
                </a:cxn>
                <a:cxn ang="0">
                  <a:pos x="57" y="229"/>
                </a:cxn>
                <a:cxn ang="0">
                  <a:pos x="19" y="282"/>
                </a:cxn>
                <a:cxn ang="0">
                  <a:pos x="0" y="343"/>
                </a:cxn>
                <a:cxn ang="0">
                  <a:pos x="0" y="397"/>
                </a:cxn>
                <a:cxn ang="0">
                  <a:pos x="19" y="458"/>
                </a:cxn>
                <a:cxn ang="0">
                  <a:pos x="0" y="512"/>
                </a:cxn>
                <a:cxn ang="0">
                  <a:pos x="19" y="512"/>
                </a:cxn>
                <a:cxn ang="0">
                  <a:pos x="57" y="499"/>
                </a:cxn>
                <a:cxn ang="0">
                  <a:pos x="90" y="499"/>
                </a:cxn>
                <a:cxn ang="0">
                  <a:pos x="109" y="512"/>
                </a:cxn>
                <a:cxn ang="0">
                  <a:pos x="148" y="533"/>
                </a:cxn>
                <a:cxn ang="0">
                  <a:pos x="167" y="512"/>
                </a:cxn>
                <a:cxn ang="0">
                  <a:pos x="199" y="499"/>
                </a:cxn>
                <a:cxn ang="0">
                  <a:pos x="276" y="512"/>
                </a:cxn>
                <a:cxn ang="0">
                  <a:pos x="276" y="438"/>
                </a:cxn>
                <a:cxn ang="0">
                  <a:pos x="257" y="384"/>
                </a:cxn>
                <a:cxn ang="0">
                  <a:pos x="276" y="343"/>
                </a:cxn>
                <a:cxn ang="0">
                  <a:pos x="296" y="323"/>
                </a:cxn>
                <a:cxn ang="0">
                  <a:pos x="296" y="303"/>
                </a:cxn>
                <a:cxn ang="0">
                  <a:pos x="276" y="303"/>
                </a:cxn>
                <a:cxn ang="0">
                  <a:pos x="238" y="269"/>
                </a:cxn>
                <a:cxn ang="0">
                  <a:pos x="218" y="229"/>
                </a:cxn>
                <a:cxn ang="0">
                  <a:pos x="238" y="189"/>
                </a:cxn>
                <a:cxn ang="0">
                  <a:pos x="257" y="168"/>
                </a:cxn>
                <a:cxn ang="0">
                  <a:pos x="257" y="155"/>
                </a:cxn>
                <a:cxn ang="0">
                  <a:pos x="238" y="135"/>
                </a:cxn>
                <a:cxn ang="0">
                  <a:pos x="218" y="155"/>
                </a:cxn>
                <a:cxn ang="0">
                  <a:pos x="186" y="135"/>
                </a:cxn>
                <a:cxn ang="0">
                  <a:pos x="167" y="74"/>
                </a:cxn>
                <a:cxn ang="0">
                  <a:pos x="186" y="40"/>
                </a:cxn>
                <a:cxn ang="0">
                  <a:pos x="186" y="20"/>
                </a:cxn>
                <a:cxn ang="0">
                  <a:pos x="167" y="0"/>
                </a:cxn>
                <a:cxn ang="0">
                  <a:pos x="128" y="0"/>
                </a:cxn>
              </a:cxnLst>
              <a:rect l="0" t="0" r="r" b="b"/>
              <a:pathLst>
                <a:path w="297" h="534">
                  <a:moveTo>
                    <a:pt x="128" y="0"/>
                  </a:moveTo>
                  <a:lnTo>
                    <a:pt x="148" y="20"/>
                  </a:lnTo>
                  <a:lnTo>
                    <a:pt x="148" y="40"/>
                  </a:lnTo>
                  <a:lnTo>
                    <a:pt x="90" y="94"/>
                  </a:lnTo>
                  <a:lnTo>
                    <a:pt x="77" y="135"/>
                  </a:lnTo>
                  <a:lnTo>
                    <a:pt x="77" y="189"/>
                  </a:lnTo>
                  <a:lnTo>
                    <a:pt x="57" y="229"/>
                  </a:lnTo>
                  <a:lnTo>
                    <a:pt x="19" y="282"/>
                  </a:lnTo>
                  <a:lnTo>
                    <a:pt x="0" y="343"/>
                  </a:lnTo>
                  <a:lnTo>
                    <a:pt x="0" y="397"/>
                  </a:lnTo>
                  <a:lnTo>
                    <a:pt x="19" y="458"/>
                  </a:lnTo>
                  <a:lnTo>
                    <a:pt x="0" y="512"/>
                  </a:lnTo>
                  <a:lnTo>
                    <a:pt x="19" y="512"/>
                  </a:lnTo>
                  <a:lnTo>
                    <a:pt x="57" y="499"/>
                  </a:lnTo>
                  <a:lnTo>
                    <a:pt x="90" y="499"/>
                  </a:lnTo>
                  <a:lnTo>
                    <a:pt x="109" y="512"/>
                  </a:lnTo>
                  <a:lnTo>
                    <a:pt x="148" y="533"/>
                  </a:lnTo>
                  <a:lnTo>
                    <a:pt x="167" y="512"/>
                  </a:lnTo>
                  <a:lnTo>
                    <a:pt x="199" y="499"/>
                  </a:lnTo>
                  <a:lnTo>
                    <a:pt x="276" y="512"/>
                  </a:lnTo>
                  <a:lnTo>
                    <a:pt x="276" y="438"/>
                  </a:lnTo>
                  <a:lnTo>
                    <a:pt x="257" y="384"/>
                  </a:lnTo>
                  <a:lnTo>
                    <a:pt x="276" y="343"/>
                  </a:lnTo>
                  <a:lnTo>
                    <a:pt x="296" y="323"/>
                  </a:lnTo>
                  <a:lnTo>
                    <a:pt x="296" y="303"/>
                  </a:lnTo>
                  <a:lnTo>
                    <a:pt x="276" y="303"/>
                  </a:lnTo>
                  <a:lnTo>
                    <a:pt x="238" y="269"/>
                  </a:lnTo>
                  <a:lnTo>
                    <a:pt x="218" y="229"/>
                  </a:lnTo>
                  <a:lnTo>
                    <a:pt x="238" y="189"/>
                  </a:lnTo>
                  <a:lnTo>
                    <a:pt x="257" y="168"/>
                  </a:lnTo>
                  <a:lnTo>
                    <a:pt x="257" y="155"/>
                  </a:lnTo>
                  <a:lnTo>
                    <a:pt x="238" y="135"/>
                  </a:lnTo>
                  <a:lnTo>
                    <a:pt x="218" y="155"/>
                  </a:lnTo>
                  <a:lnTo>
                    <a:pt x="186" y="135"/>
                  </a:lnTo>
                  <a:lnTo>
                    <a:pt x="167" y="74"/>
                  </a:lnTo>
                  <a:lnTo>
                    <a:pt x="186" y="40"/>
                  </a:lnTo>
                  <a:lnTo>
                    <a:pt x="186" y="20"/>
                  </a:lnTo>
                  <a:lnTo>
                    <a:pt x="167" y="0"/>
                  </a:lnTo>
                  <a:lnTo>
                    <a:pt x="128" y="0"/>
                  </a:lnTo>
                </a:path>
              </a:pathLst>
            </a:custGeom>
            <a:grpFill/>
            <a:ln w="190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49981" tIns="0" rIns="49981" bIns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>
                <a:solidFill>
                  <a:srgbClr val="1E698D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26" name="Freeform 37">
              <a:extLst>
                <a:ext uri="{FF2B5EF4-FFF2-40B4-BE49-F238E27FC236}">
                  <a16:creationId xmlns:a16="http://schemas.microsoft.com/office/drawing/2014/main" id="{8D01B8B9-7236-0785-3956-AD72DF5C3D50}"/>
                </a:ext>
              </a:extLst>
            </p:cNvPr>
            <p:cNvSpPr>
              <a:spLocks/>
            </p:cNvSpPr>
            <p:nvPr/>
          </p:nvSpPr>
          <p:spPr bwMode="blackWhite">
            <a:xfrm>
              <a:off x="5250548" y="3759290"/>
              <a:ext cx="393128" cy="324531"/>
            </a:xfrm>
            <a:custGeom>
              <a:avLst/>
              <a:gdLst/>
              <a:ahLst/>
              <a:cxnLst>
                <a:cxn ang="0">
                  <a:pos x="128" y="13"/>
                </a:cxn>
                <a:cxn ang="0">
                  <a:pos x="128" y="54"/>
                </a:cxn>
                <a:cxn ang="0">
                  <a:pos x="109" y="94"/>
                </a:cxn>
                <a:cxn ang="0">
                  <a:pos x="77" y="114"/>
                </a:cxn>
                <a:cxn ang="0">
                  <a:pos x="57" y="148"/>
                </a:cxn>
                <a:cxn ang="0">
                  <a:pos x="19" y="189"/>
                </a:cxn>
                <a:cxn ang="0">
                  <a:pos x="0" y="249"/>
                </a:cxn>
                <a:cxn ang="0">
                  <a:pos x="0" y="282"/>
                </a:cxn>
                <a:cxn ang="0">
                  <a:pos x="38" y="303"/>
                </a:cxn>
                <a:cxn ang="0">
                  <a:pos x="109" y="364"/>
                </a:cxn>
                <a:cxn ang="0">
                  <a:pos x="147" y="364"/>
                </a:cxn>
                <a:cxn ang="0">
                  <a:pos x="186" y="323"/>
                </a:cxn>
                <a:cxn ang="0">
                  <a:pos x="237" y="303"/>
                </a:cxn>
                <a:cxn ang="0">
                  <a:pos x="314" y="303"/>
                </a:cxn>
                <a:cxn ang="0">
                  <a:pos x="346" y="262"/>
                </a:cxn>
                <a:cxn ang="0">
                  <a:pos x="346" y="249"/>
                </a:cxn>
                <a:cxn ang="0">
                  <a:pos x="327" y="208"/>
                </a:cxn>
                <a:cxn ang="0">
                  <a:pos x="346" y="189"/>
                </a:cxn>
                <a:cxn ang="0">
                  <a:pos x="346" y="148"/>
                </a:cxn>
                <a:cxn ang="0">
                  <a:pos x="366" y="135"/>
                </a:cxn>
                <a:cxn ang="0">
                  <a:pos x="385" y="94"/>
                </a:cxn>
                <a:cxn ang="0">
                  <a:pos x="424" y="114"/>
                </a:cxn>
                <a:cxn ang="0">
                  <a:pos x="424" y="54"/>
                </a:cxn>
                <a:cxn ang="0">
                  <a:pos x="404" y="13"/>
                </a:cxn>
                <a:cxn ang="0">
                  <a:pos x="327" y="0"/>
                </a:cxn>
                <a:cxn ang="0">
                  <a:pos x="295" y="13"/>
                </a:cxn>
                <a:cxn ang="0">
                  <a:pos x="276" y="33"/>
                </a:cxn>
                <a:cxn ang="0">
                  <a:pos x="237" y="13"/>
                </a:cxn>
                <a:cxn ang="0">
                  <a:pos x="218" y="0"/>
                </a:cxn>
                <a:cxn ang="0">
                  <a:pos x="186" y="0"/>
                </a:cxn>
                <a:cxn ang="0">
                  <a:pos x="147" y="13"/>
                </a:cxn>
                <a:cxn ang="0">
                  <a:pos x="128" y="13"/>
                </a:cxn>
              </a:cxnLst>
              <a:rect l="0" t="0" r="r" b="b"/>
              <a:pathLst>
                <a:path w="425" h="365">
                  <a:moveTo>
                    <a:pt x="128" y="13"/>
                  </a:moveTo>
                  <a:lnTo>
                    <a:pt x="128" y="54"/>
                  </a:lnTo>
                  <a:lnTo>
                    <a:pt x="109" y="94"/>
                  </a:lnTo>
                  <a:lnTo>
                    <a:pt x="77" y="114"/>
                  </a:lnTo>
                  <a:lnTo>
                    <a:pt x="57" y="148"/>
                  </a:lnTo>
                  <a:lnTo>
                    <a:pt x="19" y="189"/>
                  </a:lnTo>
                  <a:lnTo>
                    <a:pt x="0" y="249"/>
                  </a:lnTo>
                  <a:lnTo>
                    <a:pt x="0" y="282"/>
                  </a:lnTo>
                  <a:lnTo>
                    <a:pt x="38" y="303"/>
                  </a:lnTo>
                  <a:lnTo>
                    <a:pt x="109" y="364"/>
                  </a:lnTo>
                  <a:lnTo>
                    <a:pt x="147" y="364"/>
                  </a:lnTo>
                  <a:lnTo>
                    <a:pt x="186" y="323"/>
                  </a:lnTo>
                  <a:lnTo>
                    <a:pt x="237" y="303"/>
                  </a:lnTo>
                  <a:lnTo>
                    <a:pt x="314" y="303"/>
                  </a:lnTo>
                  <a:lnTo>
                    <a:pt x="346" y="262"/>
                  </a:lnTo>
                  <a:lnTo>
                    <a:pt x="346" y="249"/>
                  </a:lnTo>
                  <a:lnTo>
                    <a:pt x="327" y="208"/>
                  </a:lnTo>
                  <a:lnTo>
                    <a:pt x="346" y="189"/>
                  </a:lnTo>
                  <a:lnTo>
                    <a:pt x="346" y="148"/>
                  </a:lnTo>
                  <a:lnTo>
                    <a:pt x="366" y="135"/>
                  </a:lnTo>
                  <a:lnTo>
                    <a:pt x="385" y="94"/>
                  </a:lnTo>
                  <a:lnTo>
                    <a:pt x="424" y="114"/>
                  </a:lnTo>
                  <a:lnTo>
                    <a:pt x="424" y="54"/>
                  </a:lnTo>
                  <a:lnTo>
                    <a:pt x="404" y="13"/>
                  </a:lnTo>
                  <a:lnTo>
                    <a:pt x="327" y="0"/>
                  </a:lnTo>
                  <a:lnTo>
                    <a:pt x="295" y="13"/>
                  </a:lnTo>
                  <a:lnTo>
                    <a:pt x="276" y="33"/>
                  </a:lnTo>
                  <a:lnTo>
                    <a:pt x="237" y="13"/>
                  </a:lnTo>
                  <a:lnTo>
                    <a:pt x="218" y="0"/>
                  </a:lnTo>
                  <a:lnTo>
                    <a:pt x="186" y="0"/>
                  </a:lnTo>
                  <a:lnTo>
                    <a:pt x="147" y="13"/>
                  </a:lnTo>
                  <a:lnTo>
                    <a:pt x="128" y="13"/>
                  </a:lnTo>
                </a:path>
              </a:pathLst>
            </a:custGeom>
            <a:grpFill/>
            <a:ln w="190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49981" tIns="0" rIns="49981" bIns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>
                <a:solidFill>
                  <a:srgbClr val="1E698D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27" name="Freeform 38">
              <a:extLst>
                <a:ext uri="{FF2B5EF4-FFF2-40B4-BE49-F238E27FC236}">
                  <a16:creationId xmlns:a16="http://schemas.microsoft.com/office/drawing/2014/main" id="{5B502F08-3795-08EF-D300-16F2E3391415}"/>
                </a:ext>
              </a:extLst>
            </p:cNvPr>
            <p:cNvSpPr>
              <a:spLocks/>
            </p:cNvSpPr>
            <p:nvPr/>
          </p:nvSpPr>
          <p:spPr bwMode="blackWhite">
            <a:xfrm>
              <a:off x="5048193" y="3979726"/>
              <a:ext cx="339303" cy="372836"/>
            </a:xfrm>
            <a:custGeom>
              <a:avLst/>
              <a:gdLst/>
              <a:ahLst/>
              <a:cxnLst>
                <a:cxn ang="0">
                  <a:pos x="218" y="13"/>
                </a:cxn>
                <a:cxn ang="0">
                  <a:pos x="205" y="13"/>
                </a:cxn>
                <a:cxn ang="0">
                  <a:pos x="186" y="0"/>
                </a:cxn>
                <a:cxn ang="0">
                  <a:pos x="166" y="0"/>
                </a:cxn>
                <a:cxn ang="0">
                  <a:pos x="147" y="13"/>
                </a:cxn>
                <a:cxn ang="0">
                  <a:pos x="109" y="33"/>
                </a:cxn>
                <a:cxn ang="0">
                  <a:pos x="57" y="13"/>
                </a:cxn>
                <a:cxn ang="0">
                  <a:pos x="19" y="13"/>
                </a:cxn>
                <a:cxn ang="0">
                  <a:pos x="0" y="33"/>
                </a:cxn>
                <a:cxn ang="0">
                  <a:pos x="0" y="94"/>
                </a:cxn>
                <a:cxn ang="0">
                  <a:pos x="19" y="114"/>
                </a:cxn>
                <a:cxn ang="0">
                  <a:pos x="19" y="148"/>
                </a:cxn>
                <a:cxn ang="0">
                  <a:pos x="0" y="189"/>
                </a:cxn>
                <a:cxn ang="0">
                  <a:pos x="0" y="304"/>
                </a:cxn>
                <a:cxn ang="0">
                  <a:pos x="19" y="324"/>
                </a:cxn>
                <a:cxn ang="0">
                  <a:pos x="96" y="324"/>
                </a:cxn>
                <a:cxn ang="0">
                  <a:pos x="109" y="344"/>
                </a:cxn>
                <a:cxn ang="0">
                  <a:pos x="128" y="397"/>
                </a:cxn>
                <a:cxn ang="0">
                  <a:pos x="147" y="418"/>
                </a:cxn>
                <a:cxn ang="0">
                  <a:pos x="186" y="418"/>
                </a:cxn>
                <a:cxn ang="0">
                  <a:pos x="186" y="397"/>
                </a:cxn>
                <a:cxn ang="0">
                  <a:pos x="218" y="344"/>
                </a:cxn>
                <a:cxn ang="0">
                  <a:pos x="237" y="324"/>
                </a:cxn>
                <a:cxn ang="0">
                  <a:pos x="295" y="263"/>
                </a:cxn>
                <a:cxn ang="0">
                  <a:pos x="327" y="209"/>
                </a:cxn>
                <a:cxn ang="0">
                  <a:pos x="366" y="148"/>
                </a:cxn>
                <a:cxn ang="0">
                  <a:pos x="366" y="114"/>
                </a:cxn>
                <a:cxn ang="0">
                  <a:pos x="327" y="114"/>
                </a:cxn>
                <a:cxn ang="0">
                  <a:pos x="256" y="54"/>
                </a:cxn>
                <a:cxn ang="0">
                  <a:pos x="218" y="33"/>
                </a:cxn>
                <a:cxn ang="0">
                  <a:pos x="218" y="13"/>
                </a:cxn>
              </a:cxnLst>
              <a:rect l="0" t="0" r="r" b="b"/>
              <a:pathLst>
                <a:path w="367" h="419">
                  <a:moveTo>
                    <a:pt x="218" y="13"/>
                  </a:moveTo>
                  <a:lnTo>
                    <a:pt x="205" y="13"/>
                  </a:lnTo>
                  <a:lnTo>
                    <a:pt x="186" y="0"/>
                  </a:lnTo>
                  <a:lnTo>
                    <a:pt x="166" y="0"/>
                  </a:lnTo>
                  <a:lnTo>
                    <a:pt x="147" y="13"/>
                  </a:lnTo>
                  <a:lnTo>
                    <a:pt x="109" y="33"/>
                  </a:lnTo>
                  <a:lnTo>
                    <a:pt x="57" y="13"/>
                  </a:lnTo>
                  <a:lnTo>
                    <a:pt x="19" y="13"/>
                  </a:lnTo>
                  <a:lnTo>
                    <a:pt x="0" y="33"/>
                  </a:lnTo>
                  <a:lnTo>
                    <a:pt x="0" y="94"/>
                  </a:lnTo>
                  <a:lnTo>
                    <a:pt x="19" y="114"/>
                  </a:lnTo>
                  <a:lnTo>
                    <a:pt x="19" y="148"/>
                  </a:lnTo>
                  <a:lnTo>
                    <a:pt x="0" y="189"/>
                  </a:lnTo>
                  <a:lnTo>
                    <a:pt x="0" y="304"/>
                  </a:lnTo>
                  <a:lnTo>
                    <a:pt x="19" y="324"/>
                  </a:lnTo>
                  <a:lnTo>
                    <a:pt x="96" y="324"/>
                  </a:lnTo>
                  <a:lnTo>
                    <a:pt x="109" y="344"/>
                  </a:lnTo>
                  <a:lnTo>
                    <a:pt x="128" y="397"/>
                  </a:lnTo>
                  <a:lnTo>
                    <a:pt x="147" y="418"/>
                  </a:lnTo>
                  <a:lnTo>
                    <a:pt x="186" y="418"/>
                  </a:lnTo>
                  <a:lnTo>
                    <a:pt x="186" y="397"/>
                  </a:lnTo>
                  <a:lnTo>
                    <a:pt x="218" y="344"/>
                  </a:lnTo>
                  <a:lnTo>
                    <a:pt x="237" y="324"/>
                  </a:lnTo>
                  <a:lnTo>
                    <a:pt x="295" y="263"/>
                  </a:lnTo>
                  <a:lnTo>
                    <a:pt x="327" y="209"/>
                  </a:lnTo>
                  <a:lnTo>
                    <a:pt x="366" y="148"/>
                  </a:lnTo>
                  <a:lnTo>
                    <a:pt x="366" y="114"/>
                  </a:lnTo>
                  <a:lnTo>
                    <a:pt x="327" y="114"/>
                  </a:lnTo>
                  <a:lnTo>
                    <a:pt x="256" y="54"/>
                  </a:lnTo>
                  <a:lnTo>
                    <a:pt x="218" y="33"/>
                  </a:lnTo>
                  <a:lnTo>
                    <a:pt x="218" y="13"/>
                  </a:lnTo>
                </a:path>
              </a:pathLst>
            </a:custGeom>
            <a:grpFill/>
            <a:ln w="190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49981" tIns="0" rIns="49981" bIns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>
                <a:solidFill>
                  <a:srgbClr val="1E698D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28" name="Freeform 39">
              <a:extLst>
                <a:ext uri="{FF2B5EF4-FFF2-40B4-BE49-F238E27FC236}">
                  <a16:creationId xmlns:a16="http://schemas.microsoft.com/office/drawing/2014/main" id="{16DBFAF1-C4DF-B80A-826B-D42D0528319A}"/>
                </a:ext>
              </a:extLst>
            </p:cNvPr>
            <p:cNvSpPr>
              <a:spLocks/>
            </p:cNvSpPr>
            <p:nvPr/>
          </p:nvSpPr>
          <p:spPr bwMode="blackWhite">
            <a:xfrm>
              <a:off x="4816540" y="3435439"/>
              <a:ext cx="570956" cy="592593"/>
            </a:xfrm>
            <a:custGeom>
              <a:avLst/>
              <a:gdLst/>
              <a:ahLst/>
              <a:cxnLst>
                <a:cxn ang="0">
                  <a:pos x="616" y="147"/>
                </a:cxn>
                <a:cxn ang="0">
                  <a:pos x="288" y="134"/>
                </a:cxn>
                <a:cxn ang="0">
                  <a:pos x="249" y="114"/>
                </a:cxn>
                <a:cxn ang="0">
                  <a:pos x="237" y="94"/>
                </a:cxn>
                <a:cxn ang="0">
                  <a:pos x="218" y="54"/>
                </a:cxn>
                <a:cxn ang="0">
                  <a:pos x="179" y="0"/>
                </a:cxn>
                <a:cxn ang="0">
                  <a:pos x="179" y="33"/>
                </a:cxn>
                <a:cxn ang="0">
                  <a:pos x="160" y="74"/>
                </a:cxn>
                <a:cxn ang="0">
                  <a:pos x="160" y="114"/>
                </a:cxn>
                <a:cxn ang="0">
                  <a:pos x="12" y="114"/>
                </a:cxn>
                <a:cxn ang="0">
                  <a:pos x="0" y="147"/>
                </a:cxn>
                <a:cxn ang="0">
                  <a:pos x="0" y="249"/>
                </a:cxn>
                <a:cxn ang="0">
                  <a:pos x="89" y="262"/>
                </a:cxn>
                <a:cxn ang="0">
                  <a:pos x="89" y="343"/>
                </a:cxn>
                <a:cxn ang="0">
                  <a:pos x="51" y="417"/>
                </a:cxn>
                <a:cxn ang="0">
                  <a:pos x="70" y="478"/>
                </a:cxn>
                <a:cxn ang="0">
                  <a:pos x="51" y="498"/>
                </a:cxn>
                <a:cxn ang="0">
                  <a:pos x="70" y="532"/>
                </a:cxn>
                <a:cxn ang="0">
                  <a:pos x="70" y="572"/>
                </a:cxn>
                <a:cxn ang="0">
                  <a:pos x="160" y="592"/>
                </a:cxn>
                <a:cxn ang="0">
                  <a:pos x="199" y="592"/>
                </a:cxn>
                <a:cxn ang="0">
                  <a:pos x="199" y="612"/>
                </a:cxn>
                <a:cxn ang="0">
                  <a:pos x="218" y="646"/>
                </a:cxn>
                <a:cxn ang="0">
                  <a:pos x="249" y="667"/>
                </a:cxn>
                <a:cxn ang="0">
                  <a:pos x="249" y="646"/>
                </a:cxn>
                <a:cxn ang="0">
                  <a:pos x="269" y="626"/>
                </a:cxn>
                <a:cxn ang="0">
                  <a:pos x="307" y="626"/>
                </a:cxn>
                <a:cxn ang="0">
                  <a:pos x="358" y="646"/>
                </a:cxn>
                <a:cxn ang="0">
                  <a:pos x="397" y="626"/>
                </a:cxn>
                <a:cxn ang="0">
                  <a:pos x="416" y="612"/>
                </a:cxn>
                <a:cxn ang="0">
                  <a:pos x="436" y="612"/>
                </a:cxn>
                <a:cxn ang="0">
                  <a:pos x="455" y="626"/>
                </a:cxn>
                <a:cxn ang="0">
                  <a:pos x="468" y="626"/>
                </a:cxn>
                <a:cxn ang="0">
                  <a:pos x="468" y="612"/>
                </a:cxn>
                <a:cxn ang="0">
                  <a:pos x="487" y="553"/>
                </a:cxn>
                <a:cxn ang="0">
                  <a:pos x="526" y="512"/>
                </a:cxn>
                <a:cxn ang="0">
                  <a:pos x="545" y="478"/>
                </a:cxn>
                <a:cxn ang="0">
                  <a:pos x="577" y="458"/>
                </a:cxn>
                <a:cxn ang="0">
                  <a:pos x="596" y="417"/>
                </a:cxn>
                <a:cxn ang="0">
                  <a:pos x="596" y="377"/>
                </a:cxn>
                <a:cxn ang="0">
                  <a:pos x="616" y="323"/>
                </a:cxn>
                <a:cxn ang="0">
                  <a:pos x="596" y="262"/>
                </a:cxn>
                <a:cxn ang="0">
                  <a:pos x="596" y="208"/>
                </a:cxn>
                <a:cxn ang="0">
                  <a:pos x="616" y="147"/>
                </a:cxn>
              </a:cxnLst>
              <a:rect l="0" t="0" r="r" b="b"/>
              <a:pathLst>
                <a:path w="617" h="668">
                  <a:moveTo>
                    <a:pt x="616" y="147"/>
                  </a:moveTo>
                  <a:lnTo>
                    <a:pt x="288" y="134"/>
                  </a:lnTo>
                  <a:lnTo>
                    <a:pt x="249" y="114"/>
                  </a:lnTo>
                  <a:lnTo>
                    <a:pt x="237" y="94"/>
                  </a:lnTo>
                  <a:lnTo>
                    <a:pt x="218" y="54"/>
                  </a:lnTo>
                  <a:lnTo>
                    <a:pt x="179" y="0"/>
                  </a:lnTo>
                  <a:lnTo>
                    <a:pt x="179" y="33"/>
                  </a:lnTo>
                  <a:lnTo>
                    <a:pt x="160" y="74"/>
                  </a:lnTo>
                  <a:lnTo>
                    <a:pt x="160" y="114"/>
                  </a:lnTo>
                  <a:lnTo>
                    <a:pt x="12" y="114"/>
                  </a:lnTo>
                  <a:lnTo>
                    <a:pt x="0" y="147"/>
                  </a:lnTo>
                  <a:lnTo>
                    <a:pt x="0" y="249"/>
                  </a:lnTo>
                  <a:lnTo>
                    <a:pt x="89" y="262"/>
                  </a:lnTo>
                  <a:lnTo>
                    <a:pt x="89" y="343"/>
                  </a:lnTo>
                  <a:lnTo>
                    <a:pt x="51" y="417"/>
                  </a:lnTo>
                  <a:lnTo>
                    <a:pt x="70" y="478"/>
                  </a:lnTo>
                  <a:lnTo>
                    <a:pt x="51" y="498"/>
                  </a:lnTo>
                  <a:lnTo>
                    <a:pt x="70" y="532"/>
                  </a:lnTo>
                  <a:lnTo>
                    <a:pt x="70" y="572"/>
                  </a:lnTo>
                  <a:lnTo>
                    <a:pt x="160" y="592"/>
                  </a:lnTo>
                  <a:lnTo>
                    <a:pt x="199" y="592"/>
                  </a:lnTo>
                  <a:lnTo>
                    <a:pt x="199" y="612"/>
                  </a:lnTo>
                  <a:lnTo>
                    <a:pt x="218" y="646"/>
                  </a:lnTo>
                  <a:lnTo>
                    <a:pt x="249" y="667"/>
                  </a:lnTo>
                  <a:lnTo>
                    <a:pt x="249" y="646"/>
                  </a:lnTo>
                  <a:lnTo>
                    <a:pt x="269" y="626"/>
                  </a:lnTo>
                  <a:lnTo>
                    <a:pt x="307" y="626"/>
                  </a:lnTo>
                  <a:lnTo>
                    <a:pt x="358" y="646"/>
                  </a:lnTo>
                  <a:lnTo>
                    <a:pt x="397" y="626"/>
                  </a:lnTo>
                  <a:lnTo>
                    <a:pt x="416" y="612"/>
                  </a:lnTo>
                  <a:lnTo>
                    <a:pt x="436" y="612"/>
                  </a:lnTo>
                  <a:lnTo>
                    <a:pt x="455" y="626"/>
                  </a:lnTo>
                  <a:lnTo>
                    <a:pt x="468" y="626"/>
                  </a:lnTo>
                  <a:lnTo>
                    <a:pt x="468" y="612"/>
                  </a:lnTo>
                  <a:lnTo>
                    <a:pt x="487" y="553"/>
                  </a:lnTo>
                  <a:lnTo>
                    <a:pt x="526" y="512"/>
                  </a:lnTo>
                  <a:lnTo>
                    <a:pt x="545" y="478"/>
                  </a:lnTo>
                  <a:lnTo>
                    <a:pt x="577" y="458"/>
                  </a:lnTo>
                  <a:lnTo>
                    <a:pt x="596" y="417"/>
                  </a:lnTo>
                  <a:lnTo>
                    <a:pt x="596" y="377"/>
                  </a:lnTo>
                  <a:lnTo>
                    <a:pt x="616" y="323"/>
                  </a:lnTo>
                  <a:lnTo>
                    <a:pt x="596" y="262"/>
                  </a:lnTo>
                  <a:lnTo>
                    <a:pt x="596" y="208"/>
                  </a:lnTo>
                  <a:lnTo>
                    <a:pt x="616" y="147"/>
                  </a:lnTo>
                </a:path>
              </a:pathLst>
            </a:custGeom>
            <a:grpFill/>
            <a:ln w="190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49981" tIns="0" rIns="49981" bIns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>
                <a:solidFill>
                  <a:srgbClr val="1E698D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29" name="Freeform 40">
              <a:extLst>
                <a:ext uri="{FF2B5EF4-FFF2-40B4-BE49-F238E27FC236}">
                  <a16:creationId xmlns:a16="http://schemas.microsoft.com/office/drawing/2014/main" id="{FA7DA1E7-DF31-B9D0-C25D-5DD58E623838}"/>
                </a:ext>
              </a:extLst>
            </p:cNvPr>
            <p:cNvSpPr>
              <a:spLocks/>
            </p:cNvSpPr>
            <p:nvPr/>
          </p:nvSpPr>
          <p:spPr bwMode="blackWhite">
            <a:xfrm>
              <a:off x="4527655" y="3484424"/>
              <a:ext cx="375413" cy="322490"/>
            </a:xfrm>
            <a:custGeom>
              <a:avLst/>
              <a:gdLst/>
              <a:ahLst/>
              <a:cxnLst>
                <a:cxn ang="0">
                  <a:pos x="327" y="60"/>
                </a:cxn>
                <a:cxn ang="0">
                  <a:pos x="295" y="60"/>
                </a:cxn>
                <a:cxn ang="0">
                  <a:pos x="276" y="80"/>
                </a:cxn>
                <a:cxn ang="0">
                  <a:pos x="257" y="80"/>
                </a:cxn>
                <a:cxn ang="0">
                  <a:pos x="257" y="40"/>
                </a:cxn>
                <a:cxn ang="0">
                  <a:pos x="237" y="20"/>
                </a:cxn>
                <a:cxn ang="0">
                  <a:pos x="218" y="20"/>
                </a:cxn>
                <a:cxn ang="0">
                  <a:pos x="186" y="0"/>
                </a:cxn>
                <a:cxn ang="0">
                  <a:pos x="147" y="20"/>
                </a:cxn>
                <a:cxn ang="0">
                  <a:pos x="147" y="40"/>
                </a:cxn>
                <a:cxn ang="0">
                  <a:pos x="128" y="60"/>
                </a:cxn>
                <a:cxn ang="0">
                  <a:pos x="96" y="80"/>
                </a:cxn>
                <a:cxn ang="0">
                  <a:pos x="96" y="93"/>
                </a:cxn>
                <a:cxn ang="0">
                  <a:pos x="38" y="113"/>
                </a:cxn>
                <a:cxn ang="0">
                  <a:pos x="0" y="154"/>
                </a:cxn>
                <a:cxn ang="0">
                  <a:pos x="19" y="174"/>
                </a:cxn>
                <a:cxn ang="0">
                  <a:pos x="57" y="154"/>
                </a:cxn>
                <a:cxn ang="0">
                  <a:pos x="77" y="154"/>
                </a:cxn>
                <a:cxn ang="0">
                  <a:pos x="96" y="174"/>
                </a:cxn>
                <a:cxn ang="0">
                  <a:pos x="96" y="228"/>
                </a:cxn>
                <a:cxn ang="0">
                  <a:pos x="128" y="288"/>
                </a:cxn>
                <a:cxn ang="0">
                  <a:pos x="205" y="309"/>
                </a:cxn>
                <a:cxn ang="0">
                  <a:pos x="237" y="322"/>
                </a:cxn>
                <a:cxn ang="0">
                  <a:pos x="327" y="342"/>
                </a:cxn>
                <a:cxn ang="0">
                  <a:pos x="366" y="363"/>
                </a:cxn>
                <a:cxn ang="0">
                  <a:pos x="405" y="288"/>
                </a:cxn>
                <a:cxn ang="0">
                  <a:pos x="405" y="208"/>
                </a:cxn>
                <a:cxn ang="0">
                  <a:pos x="315" y="194"/>
                </a:cxn>
                <a:cxn ang="0">
                  <a:pos x="315" y="93"/>
                </a:cxn>
                <a:cxn ang="0">
                  <a:pos x="327" y="60"/>
                </a:cxn>
              </a:cxnLst>
              <a:rect l="0" t="0" r="r" b="b"/>
              <a:pathLst>
                <a:path w="406" h="364">
                  <a:moveTo>
                    <a:pt x="327" y="60"/>
                  </a:moveTo>
                  <a:lnTo>
                    <a:pt x="295" y="60"/>
                  </a:lnTo>
                  <a:lnTo>
                    <a:pt x="276" y="80"/>
                  </a:lnTo>
                  <a:lnTo>
                    <a:pt x="257" y="80"/>
                  </a:lnTo>
                  <a:lnTo>
                    <a:pt x="257" y="40"/>
                  </a:lnTo>
                  <a:lnTo>
                    <a:pt x="237" y="20"/>
                  </a:lnTo>
                  <a:lnTo>
                    <a:pt x="218" y="20"/>
                  </a:lnTo>
                  <a:lnTo>
                    <a:pt x="186" y="0"/>
                  </a:lnTo>
                  <a:lnTo>
                    <a:pt x="147" y="20"/>
                  </a:lnTo>
                  <a:lnTo>
                    <a:pt x="147" y="40"/>
                  </a:lnTo>
                  <a:lnTo>
                    <a:pt x="128" y="60"/>
                  </a:lnTo>
                  <a:lnTo>
                    <a:pt x="96" y="80"/>
                  </a:lnTo>
                  <a:lnTo>
                    <a:pt x="96" y="93"/>
                  </a:lnTo>
                  <a:lnTo>
                    <a:pt x="38" y="113"/>
                  </a:lnTo>
                  <a:lnTo>
                    <a:pt x="0" y="154"/>
                  </a:lnTo>
                  <a:lnTo>
                    <a:pt x="19" y="174"/>
                  </a:lnTo>
                  <a:lnTo>
                    <a:pt x="57" y="154"/>
                  </a:lnTo>
                  <a:lnTo>
                    <a:pt x="77" y="154"/>
                  </a:lnTo>
                  <a:lnTo>
                    <a:pt x="96" y="174"/>
                  </a:lnTo>
                  <a:lnTo>
                    <a:pt x="96" y="228"/>
                  </a:lnTo>
                  <a:lnTo>
                    <a:pt x="128" y="288"/>
                  </a:lnTo>
                  <a:lnTo>
                    <a:pt x="205" y="309"/>
                  </a:lnTo>
                  <a:lnTo>
                    <a:pt x="237" y="322"/>
                  </a:lnTo>
                  <a:lnTo>
                    <a:pt x="327" y="342"/>
                  </a:lnTo>
                  <a:lnTo>
                    <a:pt x="366" y="363"/>
                  </a:lnTo>
                  <a:lnTo>
                    <a:pt x="405" y="288"/>
                  </a:lnTo>
                  <a:lnTo>
                    <a:pt x="405" y="208"/>
                  </a:lnTo>
                  <a:lnTo>
                    <a:pt x="315" y="194"/>
                  </a:lnTo>
                  <a:lnTo>
                    <a:pt x="315" y="93"/>
                  </a:lnTo>
                  <a:lnTo>
                    <a:pt x="327" y="60"/>
                  </a:lnTo>
                </a:path>
              </a:pathLst>
            </a:custGeom>
            <a:grpFill/>
            <a:ln w="190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49981" tIns="0" rIns="49981" bIns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>
                <a:solidFill>
                  <a:srgbClr val="1E698D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30" name="Freeform 41">
              <a:extLst>
                <a:ext uri="{FF2B5EF4-FFF2-40B4-BE49-F238E27FC236}">
                  <a16:creationId xmlns:a16="http://schemas.microsoft.com/office/drawing/2014/main" id="{B4E9BE1A-3BCD-2D55-966C-5CDAA2A07344}"/>
                </a:ext>
              </a:extLst>
            </p:cNvPr>
            <p:cNvSpPr>
              <a:spLocks/>
            </p:cNvSpPr>
            <p:nvPr/>
          </p:nvSpPr>
          <p:spPr bwMode="blackWhite">
            <a:xfrm>
              <a:off x="4157693" y="3484424"/>
              <a:ext cx="386315" cy="20274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8" y="20"/>
                </a:cxn>
                <a:cxn ang="0">
                  <a:pos x="89" y="40"/>
                </a:cxn>
                <a:cxn ang="0">
                  <a:pos x="147" y="40"/>
                </a:cxn>
                <a:cxn ang="0">
                  <a:pos x="199" y="60"/>
                </a:cxn>
                <a:cxn ang="0">
                  <a:pos x="275" y="93"/>
                </a:cxn>
                <a:cxn ang="0">
                  <a:pos x="327" y="133"/>
                </a:cxn>
                <a:cxn ang="0">
                  <a:pos x="397" y="153"/>
                </a:cxn>
                <a:cxn ang="0">
                  <a:pos x="417" y="174"/>
                </a:cxn>
                <a:cxn ang="0">
                  <a:pos x="365" y="207"/>
                </a:cxn>
                <a:cxn ang="0">
                  <a:pos x="288" y="228"/>
                </a:cxn>
                <a:cxn ang="0">
                  <a:pos x="199" y="228"/>
                </a:cxn>
                <a:cxn ang="0">
                  <a:pos x="179" y="207"/>
                </a:cxn>
                <a:cxn ang="0">
                  <a:pos x="179" y="153"/>
                </a:cxn>
                <a:cxn ang="0">
                  <a:pos x="147" y="194"/>
                </a:cxn>
                <a:cxn ang="0">
                  <a:pos x="109" y="194"/>
                </a:cxn>
                <a:cxn ang="0">
                  <a:pos x="89" y="174"/>
                </a:cxn>
                <a:cxn ang="0">
                  <a:pos x="70" y="174"/>
                </a:cxn>
                <a:cxn ang="0">
                  <a:pos x="57" y="133"/>
                </a:cxn>
                <a:cxn ang="0">
                  <a:pos x="19" y="93"/>
                </a:cxn>
                <a:cxn ang="0">
                  <a:pos x="0" y="60"/>
                </a:cxn>
                <a:cxn ang="0">
                  <a:pos x="0" y="0"/>
                </a:cxn>
              </a:cxnLst>
              <a:rect l="0" t="0" r="r" b="b"/>
              <a:pathLst>
                <a:path w="418" h="229">
                  <a:moveTo>
                    <a:pt x="0" y="0"/>
                  </a:moveTo>
                  <a:lnTo>
                    <a:pt x="38" y="20"/>
                  </a:lnTo>
                  <a:lnTo>
                    <a:pt x="89" y="40"/>
                  </a:lnTo>
                  <a:lnTo>
                    <a:pt x="147" y="40"/>
                  </a:lnTo>
                  <a:lnTo>
                    <a:pt x="199" y="60"/>
                  </a:lnTo>
                  <a:lnTo>
                    <a:pt x="275" y="93"/>
                  </a:lnTo>
                  <a:lnTo>
                    <a:pt x="327" y="133"/>
                  </a:lnTo>
                  <a:lnTo>
                    <a:pt x="397" y="153"/>
                  </a:lnTo>
                  <a:lnTo>
                    <a:pt x="417" y="174"/>
                  </a:lnTo>
                  <a:lnTo>
                    <a:pt x="365" y="207"/>
                  </a:lnTo>
                  <a:lnTo>
                    <a:pt x="288" y="228"/>
                  </a:lnTo>
                  <a:lnTo>
                    <a:pt x="199" y="228"/>
                  </a:lnTo>
                  <a:lnTo>
                    <a:pt x="179" y="207"/>
                  </a:lnTo>
                  <a:lnTo>
                    <a:pt x="179" y="153"/>
                  </a:lnTo>
                  <a:lnTo>
                    <a:pt x="147" y="194"/>
                  </a:lnTo>
                  <a:lnTo>
                    <a:pt x="109" y="194"/>
                  </a:lnTo>
                  <a:lnTo>
                    <a:pt x="89" y="174"/>
                  </a:lnTo>
                  <a:lnTo>
                    <a:pt x="70" y="174"/>
                  </a:lnTo>
                  <a:lnTo>
                    <a:pt x="57" y="133"/>
                  </a:lnTo>
                  <a:lnTo>
                    <a:pt x="19" y="93"/>
                  </a:lnTo>
                  <a:lnTo>
                    <a:pt x="0" y="60"/>
                  </a:lnTo>
                  <a:lnTo>
                    <a:pt x="0" y="0"/>
                  </a:lnTo>
                </a:path>
              </a:pathLst>
            </a:custGeom>
            <a:grpFill/>
            <a:ln w="190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49981" tIns="0" rIns="49981" bIns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>
                <a:solidFill>
                  <a:srgbClr val="1E698D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31" name="Freeform 42">
              <a:extLst>
                <a:ext uri="{FF2B5EF4-FFF2-40B4-BE49-F238E27FC236}">
                  <a16:creationId xmlns:a16="http://schemas.microsoft.com/office/drawing/2014/main" id="{18B9066A-1DFB-0720-87AF-0D1F1653111E}"/>
                </a:ext>
              </a:extLst>
            </p:cNvPr>
            <p:cNvSpPr>
              <a:spLocks/>
            </p:cNvSpPr>
            <p:nvPr/>
          </p:nvSpPr>
          <p:spPr bwMode="blackWhite">
            <a:xfrm>
              <a:off x="4902388" y="2893873"/>
              <a:ext cx="707222" cy="675596"/>
            </a:xfrm>
            <a:custGeom>
              <a:avLst/>
              <a:gdLst/>
              <a:ahLst/>
              <a:cxnLst>
                <a:cxn ang="0">
                  <a:pos x="0" y="74"/>
                </a:cxn>
                <a:cxn ang="0">
                  <a:pos x="19" y="134"/>
                </a:cxn>
                <a:cxn ang="0">
                  <a:pos x="19" y="175"/>
                </a:cxn>
                <a:cxn ang="0">
                  <a:pos x="51" y="249"/>
                </a:cxn>
                <a:cxn ang="0">
                  <a:pos x="70" y="269"/>
                </a:cxn>
                <a:cxn ang="0">
                  <a:pos x="109" y="269"/>
                </a:cxn>
                <a:cxn ang="0">
                  <a:pos x="147" y="290"/>
                </a:cxn>
                <a:cxn ang="0">
                  <a:pos x="147" y="323"/>
                </a:cxn>
                <a:cxn ang="0">
                  <a:pos x="159" y="343"/>
                </a:cxn>
                <a:cxn ang="0">
                  <a:pos x="89" y="552"/>
                </a:cxn>
                <a:cxn ang="0">
                  <a:pos x="89" y="613"/>
                </a:cxn>
                <a:cxn ang="0">
                  <a:pos x="128" y="667"/>
                </a:cxn>
                <a:cxn ang="0">
                  <a:pos x="147" y="707"/>
                </a:cxn>
                <a:cxn ang="0">
                  <a:pos x="159" y="728"/>
                </a:cxn>
                <a:cxn ang="0">
                  <a:pos x="198" y="747"/>
                </a:cxn>
                <a:cxn ang="0">
                  <a:pos x="526" y="761"/>
                </a:cxn>
                <a:cxn ang="0">
                  <a:pos x="564" y="707"/>
                </a:cxn>
                <a:cxn ang="0">
                  <a:pos x="584" y="667"/>
                </a:cxn>
                <a:cxn ang="0">
                  <a:pos x="584" y="613"/>
                </a:cxn>
                <a:cxn ang="0">
                  <a:pos x="596" y="572"/>
                </a:cxn>
                <a:cxn ang="0">
                  <a:pos x="654" y="518"/>
                </a:cxn>
                <a:cxn ang="0">
                  <a:pos x="654" y="498"/>
                </a:cxn>
                <a:cxn ang="0">
                  <a:pos x="635" y="478"/>
                </a:cxn>
                <a:cxn ang="0">
                  <a:pos x="654" y="458"/>
                </a:cxn>
                <a:cxn ang="0">
                  <a:pos x="693" y="437"/>
                </a:cxn>
                <a:cxn ang="0">
                  <a:pos x="725" y="404"/>
                </a:cxn>
                <a:cxn ang="0">
                  <a:pos x="744" y="343"/>
                </a:cxn>
                <a:cxn ang="0">
                  <a:pos x="764" y="269"/>
                </a:cxn>
                <a:cxn ang="0">
                  <a:pos x="764" y="209"/>
                </a:cxn>
                <a:cxn ang="0">
                  <a:pos x="744" y="188"/>
                </a:cxn>
                <a:cxn ang="0">
                  <a:pos x="674" y="175"/>
                </a:cxn>
                <a:cxn ang="0">
                  <a:pos x="654" y="209"/>
                </a:cxn>
                <a:cxn ang="0">
                  <a:pos x="616" y="249"/>
                </a:cxn>
                <a:cxn ang="0">
                  <a:pos x="596" y="290"/>
                </a:cxn>
                <a:cxn ang="0">
                  <a:pos x="584" y="343"/>
                </a:cxn>
                <a:cxn ang="0">
                  <a:pos x="584" y="290"/>
                </a:cxn>
                <a:cxn ang="0">
                  <a:pos x="506" y="269"/>
                </a:cxn>
                <a:cxn ang="0">
                  <a:pos x="474" y="229"/>
                </a:cxn>
                <a:cxn ang="0">
                  <a:pos x="436" y="229"/>
                </a:cxn>
                <a:cxn ang="0">
                  <a:pos x="397" y="188"/>
                </a:cxn>
                <a:cxn ang="0">
                  <a:pos x="378" y="134"/>
                </a:cxn>
                <a:cxn ang="0">
                  <a:pos x="346" y="74"/>
                </a:cxn>
                <a:cxn ang="0">
                  <a:pos x="307" y="60"/>
                </a:cxn>
                <a:cxn ang="0">
                  <a:pos x="288" y="60"/>
                </a:cxn>
                <a:cxn ang="0">
                  <a:pos x="256" y="40"/>
                </a:cxn>
                <a:cxn ang="0">
                  <a:pos x="256" y="0"/>
                </a:cxn>
                <a:cxn ang="0">
                  <a:pos x="198" y="0"/>
                </a:cxn>
                <a:cxn ang="0">
                  <a:pos x="179" y="20"/>
                </a:cxn>
                <a:cxn ang="0">
                  <a:pos x="198" y="20"/>
                </a:cxn>
                <a:cxn ang="0">
                  <a:pos x="179" y="40"/>
                </a:cxn>
                <a:cxn ang="0">
                  <a:pos x="128" y="40"/>
                </a:cxn>
                <a:cxn ang="0">
                  <a:pos x="70" y="60"/>
                </a:cxn>
                <a:cxn ang="0">
                  <a:pos x="19" y="74"/>
                </a:cxn>
                <a:cxn ang="0">
                  <a:pos x="0" y="74"/>
                </a:cxn>
              </a:cxnLst>
              <a:rect l="0" t="0" r="r" b="b"/>
              <a:pathLst>
                <a:path w="765" h="762">
                  <a:moveTo>
                    <a:pt x="0" y="74"/>
                  </a:moveTo>
                  <a:lnTo>
                    <a:pt x="19" y="134"/>
                  </a:lnTo>
                  <a:lnTo>
                    <a:pt x="19" y="175"/>
                  </a:lnTo>
                  <a:lnTo>
                    <a:pt x="51" y="249"/>
                  </a:lnTo>
                  <a:lnTo>
                    <a:pt x="70" y="269"/>
                  </a:lnTo>
                  <a:lnTo>
                    <a:pt x="109" y="269"/>
                  </a:lnTo>
                  <a:lnTo>
                    <a:pt x="147" y="290"/>
                  </a:lnTo>
                  <a:lnTo>
                    <a:pt x="147" y="323"/>
                  </a:lnTo>
                  <a:lnTo>
                    <a:pt x="159" y="343"/>
                  </a:lnTo>
                  <a:lnTo>
                    <a:pt x="89" y="552"/>
                  </a:lnTo>
                  <a:lnTo>
                    <a:pt x="89" y="613"/>
                  </a:lnTo>
                  <a:lnTo>
                    <a:pt x="128" y="667"/>
                  </a:lnTo>
                  <a:lnTo>
                    <a:pt x="147" y="707"/>
                  </a:lnTo>
                  <a:lnTo>
                    <a:pt x="159" y="728"/>
                  </a:lnTo>
                  <a:lnTo>
                    <a:pt x="198" y="747"/>
                  </a:lnTo>
                  <a:lnTo>
                    <a:pt x="526" y="761"/>
                  </a:lnTo>
                  <a:lnTo>
                    <a:pt x="564" y="707"/>
                  </a:lnTo>
                  <a:lnTo>
                    <a:pt x="584" y="667"/>
                  </a:lnTo>
                  <a:lnTo>
                    <a:pt x="584" y="613"/>
                  </a:lnTo>
                  <a:lnTo>
                    <a:pt x="596" y="572"/>
                  </a:lnTo>
                  <a:lnTo>
                    <a:pt x="654" y="518"/>
                  </a:lnTo>
                  <a:lnTo>
                    <a:pt x="654" y="498"/>
                  </a:lnTo>
                  <a:lnTo>
                    <a:pt x="635" y="478"/>
                  </a:lnTo>
                  <a:lnTo>
                    <a:pt x="654" y="458"/>
                  </a:lnTo>
                  <a:lnTo>
                    <a:pt x="693" y="437"/>
                  </a:lnTo>
                  <a:lnTo>
                    <a:pt x="725" y="404"/>
                  </a:lnTo>
                  <a:lnTo>
                    <a:pt x="744" y="343"/>
                  </a:lnTo>
                  <a:lnTo>
                    <a:pt x="764" y="269"/>
                  </a:lnTo>
                  <a:lnTo>
                    <a:pt x="764" y="209"/>
                  </a:lnTo>
                  <a:lnTo>
                    <a:pt x="744" y="188"/>
                  </a:lnTo>
                  <a:lnTo>
                    <a:pt x="674" y="175"/>
                  </a:lnTo>
                  <a:lnTo>
                    <a:pt x="654" y="209"/>
                  </a:lnTo>
                  <a:lnTo>
                    <a:pt x="616" y="249"/>
                  </a:lnTo>
                  <a:lnTo>
                    <a:pt x="596" y="290"/>
                  </a:lnTo>
                  <a:lnTo>
                    <a:pt x="584" y="343"/>
                  </a:lnTo>
                  <a:lnTo>
                    <a:pt x="584" y="290"/>
                  </a:lnTo>
                  <a:lnTo>
                    <a:pt x="506" y="269"/>
                  </a:lnTo>
                  <a:lnTo>
                    <a:pt x="474" y="229"/>
                  </a:lnTo>
                  <a:lnTo>
                    <a:pt x="436" y="229"/>
                  </a:lnTo>
                  <a:lnTo>
                    <a:pt x="397" y="188"/>
                  </a:lnTo>
                  <a:lnTo>
                    <a:pt x="378" y="134"/>
                  </a:lnTo>
                  <a:lnTo>
                    <a:pt x="346" y="74"/>
                  </a:lnTo>
                  <a:lnTo>
                    <a:pt x="307" y="60"/>
                  </a:lnTo>
                  <a:lnTo>
                    <a:pt x="288" y="60"/>
                  </a:lnTo>
                  <a:lnTo>
                    <a:pt x="256" y="40"/>
                  </a:lnTo>
                  <a:lnTo>
                    <a:pt x="256" y="0"/>
                  </a:lnTo>
                  <a:lnTo>
                    <a:pt x="198" y="0"/>
                  </a:lnTo>
                  <a:lnTo>
                    <a:pt x="179" y="20"/>
                  </a:lnTo>
                  <a:lnTo>
                    <a:pt x="198" y="20"/>
                  </a:lnTo>
                  <a:lnTo>
                    <a:pt x="179" y="40"/>
                  </a:lnTo>
                  <a:lnTo>
                    <a:pt x="128" y="40"/>
                  </a:lnTo>
                  <a:lnTo>
                    <a:pt x="70" y="60"/>
                  </a:lnTo>
                  <a:lnTo>
                    <a:pt x="19" y="74"/>
                  </a:lnTo>
                  <a:lnTo>
                    <a:pt x="0" y="74"/>
                  </a:lnTo>
                </a:path>
              </a:pathLst>
            </a:custGeom>
            <a:grpFill/>
            <a:ln w="190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49981" tIns="0" rIns="49981" bIns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>
                <a:solidFill>
                  <a:srgbClr val="1E698D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32" name="Freeform 43">
              <a:extLst>
                <a:ext uri="{FF2B5EF4-FFF2-40B4-BE49-F238E27FC236}">
                  <a16:creationId xmlns:a16="http://schemas.microsoft.com/office/drawing/2014/main" id="{E687167D-E638-BAB3-C85B-56361EB7A881}"/>
                </a:ext>
              </a:extLst>
            </p:cNvPr>
            <p:cNvSpPr>
              <a:spLocks/>
            </p:cNvSpPr>
            <p:nvPr/>
          </p:nvSpPr>
          <p:spPr bwMode="blackWhite">
            <a:xfrm>
              <a:off x="4159736" y="2928571"/>
              <a:ext cx="891864" cy="695327"/>
            </a:xfrm>
            <a:custGeom>
              <a:avLst/>
              <a:gdLst/>
              <a:ahLst/>
              <a:cxnLst>
                <a:cxn ang="0">
                  <a:pos x="603" y="20"/>
                </a:cxn>
                <a:cxn ang="0">
                  <a:pos x="616" y="94"/>
                </a:cxn>
                <a:cxn ang="0">
                  <a:pos x="603" y="168"/>
                </a:cxn>
                <a:cxn ang="0">
                  <a:pos x="655" y="209"/>
                </a:cxn>
                <a:cxn ang="0">
                  <a:pos x="693" y="168"/>
                </a:cxn>
                <a:cxn ang="0">
                  <a:pos x="725" y="189"/>
                </a:cxn>
                <a:cxn ang="0">
                  <a:pos x="745" y="148"/>
                </a:cxn>
                <a:cxn ang="0">
                  <a:pos x="822" y="135"/>
                </a:cxn>
                <a:cxn ang="0">
                  <a:pos x="873" y="229"/>
                </a:cxn>
                <a:cxn ang="0">
                  <a:pos x="950" y="249"/>
                </a:cxn>
                <a:cxn ang="0">
                  <a:pos x="963" y="303"/>
                </a:cxn>
                <a:cxn ang="0">
                  <a:pos x="893" y="607"/>
                </a:cxn>
                <a:cxn ang="0">
                  <a:pos x="873" y="688"/>
                </a:cxn>
                <a:cxn ang="0">
                  <a:pos x="693" y="688"/>
                </a:cxn>
                <a:cxn ang="0">
                  <a:pos x="655" y="707"/>
                </a:cxn>
                <a:cxn ang="0">
                  <a:pos x="635" y="647"/>
                </a:cxn>
                <a:cxn ang="0">
                  <a:pos x="584" y="627"/>
                </a:cxn>
                <a:cxn ang="0">
                  <a:pos x="545" y="667"/>
                </a:cxn>
                <a:cxn ang="0">
                  <a:pos x="494" y="707"/>
                </a:cxn>
                <a:cxn ang="0">
                  <a:pos x="436" y="741"/>
                </a:cxn>
                <a:cxn ang="0">
                  <a:pos x="327" y="761"/>
                </a:cxn>
                <a:cxn ang="0">
                  <a:pos x="199" y="688"/>
                </a:cxn>
                <a:cxn ang="0">
                  <a:pos x="90" y="667"/>
                </a:cxn>
                <a:cxn ang="0">
                  <a:pos x="0" y="627"/>
                </a:cxn>
                <a:cxn ang="0">
                  <a:pos x="38" y="573"/>
                </a:cxn>
                <a:cxn ang="0">
                  <a:pos x="57" y="512"/>
                </a:cxn>
                <a:cxn ang="0">
                  <a:pos x="180" y="438"/>
                </a:cxn>
                <a:cxn ang="0">
                  <a:pos x="217" y="363"/>
                </a:cxn>
                <a:cxn ang="0">
                  <a:pos x="199" y="209"/>
                </a:cxn>
                <a:cxn ang="0">
                  <a:pos x="199" y="114"/>
                </a:cxn>
                <a:cxn ang="0">
                  <a:pos x="237" y="94"/>
                </a:cxn>
                <a:cxn ang="0">
                  <a:pos x="199" y="54"/>
                </a:cxn>
                <a:cxn ang="0">
                  <a:pos x="346" y="33"/>
                </a:cxn>
                <a:cxn ang="0">
                  <a:pos x="385" y="94"/>
                </a:cxn>
                <a:cxn ang="0">
                  <a:pos x="494" y="94"/>
                </a:cxn>
                <a:cxn ang="0">
                  <a:pos x="584" y="20"/>
                </a:cxn>
              </a:cxnLst>
              <a:rect l="0" t="0" r="r" b="b"/>
              <a:pathLst>
                <a:path w="964" h="783">
                  <a:moveTo>
                    <a:pt x="584" y="0"/>
                  </a:moveTo>
                  <a:lnTo>
                    <a:pt x="603" y="20"/>
                  </a:lnTo>
                  <a:lnTo>
                    <a:pt x="603" y="54"/>
                  </a:lnTo>
                  <a:lnTo>
                    <a:pt x="616" y="94"/>
                  </a:lnTo>
                  <a:lnTo>
                    <a:pt x="616" y="148"/>
                  </a:lnTo>
                  <a:lnTo>
                    <a:pt x="603" y="168"/>
                  </a:lnTo>
                  <a:lnTo>
                    <a:pt x="616" y="189"/>
                  </a:lnTo>
                  <a:lnTo>
                    <a:pt x="655" y="209"/>
                  </a:lnTo>
                  <a:lnTo>
                    <a:pt x="674" y="168"/>
                  </a:lnTo>
                  <a:lnTo>
                    <a:pt x="693" y="168"/>
                  </a:lnTo>
                  <a:lnTo>
                    <a:pt x="713" y="189"/>
                  </a:lnTo>
                  <a:lnTo>
                    <a:pt x="725" y="189"/>
                  </a:lnTo>
                  <a:lnTo>
                    <a:pt x="745" y="168"/>
                  </a:lnTo>
                  <a:lnTo>
                    <a:pt x="745" y="148"/>
                  </a:lnTo>
                  <a:lnTo>
                    <a:pt x="764" y="135"/>
                  </a:lnTo>
                  <a:lnTo>
                    <a:pt x="822" y="135"/>
                  </a:lnTo>
                  <a:lnTo>
                    <a:pt x="854" y="209"/>
                  </a:lnTo>
                  <a:lnTo>
                    <a:pt x="873" y="229"/>
                  </a:lnTo>
                  <a:lnTo>
                    <a:pt x="912" y="229"/>
                  </a:lnTo>
                  <a:lnTo>
                    <a:pt x="950" y="249"/>
                  </a:lnTo>
                  <a:lnTo>
                    <a:pt x="950" y="282"/>
                  </a:lnTo>
                  <a:lnTo>
                    <a:pt x="963" y="303"/>
                  </a:lnTo>
                  <a:lnTo>
                    <a:pt x="893" y="512"/>
                  </a:lnTo>
                  <a:lnTo>
                    <a:pt x="893" y="607"/>
                  </a:lnTo>
                  <a:lnTo>
                    <a:pt x="873" y="647"/>
                  </a:lnTo>
                  <a:lnTo>
                    <a:pt x="873" y="688"/>
                  </a:lnTo>
                  <a:lnTo>
                    <a:pt x="725" y="688"/>
                  </a:lnTo>
                  <a:lnTo>
                    <a:pt x="693" y="688"/>
                  </a:lnTo>
                  <a:lnTo>
                    <a:pt x="674" y="707"/>
                  </a:lnTo>
                  <a:lnTo>
                    <a:pt x="655" y="707"/>
                  </a:lnTo>
                  <a:lnTo>
                    <a:pt x="655" y="667"/>
                  </a:lnTo>
                  <a:lnTo>
                    <a:pt x="635" y="647"/>
                  </a:lnTo>
                  <a:lnTo>
                    <a:pt x="616" y="647"/>
                  </a:lnTo>
                  <a:lnTo>
                    <a:pt x="584" y="627"/>
                  </a:lnTo>
                  <a:lnTo>
                    <a:pt x="545" y="647"/>
                  </a:lnTo>
                  <a:lnTo>
                    <a:pt x="545" y="667"/>
                  </a:lnTo>
                  <a:lnTo>
                    <a:pt x="526" y="688"/>
                  </a:lnTo>
                  <a:lnTo>
                    <a:pt x="494" y="707"/>
                  </a:lnTo>
                  <a:lnTo>
                    <a:pt x="494" y="721"/>
                  </a:lnTo>
                  <a:lnTo>
                    <a:pt x="436" y="741"/>
                  </a:lnTo>
                  <a:lnTo>
                    <a:pt x="397" y="782"/>
                  </a:lnTo>
                  <a:lnTo>
                    <a:pt x="327" y="761"/>
                  </a:lnTo>
                  <a:lnTo>
                    <a:pt x="275" y="721"/>
                  </a:lnTo>
                  <a:lnTo>
                    <a:pt x="199" y="688"/>
                  </a:lnTo>
                  <a:lnTo>
                    <a:pt x="147" y="667"/>
                  </a:lnTo>
                  <a:lnTo>
                    <a:pt x="90" y="667"/>
                  </a:lnTo>
                  <a:lnTo>
                    <a:pt x="38" y="647"/>
                  </a:lnTo>
                  <a:lnTo>
                    <a:pt x="0" y="627"/>
                  </a:lnTo>
                  <a:lnTo>
                    <a:pt x="19" y="593"/>
                  </a:lnTo>
                  <a:lnTo>
                    <a:pt x="38" y="573"/>
                  </a:lnTo>
                  <a:lnTo>
                    <a:pt x="38" y="553"/>
                  </a:lnTo>
                  <a:lnTo>
                    <a:pt x="57" y="512"/>
                  </a:lnTo>
                  <a:lnTo>
                    <a:pt x="90" y="478"/>
                  </a:lnTo>
                  <a:lnTo>
                    <a:pt x="180" y="438"/>
                  </a:lnTo>
                  <a:lnTo>
                    <a:pt x="199" y="438"/>
                  </a:lnTo>
                  <a:lnTo>
                    <a:pt x="217" y="363"/>
                  </a:lnTo>
                  <a:lnTo>
                    <a:pt x="237" y="249"/>
                  </a:lnTo>
                  <a:lnTo>
                    <a:pt x="199" y="209"/>
                  </a:lnTo>
                  <a:lnTo>
                    <a:pt x="180" y="135"/>
                  </a:lnTo>
                  <a:lnTo>
                    <a:pt x="199" y="114"/>
                  </a:lnTo>
                  <a:lnTo>
                    <a:pt x="237" y="114"/>
                  </a:lnTo>
                  <a:lnTo>
                    <a:pt x="237" y="94"/>
                  </a:lnTo>
                  <a:lnTo>
                    <a:pt x="199" y="74"/>
                  </a:lnTo>
                  <a:lnTo>
                    <a:pt x="199" y="54"/>
                  </a:lnTo>
                  <a:lnTo>
                    <a:pt x="288" y="33"/>
                  </a:lnTo>
                  <a:lnTo>
                    <a:pt x="346" y="33"/>
                  </a:lnTo>
                  <a:lnTo>
                    <a:pt x="365" y="54"/>
                  </a:lnTo>
                  <a:lnTo>
                    <a:pt x="385" y="94"/>
                  </a:lnTo>
                  <a:lnTo>
                    <a:pt x="417" y="114"/>
                  </a:lnTo>
                  <a:lnTo>
                    <a:pt x="494" y="94"/>
                  </a:lnTo>
                  <a:lnTo>
                    <a:pt x="526" y="54"/>
                  </a:lnTo>
                  <a:lnTo>
                    <a:pt x="584" y="20"/>
                  </a:lnTo>
                  <a:lnTo>
                    <a:pt x="584" y="0"/>
                  </a:lnTo>
                </a:path>
              </a:pathLst>
            </a:custGeom>
            <a:grpFill/>
            <a:ln w="190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49981" tIns="0" rIns="49981" bIns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>
                <a:solidFill>
                  <a:srgbClr val="1E698D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33" name="Freeform 44">
              <a:extLst>
                <a:ext uri="{FF2B5EF4-FFF2-40B4-BE49-F238E27FC236}">
                  <a16:creationId xmlns:a16="http://schemas.microsoft.com/office/drawing/2014/main" id="{232F5811-08E6-60B6-9C1D-E6830E4741B1}"/>
                </a:ext>
              </a:extLst>
            </p:cNvPr>
            <p:cNvSpPr>
              <a:spLocks/>
            </p:cNvSpPr>
            <p:nvPr/>
          </p:nvSpPr>
          <p:spPr bwMode="blackWhite">
            <a:xfrm>
              <a:off x="5352067" y="3024502"/>
              <a:ext cx="149211" cy="103414"/>
            </a:xfrm>
            <a:custGeom>
              <a:avLst/>
              <a:gdLst/>
              <a:ahLst/>
              <a:cxnLst>
                <a:cxn ang="0">
                  <a:pos x="161" y="20"/>
                </a:cxn>
                <a:cxn ang="0">
                  <a:pos x="148" y="60"/>
                </a:cxn>
                <a:cxn ang="0">
                  <a:pos x="109" y="94"/>
                </a:cxn>
                <a:cxn ang="0">
                  <a:pos x="70" y="115"/>
                </a:cxn>
                <a:cxn ang="0">
                  <a:pos x="38" y="94"/>
                </a:cxn>
                <a:cxn ang="0">
                  <a:pos x="0" y="81"/>
                </a:cxn>
                <a:cxn ang="0">
                  <a:pos x="19" y="20"/>
                </a:cxn>
                <a:cxn ang="0">
                  <a:pos x="51" y="0"/>
                </a:cxn>
                <a:cxn ang="0">
                  <a:pos x="70" y="0"/>
                </a:cxn>
                <a:cxn ang="0">
                  <a:pos x="109" y="20"/>
                </a:cxn>
                <a:cxn ang="0">
                  <a:pos x="148" y="0"/>
                </a:cxn>
                <a:cxn ang="0">
                  <a:pos x="161" y="20"/>
                </a:cxn>
              </a:cxnLst>
              <a:rect l="0" t="0" r="r" b="b"/>
              <a:pathLst>
                <a:path w="162" h="116">
                  <a:moveTo>
                    <a:pt x="161" y="20"/>
                  </a:moveTo>
                  <a:lnTo>
                    <a:pt x="148" y="60"/>
                  </a:lnTo>
                  <a:lnTo>
                    <a:pt x="109" y="94"/>
                  </a:lnTo>
                  <a:lnTo>
                    <a:pt x="70" y="115"/>
                  </a:lnTo>
                  <a:lnTo>
                    <a:pt x="38" y="94"/>
                  </a:lnTo>
                  <a:lnTo>
                    <a:pt x="0" y="81"/>
                  </a:lnTo>
                  <a:lnTo>
                    <a:pt x="19" y="20"/>
                  </a:lnTo>
                  <a:lnTo>
                    <a:pt x="51" y="0"/>
                  </a:lnTo>
                  <a:lnTo>
                    <a:pt x="70" y="0"/>
                  </a:lnTo>
                  <a:lnTo>
                    <a:pt x="109" y="20"/>
                  </a:lnTo>
                  <a:lnTo>
                    <a:pt x="148" y="0"/>
                  </a:lnTo>
                  <a:lnTo>
                    <a:pt x="161" y="20"/>
                  </a:lnTo>
                </a:path>
              </a:pathLst>
            </a:custGeom>
            <a:grpFill/>
            <a:ln w="190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49981" tIns="0" rIns="49981" bIns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>
                <a:solidFill>
                  <a:srgbClr val="1E698D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  <p:grpSp>
        <p:nvGrpSpPr>
          <p:cNvPr id="34" name="Agrupar 30">
            <a:extLst>
              <a:ext uri="{FF2B5EF4-FFF2-40B4-BE49-F238E27FC236}">
                <a16:creationId xmlns:a16="http://schemas.microsoft.com/office/drawing/2014/main" id="{CAD6DEF2-7A4B-7BAC-A515-63F432BD09C8}"/>
              </a:ext>
            </a:extLst>
          </p:cNvPr>
          <p:cNvGrpSpPr/>
          <p:nvPr/>
        </p:nvGrpSpPr>
        <p:grpSpPr>
          <a:xfrm>
            <a:off x="3779997" y="2090103"/>
            <a:ext cx="1040765" cy="1632545"/>
            <a:chOff x="4354877" y="1325002"/>
            <a:chExt cx="1040765" cy="1632545"/>
          </a:xfrm>
        </p:grpSpPr>
        <p:sp>
          <p:nvSpPr>
            <p:cNvPr id="35" name="object 34">
              <a:extLst>
                <a:ext uri="{FF2B5EF4-FFF2-40B4-BE49-F238E27FC236}">
                  <a16:creationId xmlns:a16="http://schemas.microsoft.com/office/drawing/2014/main" id="{F1E730C4-CD1D-D275-0C80-25326797BC6B}"/>
                </a:ext>
              </a:extLst>
            </p:cNvPr>
            <p:cNvSpPr/>
            <p:nvPr/>
          </p:nvSpPr>
          <p:spPr>
            <a:xfrm>
              <a:off x="4423457" y="1325002"/>
              <a:ext cx="875030" cy="875030"/>
            </a:xfrm>
            <a:custGeom>
              <a:avLst/>
              <a:gdLst/>
              <a:ahLst/>
              <a:cxnLst/>
              <a:rect l="l" t="t" r="r" b="b"/>
              <a:pathLst>
                <a:path w="875029" h="875030">
                  <a:moveTo>
                    <a:pt x="437324" y="0"/>
                  </a:moveTo>
                  <a:lnTo>
                    <a:pt x="389673" y="2566"/>
                  </a:lnTo>
                  <a:lnTo>
                    <a:pt x="343507" y="10086"/>
                  </a:lnTo>
                  <a:lnTo>
                    <a:pt x="299095" y="22294"/>
                  </a:lnTo>
                  <a:lnTo>
                    <a:pt x="256703" y="38923"/>
                  </a:lnTo>
                  <a:lnTo>
                    <a:pt x="216598" y="59706"/>
                  </a:lnTo>
                  <a:lnTo>
                    <a:pt x="179045" y="84377"/>
                  </a:lnTo>
                  <a:lnTo>
                    <a:pt x="144314" y="112667"/>
                  </a:lnTo>
                  <a:lnTo>
                    <a:pt x="112669" y="144312"/>
                  </a:lnTo>
                  <a:lnTo>
                    <a:pt x="84377" y="179043"/>
                  </a:lnTo>
                  <a:lnTo>
                    <a:pt x="59707" y="216594"/>
                  </a:lnTo>
                  <a:lnTo>
                    <a:pt x="38924" y="256698"/>
                  </a:lnTo>
                  <a:lnTo>
                    <a:pt x="22295" y="299089"/>
                  </a:lnTo>
                  <a:lnTo>
                    <a:pt x="10086" y="343499"/>
                  </a:lnTo>
                  <a:lnTo>
                    <a:pt x="2566" y="389662"/>
                  </a:lnTo>
                  <a:lnTo>
                    <a:pt x="0" y="437311"/>
                  </a:lnTo>
                  <a:lnTo>
                    <a:pt x="2566" y="484963"/>
                  </a:lnTo>
                  <a:lnTo>
                    <a:pt x="10086" y="531128"/>
                  </a:lnTo>
                  <a:lnTo>
                    <a:pt x="22295" y="575540"/>
                  </a:lnTo>
                  <a:lnTo>
                    <a:pt x="38924" y="617932"/>
                  </a:lnTo>
                  <a:lnTo>
                    <a:pt x="59707" y="658038"/>
                  </a:lnTo>
                  <a:lnTo>
                    <a:pt x="84377" y="695590"/>
                  </a:lnTo>
                  <a:lnTo>
                    <a:pt x="112669" y="730322"/>
                  </a:lnTo>
                  <a:lnTo>
                    <a:pt x="144314" y="761967"/>
                  </a:lnTo>
                  <a:lnTo>
                    <a:pt x="179045" y="790258"/>
                  </a:lnTo>
                  <a:lnTo>
                    <a:pt x="216598" y="814928"/>
                  </a:lnTo>
                  <a:lnTo>
                    <a:pt x="256703" y="835712"/>
                  </a:lnTo>
                  <a:lnTo>
                    <a:pt x="299095" y="852341"/>
                  </a:lnTo>
                  <a:lnTo>
                    <a:pt x="343507" y="864549"/>
                  </a:lnTo>
                  <a:lnTo>
                    <a:pt x="389673" y="872070"/>
                  </a:lnTo>
                  <a:lnTo>
                    <a:pt x="437324" y="874636"/>
                  </a:lnTo>
                  <a:lnTo>
                    <a:pt x="484975" y="872070"/>
                  </a:lnTo>
                  <a:lnTo>
                    <a:pt x="531140" y="864549"/>
                  </a:lnTo>
                  <a:lnTo>
                    <a:pt x="575551" y="852341"/>
                  </a:lnTo>
                  <a:lnTo>
                    <a:pt x="600496" y="842556"/>
                  </a:lnTo>
                  <a:lnTo>
                    <a:pt x="437324" y="842556"/>
                  </a:lnTo>
                  <a:lnTo>
                    <a:pt x="390132" y="839824"/>
                  </a:lnTo>
                  <a:lnTo>
                    <a:pt x="344521" y="831834"/>
                  </a:lnTo>
                  <a:lnTo>
                    <a:pt x="300799" y="818892"/>
                  </a:lnTo>
                  <a:lnTo>
                    <a:pt x="259271" y="801304"/>
                  </a:lnTo>
                  <a:lnTo>
                    <a:pt x="220243" y="779377"/>
                  </a:lnTo>
                  <a:lnTo>
                    <a:pt x="184023" y="753417"/>
                  </a:lnTo>
                  <a:lnTo>
                    <a:pt x="150917" y="723730"/>
                  </a:lnTo>
                  <a:lnTo>
                    <a:pt x="121230" y="690622"/>
                  </a:lnTo>
                  <a:lnTo>
                    <a:pt x="95271" y="654401"/>
                  </a:lnTo>
                  <a:lnTo>
                    <a:pt x="73343" y="615373"/>
                  </a:lnTo>
                  <a:lnTo>
                    <a:pt x="55756" y="573843"/>
                  </a:lnTo>
                  <a:lnTo>
                    <a:pt x="42814" y="530119"/>
                  </a:lnTo>
                  <a:lnTo>
                    <a:pt x="34824" y="484506"/>
                  </a:lnTo>
                  <a:lnTo>
                    <a:pt x="32092" y="437311"/>
                  </a:lnTo>
                  <a:lnTo>
                    <a:pt x="34824" y="390119"/>
                  </a:lnTo>
                  <a:lnTo>
                    <a:pt x="42814" y="344509"/>
                  </a:lnTo>
                  <a:lnTo>
                    <a:pt x="55756" y="300786"/>
                  </a:lnTo>
                  <a:lnTo>
                    <a:pt x="73343" y="259258"/>
                  </a:lnTo>
                  <a:lnTo>
                    <a:pt x="95271" y="220231"/>
                  </a:lnTo>
                  <a:lnTo>
                    <a:pt x="121230" y="184011"/>
                  </a:lnTo>
                  <a:lnTo>
                    <a:pt x="150917" y="150904"/>
                  </a:lnTo>
                  <a:lnTo>
                    <a:pt x="184023" y="121218"/>
                  </a:lnTo>
                  <a:lnTo>
                    <a:pt x="220243" y="95258"/>
                  </a:lnTo>
                  <a:lnTo>
                    <a:pt x="259271" y="73331"/>
                  </a:lnTo>
                  <a:lnTo>
                    <a:pt x="300799" y="55743"/>
                  </a:lnTo>
                  <a:lnTo>
                    <a:pt x="344521" y="42801"/>
                  </a:lnTo>
                  <a:lnTo>
                    <a:pt x="390132" y="34811"/>
                  </a:lnTo>
                  <a:lnTo>
                    <a:pt x="437324" y="32080"/>
                  </a:lnTo>
                  <a:lnTo>
                    <a:pt x="600496" y="32080"/>
                  </a:lnTo>
                  <a:lnTo>
                    <a:pt x="575551" y="22294"/>
                  </a:lnTo>
                  <a:lnTo>
                    <a:pt x="531140" y="10086"/>
                  </a:lnTo>
                  <a:lnTo>
                    <a:pt x="484975" y="2566"/>
                  </a:lnTo>
                  <a:lnTo>
                    <a:pt x="437324" y="0"/>
                  </a:lnTo>
                  <a:close/>
                </a:path>
                <a:path w="875029" h="875030">
                  <a:moveTo>
                    <a:pt x="600496" y="32080"/>
                  </a:moveTo>
                  <a:lnTo>
                    <a:pt x="437324" y="32080"/>
                  </a:lnTo>
                  <a:lnTo>
                    <a:pt x="484516" y="34811"/>
                  </a:lnTo>
                  <a:lnTo>
                    <a:pt x="530127" y="42801"/>
                  </a:lnTo>
                  <a:lnTo>
                    <a:pt x="573849" y="55743"/>
                  </a:lnTo>
                  <a:lnTo>
                    <a:pt x="615377" y="73331"/>
                  </a:lnTo>
                  <a:lnTo>
                    <a:pt x="654405" y="95258"/>
                  </a:lnTo>
                  <a:lnTo>
                    <a:pt x="690625" y="121218"/>
                  </a:lnTo>
                  <a:lnTo>
                    <a:pt x="723731" y="150904"/>
                  </a:lnTo>
                  <a:lnTo>
                    <a:pt x="753418" y="184011"/>
                  </a:lnTo>
                  <a:lnTo>
                    <a:pt x="779377" y="220231"/>
                  </a:lnTo>
                  <a:lnTo>
                    <a:pt x="801305" y="259258"/>
                  </a:lnTo>
                  <a:lnTo>
                    <a:pt x="818892" y="300786"/>
                  </a:lnTo>
                  <a:lnTo>
                    <a:pt x="831834" y="344509"/>
                  </a:lnTo>
                  <a:lnTo>
                    <a:pt x="839824" y="390119"/>
                  </a:lnTo>
                  <a:lnTo>
                    <a:pt x="842556" y="437311"/>
                  </a:lnTo>
                  <a:lnTo>
                    <a:pt x="839824" y="484506"/>
                  </a:lnTo>
                  <a:lnTo>
                    <a:pt x="831834" y="530119"/>
                  </a:lnTo>
                  <a:lnTo>
                    <a:pt x="818892" y="573843"/>
                  </a:lnTo>
                  <a:lnTo>
                    <a:pt x="801305" y="615373"/>
                  </a:lnTo>
                  <a:lnTo>
                    <a:pt x="779377" y="654401"/>
                  </a:lnTo>
                  <a:lnTo>
                    <a:pt x="753418" y="690622"/>
                  </a:lnTo>
                  <a:lnTo>
                    <a:pt x="723731" y="723730"/>
                  </a:lnTo>
                  <a:lnTo>
                    <a:pt x="690625" y="753417"/>
                  </a:lnTo>
                  <a:lnTo>
                    <a:pt x="654405" y="779377"/>
                  </a:lnTo>
                  <a:lnTo>
                    <a:pt x="615377" y="801304"/>
                  </a:lnTo>
                  <a:lnTo>
                    <a:pt x="573849" y="818892"/>
                  </a:lnTo>
                  <a:lnTo>
                    <a:pt x="530127" y="831834"/>
                  </a:lnTo>
                  <a:lnTo>
                    <a:pt x="484516" y="839824"/>
                  </a:lnTo>
                  <a:lnTo>
                    <a:pt x="437324" y="842556"/>
                  </a:lnTo>
                  <a:lnTo>
                    <a:pt x="600496" y="842556"/>
                  </a:lnTo>
                  <a:lnTo>
                    <a:pt x="658047" y="814928"/>
                  </a:lnTo>
                  <a:lnTo>
                    <a:pt x="695598" y="790258"/>
                  </a:lnTo>
                  <a:lnTo>
                    <a:pt x="730329" y="761967"/>
                  </a:lnTo>
                  <a:lnTo>
                    <a:pt x="761972" y="730322"/>
                  </a:lnTo>
                  <a:lnTo>
                    <a:pt x="790262" y="695590"/>
                  </a:lnTo>
                  <a:lnTo>
                    <a:pt x="814932" y="658038"/>
                  </a:lnTo>
                  <a:lnTo>
                    <a:pt x="835714" y="617932"/>
                  </a:lnTo>
                  <a:lnTo>
                    <a:pt x="852342" y="575540"/>
                  </a:lnTo>
                  <a:lnTo>
                    <a:pt x="864550" y="531128"/>
                  </a:lnTo>
                  <a:lnTo>
                    <a:pt x="872070" y="484963"/>
                  </a:lnTo>
                  <a:lnTo>
                    <a:pt x="874636" y="437311"/>
                  </a:lnTo>
                  <a:lnTo>
                    <a:pt x="872070" y="389662"/>
                  </a:lnTo>
                  <a:lnTo>
                    <a:pt x="864550" y="343499"/>
                  </a:lnTo>
                  <a:lnTo>
                    <a:pt x="852342" y="299089"/>
                  </a:lnTo>
                  <a:lnTo>
                    <a:pt x="835714" y="256698"/>
                  </a:lnTo>
                  <a:lnTo>
                    <a:pt x="814932" y="216594"/>
                  </a:lnTo>
                  <a:lnTo>
                    <a:pt x="790262" y="179043"/>
                  </a:lnTo>
                  <a:lnTo>
                    <a:pt x="761972" y="144312"/>
                  </a:lnTo>
                  <a:lnTo>
                    <a:pt x="730329" y="112667"/>
                  </a:lnTo>
                  <a:lnTo>
                    <a:pt x="695598" y="84377"/>
                  </a:lnTo>
                  <a:lnTo>
                    <a:pt x="658047" y="59706"/>
                  </a:lnTo>
                  <a:lnTo>
                    <a:pt x="617943" y="38923"/>
                  </a:lnTo>
                  <a:lnTo>
                    <a:pt x="600496" y="32080"/>
                  </a:lnTo>
                  <a:close/>
                </a:path>
              </a:pathLst>
            </a:custGeom>
            <a:solidFill>
              <a:srgbClr val="008639"/>
            </a:solidFill>
          </p:spPr>
          <p:txBody>
            <a:bodyPr wrap="square" lIns="0" tIns="0" rIns="0" bIns="0" rtlCol="0"/>
            <a:lstStyle/>
            <a:p>
              <a:endParaRPr lang="pt-BR" sz="200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36" name="object 40">
              <a:extLst>
                <a:ext uri="{FF2B5EF4-FFF2-40B4-BE49-F238E27FC236}">
                  <a16:creationId xmlns:a16="http://schemas.microsoft.com/office/drawing/2014/main" id="{C9129603-4BFA-F5D4-7756-6A82B7990EFC}"/>
                </a:ext>
              </a:extLst>
            </p:cNvPr>
            <p:cNvSpPr txBox="1"/>
            <p:nvPr/>
          </p:nvSpPr>
          <p:spPr>
            <a:xfrm>
              <a:off x="4354877" y="2239402"/>
              <a:ext cx="1040765" cy="71814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algn="ctr">
                <a:lnSpc>
                  <a:spcPts val="3679"/>
                </a:lnSpc>
              </a:pPr>
              <a:r>
                <a:rPr lang="pt-BR" sz="3200" b="1" spc="15">
                  <a:solidFill>
                    <a:srgbClr val="008639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224</a:t>
              </a:r>
            </a:p>
            <a:p>
              <a:pPr marL="12700" algn="ctr">
                <a:lnSpc>
                  <a:spcPts val="1760"/>
                </a:lnSpc>
              </a:pPr>
              <a:r>
                <a:rPr lang="pt-BR" sz="1400" b="1">
                  <a:solidFill>
                    <a:srgbClr val="61616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Municípios¹</a:t>
              </a:r>
              <a:endParaRPr lang="pt-BR" sz="1400" b="1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  <p:grpSp>
        <p:nvGrpSpPr>
          <p:cNvPr id="37" name="Agrupar 38">
            <a:extLst>
              <a:ext uri="{FF2B5EF4-FFF2-40B4-BE49-F238E27FC236}">
                <a16:creationId xmlns:a16="http://schemas.microsoft.com/office/drawing/2014/main" id="{0F5B7987-9FF4-225F-D91A-153546CE996B}"/>
              </a:ext>
            </a:extLst>
          </p:cNvPr>
          <p:cNvGrpSpPr/>
          <p:nvPr/>
        </p:nvGrpSpPr>
        <p:grpSpPr>
          <a:xfrm>
            <a:off x="753521" y="2345400"/>
            <a:ext cx="1858598" cy="2733023"/>
            <a:chOff x="909483" y="3331633"/>
            <a:chExt cx="2124972" cy="3124718"/>
          </a:xfrm>
        </p:grpSpPr>
        <p:pic>
          <p:nvPicPr>
            <p:cNvPr id="38" name="Picture 219" descr="A map of a country&#10;&#10;Description automatically generated">
              <a:extLst>
                <a:ext uri="{FF2B5EF4-FFF2-40B4-BE49-F238E27FC236}">
                  <a16:creationId xmlns:a16="http://schemas.microsoft.com/office/drawing/2014/main" id="{F2F32B95-3DEE-D7CE-5CDE-51A0962E26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65" t="4407" r="18048" b="4689"/>
            <a:stretch/>
          </p:blipFill>
          <p:spPr>
            <a:xfrm>
              <a:off x="909483" y="3331633"/>
              <a:ext cx="2024738" cy="2804940"/>
            </a:xfrm>
            <a:prstGeom prst="rect">
              <a:avLst/>
            </a:prstGeom>
          </p:spPr>
        </p:pic>
        <p:pic>
          <p:nvPicPr>
            <p:cNvPr id="39" name="Picture 220" descr="A map of a country&#10;&#10;Description automatically generated">
              <a:extLst>
                <a:ext uri="{FF2B5EF4-FFF2-40B4-BE49-F238E27FC236}">
                  <a16:creationId xmlns:a16="http://schemas.microsoft.com/office/drawing/2014/main" id="{5BF3F4F5-8205-BE5E-6641-E326417F85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619" t="69672" r="2753" b="13117"/>
            <a:stretch/>
          </p:blipFill>
          <p:spPr>
            <a:xfrm>
              <a:off x="1970348" y="5646204"/>
              <a:ext cx="1064107" cy="810147"/>
            </a:xfrm>
            <a:prstGeom prst="rect">
              <a:avLst/>
            </a:prstGeom>
          </p:spPr>
        </p:pic>
      </p:grpSp>
      <p:cxnSp>
        <p:nvCxnSpPr>
          <p:cNvPr id="40" name="Conector reto 41">
            <a:extLst>
              <a:ext uri="{FF2B5EF4-FFF2-40B4-BE49-F238E27FC236}">
                <a16:creationId xmlns:a16="http://schemas.microsoft.com/office/drawing/2014/main" id="{8AF833E1-1C4A-9D76-9556-B9044B3353B4}"/>
              </a:ext>
            </a:extLst>
          </p:cNvPr>
          <p:cNvCxnSpPr>
            <a:cxnSpLocks/>
          </p:cNvCxnSpPr>
          <p:nvPr/>
        </p:nvCxnSpPr>
        <p:spPr>
          <a:xfrm>
            <a:off x="142480" y="3235911"/>
            <a:ext cx="678996" cy="11491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Agrupar 42">
            <a:extLst>
              <a:ext uri="{FF2B5EF4-FFF2-40B4-BE49-F238E27FC236}">
                <a16:creationId xmlns:a16="http://schemas.microsoft.com/office/drawing/2014/main" id="{98391507-9E83-A5EA-F124-063C6913FC7D}"/>
              </a:ext>
            </a:extLst>
          </p:cNvPr>
          <p:cNvGrpSpPr/>
          <p:nvPr/>
        </p:nvGrpSpPr>
        <p:grpSpPr>
          <a:xfrm>
            <a:off x="3581871" y="2081528"/>
            <a:ext cx="1280892" cy="3857764"/>
            <a:chOff x="4156751" y="-910540"/>
            <a:chExt cx="1280892" cy="3857764"/>
          </a:xfrm>
        </p:grpSpPr>
        <p:grpSp>
          <p:nvGrpSpPr>
            <p:cNvPr id="42" name="Agrupar 43">
              <a:extLst>
                <a:ext uri="{FF2B5EF4-FFF2-40B4-BE49-F238E27FC236}">
                  <a16:creationId xmlns:a16="http://schemas.microsoft.com/office/drawing/2014/main" id="{3385D47B-8086-B49D-6F2B-32AE17FBFE5D}"/>
                </a:ext>
              </a:extLst>
            </p:cNvPr>
            <p:cNvGrpSpPr/>
            <p:nvPr/>
          </p:nvGrpSpPr>
          <p:grpSpPr>
            <a:xfrm>
              <a:off x="4423457" y="-910540"/>
              <a:ext cx="875034" cy="3110577"/>
              <a:chOff x="4423457" y="-910540"/>
              <a:chExt cx="875034" cy="3110577"/>
            </a:xfrm>
          </p:grpSpPr>
          <p:sp>
            <p:nvSpPr>
              <p:cNvPr id="44" name="object 33">
                <a:extLst>
                  <a:ext uri="{FF2B5EF4-FFF2-40B4-BE49-F238E27FC236}">
                    <a16:creationId xmlns:a16="http://schemas.microsoft.com/office/drawing/2014/main" id="{1AB5439A-9D05-DF6A-9B37-421936415ABE}"/>
                  </a:ext>
                </a:extLst>
              </p:cNvPr>
              <p:cNvSpPr/>
              <p:nvPr/>
            </p:nvSpPr>
            <p:spPr>
              <a:xfrm>
                <a:off x="4423461" y="1325007"/>
                <a:ext cx="875030" cy="875030"/>
              </a:xfrm>
              <a:custGeom>
                <a:avLst/>
                <a:gdLst/>
                <a:ahLst/>
                <a:cxnLst/>
                <a:rect l="l" t="t" r="r" b="b"/>
                <a:pathLst>
                  <a:path w="875029" h="875030">
                    <a:moveTo>
                      <a:pt x="437324" y="0"/>
                    </a:moveTo>
                    <a:lnTo>
                      <a:pt x="389673" y="2565"/>
                    </a:lnTo>
                    <a:lnTo>
                      <a:pt x="343507" y="10086"/>
                    </a:lnTo>
                    <a:lnTo>
                      <a:pt x="299095" y="22293"/>
                    </a:lnTo>
                    <a:lnTo>
                      <a:pt x="256703" y="38921"/>
                    </a:lnTo>
                    <a:lnTo>
                      <a:pt x="216598" y="59704"/>
                    </a:lnTo>
                    <a:lnTo>
                      <a:pt x="179045" y="84373"/>
                    </a:lnTo>
                    <a:lnTo>
                      <a:pt x="144314" y="112663"/>
                    </a:lnTo>
                    <a:lnTo>
                      <a:pt x="112669" y="144307"/>
                    </a:lnTo>
                    <a:lnTo>
                      <a:pt x="84377" y="179037"/>
                    </a:lnTo>
                    <a:lnTo>
                      <a:pt x="59707" y="216588"/>
                    </a:lnTo>
                    <a:lnTo>
                      <a:pt x="38924" y="256693"/>
                    </a:lnTo>
                    <a:lnTo>
                      <a:pt x="22295" y="299084"/>
                    </a:lnTo>
                    <a:lnTo>
                      <a:pt x="10086" y="343495"/>
                    </a:lnTo>
                    <a:lnTo>
                      <a:pt x="2566" y="389660"/>
                    </a:lnTo>
                    <a:lnTo>
                      <a:pt x="0" y="437311"/>
                    </a:lnTo>
                    <a:lnTo>
                      <a:pt x="2566" y="484963"/>
                    </a:lnTo>
                    <a:lnTo>
                      <a:pt x="10086" y="531127"/>
                    </a:lnTo>
                    <a:lnTo>
                      <a:pt x="22295" y="575539"/>
                    </a:lnTo>
                    <a:lnTo>
                      <a:pt x="38924" y="617930"/>
                    </a:lnTo>
                    <a:lnTo>
                      <a:pt x="59707" y="658034"/>
                    </a:lnTo>
                    <a:lnTo>
                      <a:pt x="84377" y="695585"/>
                    </a:lnTo>
                    <a:lnTo>
                      <a:pt x="112669" y="730316"/>
                    </a:lnTo>
                    <a:lnTo>
                      <a:pt x="144314" y="761960"/>
                    </a:lnTo>
                    <a:lnTo>
                      <a:pt x="179045" y="790250"/>
                    </a:lnTo>
                    <a:lnTo>
                      <a:pt x="216598" y="814919"/>
                    </a:lnTo>
                    <a:lnTo>
                      <a:pt x="256703" y="835701"/>
                    </a:lnTo>
                    <a:lnTo>
                      <a:pt x="299095" y="852329"/>
                    </a:lnTo>
                    <a:lnTo>
                      <a:pt x="343507" y="864537"/>
                    </a:lnTo>
                    <a:lnTo>
                      <a:pt x="389673" y="872057"/>
                    </a:lnTo>
                    <a:lnTo>
                      <a:pt x="437324" y="874623"/>
                    </a:lnTo>
                    <a:lnTo>
                      <a:pt x="484973" y="872057"/>
                    </a:lnTo>
                    <a:lnTo>
                      <a:pt x="531136" y="864537"/>
                    </a:lnTo>
                    <a:lnTo>
                      <a:pt x="575547" y="852329"/>
                    </a:lnTo>
                    <a:lnTo>
                      <a:pt x="617937" y="835701"/>
                    </a:lnTo>
                    <a:lnTo>
                      <a:pt x="658042" y="814919"/>
                    </a:lnTo>
                    <a:lnTo>
                      <a:pt x="695593" y="790250"/>
                    </a:lnTo>
                    <a:lnTo>
                      <a:pt x="730324" y="761960"/>
                    </a:lnTo>
                    <a:lnTo>
                      <a:pt x="761968" y="730316"/>
                    </a:lnTo>
                    <a:lnTo>
                      <a:pt x="790259" y="695585"/>
                    </a:lnTo>
                    <a:lnTo>
                      <a:pt x="814929" y="658034"/>
                    </a:lnTo>
                    <a:lnTo>
                      <a:pt x="835712" y="617930"/>
                    </a:lnTo>
                    <a:lnTo>
                      <a:pt x="852341" y="575539"/>
                    </a:lnTo>
                    <a:lnTo>
                      <a:pt x="864549" y="531127"/>
                    </a:lnTo>
                    <a:lnTo>
                      <a:pt x="872070" y="484963"/>
                    </a:lnTo>
                    <a:lnTo>
                      <a:pt x="874636" y="437311"/>
                    </a:lnTo>
                    <a:lnTo>
                      <a:pt x="872070" y="389660"/>
                    </a:lnTo>
                    <a:lnTo>
                      <a:pt x="864549" y="343495"/>
                    </a:lnTo>
                    <a:lnTo>
                      <a:pt x="852341" y="299084"/>
                    </a:lnTo>
                    <a:lnTo>
                      <a:pt x="835712" y="256693"/>
                    </a:lnTo>
                    <a:lnTo>
                      <a:pt x="814929" y="216588"/>
                    </a:lnTo>
                    <a:lnTo>
                      <a:pt x="790259" y="179037"/>
                    </a:lnTo>
                    <a:lnTo>
                      <a:pt x="761968" y="144307"/>
                    </a:lnTo>
                    <a:lnTo>
                      <a:pt x="730324" y="112663"/>
                    </a:lnTo>
                    <a:lnTo>
                      <a:pt x="695593" y="84373"/>
                    </a:lnTo>
                    <a:lnTo>
                      <a:pt x="658042" y="59704"/>
                    </a:lnTo>
                    <a:lnTo>
                      <a:pt x="617937" y="38921"/>
                    </a:lnTo>
                    <a:lnTo>
                      <a:pt x="575547" y="22293"/>
                    </a:lnTo>
                    <a:lnTo>
                      <a:pt x="531136" y="10086"/>
                    </a:lnTo>
                    <a:lnTo>
                      <a:pt x="484973" y="2565"/>
                    </a:lnTo>
                    <a:lnTo>
                      <a:pt x="437324" y="0"/>
                    </a:lnTo>
                    <a:close/>
                  </a:path>
                </a:pathLst>
              </a:custGeom>
              <a:solidFill>
                <a:srgbClr val="68A82F">
                  <a:alpha val="69999"/>
                </a:srgbClr>
              </a:solidFill>
            </p:spPr>
            <p:txBody>
              <a:bodyPr wrap="square" lIns="0" tIns="0" rIns="0" bIns="0" rtlCol="0"/>
              <a:lstStyle/>
              <a:p>
                <a:endParaRPr lang="pt-BR" sz="200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45" name="object 34">
                <a:extLst>
                  <a:ext uri="{FF2B5EF4-FFF2-40B4-BE49-F238E27FC236}">
                    <a16:creationId xmlns:a16="http://schemas.microsoft.com/office/drawing/2014/main" id="{B2E92512-082D-C084-0A65-D49F58390EC4}"/>
                  </a:ext>
                </a:extLst>
              </p:cNvPr>
              <p:cNvSpPr/>
              <p:nvPr/>
            </p:nvSpPr>
            <p:spPr>
              <a:xfrm>
                <a:off x="4423457" y="1325002"/>
                <a:ext cx="875030" cy="875030"/>
              </a:xfrm>
              <a:custGeom>
                <a:avLst/>
                <a:gdLst/>
                <a:ahLst/>
                <a:cxnLst/>
                <a:rect l="l" t="t" r="r" b="b"/>
                <a:pathLst>
                  <a:path w="875029" h="875030">
                    <a:moveTo>
                      <a:pt x="437324" y="0"/>
                    </a:moveTo>
                    <a:lnTo>
                      <a:pt x="389673" y="2566"/>
                    </a:lnTo>
                    <a:lnTo>
                      <a:pt x="343507" y="10086"/>
                    </a:lnTo>
                    <a:lnTo>
                      <a:pt x="299095" y="22294"/>
                    </a:lnTo>
                    <a:lnTo>
                      <a:pt x="256703" y="38923"/>
                    </a:lnTo>
                    <a:lnTo>
                      <a:pt x="216598" y="59706"/>
                    </a:lnTo>
                    <a:lnTo>
                      <a:pt x="179045" y="84377"/>
                    </a:lnTo>
                    <a:lnTo>
                      <a:pt x="144314" y="112667"/>
                    </a:lnTo>
                    <a:lnTo>
                      <a:pt x="112669" y="144312"/>
                    </a:lnTo>
                    <a:lnTo>
                      <a:pt x="84377" y="179043"/>
                    </a:lnTo>
                    <a:lnTo>
                      <a:pt x="59707" y="216594"/>
                    </a:lnTo>
                    <a:lnTo>
                      <a:pt x="38924" y="256698"/>
                    </a:lnTo>
                    <a:lnTo>
                      <a:pt x="22295" y="299089"/>
                    </a:lnTo>
                    <a:lnTo>
                      <a:pt x="10086" y="343499"/>
                    </a:lnTo>
                    <a:lnTo>
                      <a:pt x="2566" y="389662"/>
                    </a:lnTo>
                    <a:lnTo>
                      <a:pt x="0" y="437311"/>
                    </a:lnTo>
                    <a:lnTo>
                      <a:pt x="2566" y="484963"/>
                    </a:lnTo>
                    <a:lnTo>
                      <a:pt x="10086" y="531128"/>
                    </a:lnTo>
                    <a:lnTo>
                      <a:pt x="22295" y="575540"/>
                    </a:lnTo>
                    <a:lnTo>
                      <a:pt x="38924" y="617932"/>
                    </a:lnTo>
                    <a:lnTo>
                      <a:pt x="59707" y="658038"/>
                    </a:lnTo>
                    <a:lnTo>
                      <a:pt x="84377" y="695590"/>
                    </a:lnTo>
                    <a:lnTo>
                      <a:pt x="112669" y="730322"/>
                    </a:lnTo>
                    <a:lnTo>
                      <a:pt x="144314" y="761967"/>
                    </a:lnTo>
                    <a:lnTo>
                      <a:pt x="179045" y="790258"/>
                    </a:lnTo>
                    <a:lnTo>
                      <a:pt x="216598" y="814928"/>
                    </a:lnTo>
                    <a:lnTo>
                      <a:pt x="256703" y="835712"/>
                    </a:lnTo>
                    <a:lnTo>
                      <a:pt x="299095" y="852341"/>
                    </a:lnTo>
                    <a:lnTo>
                      <a:pt x="343507" y="864549"/>
                    </a:lnTo>
                    <a:lnTo>
                      <a:pt x="389673" y="872070"/>
                    </a:lnTo>
                    <a:lnTo>
                      <a:pt x="437324" y="874636"/>
                    </a:lnTo>
                    <a:lnTo>
                      <a:pt x="484975" y="872070"/>
                    </a:lnTo>
                    <a:lnTo>
                      <a:pt x="531140" y="864549"/>
                    </a:lnTo>
                    <a:lnTo>
                      <a:pt x="575551" y="852341"/>
                    </a:lnTo>
                    <a:lnTo>
                      <a:pt x="600496" y="842556"/>
                    </a:lnTo>
                    <a:lnTo>
                      <a:pt x="437324" y="842556"/>
                    </a:lnTo>
                    <a:lnTo>
                      <a:pt x="390132" y="839824"/>
                    </a:lnTo>
                    <a:lnTo>
                      <a:pt x="344521" y="831834"/>
                    </a:lnTo>
                    <a:lnTo>
                      <a:pt x="300799" y="818892"/>
                    </a:lnTo>
                    <a:lnTo>
                      <a:pt x="259271" y="801304"/>
                    </a:lnTo>
                    <a:lnTo>
                      <a:pt x="220243" y="779377"/>
                    </a:lnTo>
                    <a:lnTo>
                      <a:pt x="184023" y="753417"/>
                    </a:lnTo>
                    <a:lnTo>
                      <a:pt x="150917" y="723730"/>
                    </a:lnTo>
                    <a:lnTo>
                      <a:pt x="121230" y="690622"/>
                    </a:lnTo>
                    <a:lnTo>
                      <a:pt x="95271" y="654401"/>
                    </a:lnTo>
                    <a:lnTo>
                      <a:pt x="73343" y="615373"/>
                    </a:lnTo>
                    <a:lnTo>
                      <a:pt x="55756" y="573843"/>
                    </a:lnTo>
                    <a:lnTo>
                      <a:pt x="42814" y="530119"/>
                    </a:lnTo>
                    <a:lnTo>
                      <a:pt x="34824" y="484506"/>
                    </a:lnTo>
                    <a:lnTo>
                      <a:pt x="32092" y="437311"/>
                    </a:lnTo>
                    <a:lnTo>
                      <a:pt x="34824" y="390119"/>
                    </a:lnTo>
                    <a:lnTo>
                      <a:pt x="42814" y="344509"/>
                    </a:lnTo>
                    <a:lnTo>
                      <a:pt x="55756" y="300786"/>
                    </a:lnTo>
                    <a:lnTo>
                      <a:pt x="73343" y="259258"/>
                    </a:lnTo>
                    <a:lnTo>
                      <a:pt x="95271" y="220231"/>
                    </a:lnTo>
                    <a:lnTo>
                      <a:pt x="121230" y="184011"/>
                    </a:lnTo>
                    <a:lnTo>
                      <a:pt x="150917" y="150904"/>
                    </a:lnTo>
                    <a:lnTo>
                      <a:pt x="184023" y="121218"/>
                    </a:lnTo>
                    <a:lnTo>
                      <a:pt x="220243" y="95258"/>
                    </a:lnTo>
                    <a:lnTo>
                      <a:pt x="259271" y="73331"/>
                    </a:lnTo>
                    <a:lnTo>
                      <a:pt x="300799" y="55743"/>
                    </a:lnTo>
                    <a:lnTo>
                      <a:pt x="344521" y="42801"/>
                    </a:lnTo>
                    <a:lnTo>
                      <a:pt x="390132" y="34811"/>
                    </a:lnTo>
                    <a:lnTo>
                      <a:pt x="437324" y="32080"/>
                    </a:lnTo>
                    <a:lnTo>
                      <a:pt x="600496" y="32080"/>
                    </a:lnTo>
                    <a:lnTo>
                      <a:pt x="575551" y="22294"/>
                    </a:lnTo>
                    <a:lnTo>
                      <a:pt x="531140" y="10086"/>
                    </a:lnTo>
                    <a:lnTo>
                      <a:pt x="484975" y="2566"/>
                    </a:lnTo>
                    <a:lnTo>
                      <a:pt x="437324" y="0"/>
                    </a:lnTo>
                    <a:close/>
                  </a:path>
                  <a:path w="875029" h="875030">
                    <a:moveTo>
                      <a:pt x="600496" y="32080"/>
                    </a:moveTo>
                    <a:lnTo>
                      <a:pt x="437324" y="32080"/>
                    </a:lnTo>
                    <a:lnTo>
                      <a:pt x="484516" y="34811"/>
                    </a:lnTo>
                    <a:lnTo>
                      <a:pt x="530127" y="42801"/>
                    </a:lnTo>
                    <a:lnTo>
                      <a:pt x="573849" y="55743"/>
                    </a:lnTo>
                    <a:lnTo>
                      <a:pt x="615377" y="73331"/>
                    </a:lnTo>
                    <a:lnTo>
                      <a:pt x="654405" y="95258"/>
                    </a:lnTo>
                    <a:lnTo>
                      <a:pt x="690625" y="121218"/>
                    </a:lnTo>
                    <a:lnTo>
                      <a:pt x="723731" y="150904"/>
                    </a:lnTo>
                    <a:lnTo>
                      <a:pt x="753418" y="184011"/>
                    </a:lnTo>
                    <a:lnTo>
                      <a:pt x="779377" y="220231"/>
                    </a:lnTo>
                    <a:lnTo>
                      <a:pt x="801305" y="259258"/>
                    </a:lnTo>
                    <a:lnTo>
                      <a:pt x="818892" y="300786"/>
                    </a:lnTo>
                    <a:lnTo>
                      <a:pt x="831834" y="344509"/>
                    </a:lnTo>
                    <a:lnTo>
                      <a:pt x="839824" y="390119"/>
                    </a:lnTo>
                    <a:lnTo>
                      <a:pt x="842556" y="437311"/>
                    </a:lnTo>
                    <a:lnTo>
                      <a:pt x="839824" y="484506"/>
                    </a:lnTo>
                    <a:lnTo>
                      <a:pt x="831834" y="530119"/>
                    </a:lnTo>
                    <a:lnTo>
                      <a:pt x="818892" y="573843"/>
                    </a:lnTo>
                    <a:lnTo>
                      <a:pt x="801305" y="615373"/>
                    </a:lnTo>
                    <a:lnTo>
                      <a:pt x="779377" y="654401"/>
                    </a:lnTo>
                    <a:lnTo>
                      <a:pt x="753418" y="690622"/>
                    </a:lnTo>
                    <a:lnTo>
                      <a:pt x="723731" y="723730"/>
                    </a:lnTo>
                    <a:lnTo>
                      <a:pt x="690625" y="753417"/>
                    </a:lnTo>
                    <a:lnTo>
                      <a:pt x="654405" y="779377"/>
                    </a:lnTo>
                    <a:lnTo>
                      <a:pt x="615377" y="801304"/>
                    </a:lnTo>
                    <a:lnTo>
                      <a:pt x="573849" y="818892"/>
                    </a:lnTo>
                    <a:lnTo>
                      <a:pt x="530127" y="831834"/>
                    </a:lnTo>
                    <a:lnTo>
                      <a:pt x="484516" y="839824"/>
                    </a:lnTo>
                    <a:lnTo>
                      <a:pt x="437324" y="842556"/>
                    </a:lnTo>
                    <a:lnTo>
                      <a:pt x="600496" y="842556"/>
                    </a:lnTo>
                    <a:lnTo>
                      <a:pt x="658047" y="814928"/>
                    </a:lnTo>
                    <a:lnTo>
                      <a:pt x="695598" y="790258"/>
                    </a:lnTo>
                    <a:lnTo>
                      <a:pt x="730329" y="761967"/>
                    </a:lnTo>
                    <a:lnTo>
                      <a:pt x="761972" y="730322"/>
                    </a:lnTo>
                    <a:lnTo>
                      <a:pt x="790262" y="695590"/>
                    </a:lnTo>
                    <a:lnTo>
                      <a:pt x="814932" y="658038"/>
                    </a:lnTo>
                    <a:lnTo>
                      <a:pt x="835714" y="617932"/>
                    </a:lnTo>
                    <a:lnTo>
                      <a:pt x="852342" y="575540"/>
                    </a:lnTo>
                    <a:lnTo>
                      <a:pt x="864550" y="531128"/>
                    </a:lnTo>
                    <a:lnTo>
                      <a:pt x="872070" y="484963"/>
                    </a:lnTo>
                    <a:lnTo>
                      <a:pt x="874636" y="437311"/>
                    </a:lnTo>
                    <a:lnTo>
                      <a:pt x="872070" y="389662"/>
                    </a:lnTo>
                    <a:lnTo>
                      <a:pt x="864550" y="343499"/>
                    </a:lnTo>
                    <a:lnTo>
                      <a:pt x="852342" y="299089"/>
                    </a:lnTo>
                    <a:lnTo>
                      <a:pt x="835714" y="256698"/>
                    </a:lnTo>
                    <a:lnTo>
                      <a:pt x="814932" y="216594"/>
                    </a:lnTo>
                    <a:lnTo>
                      <a:pt x="790262" y="179043"/>
                    </a:lnTo>
                    <a:lnTo>
                      <a:pt x="761972" y="144312"/>
                    </a:lnTo>
                    <a:lnTo>
                      <a:pt x="730329" y="112667"/>
                    </a:lnTo>
                    <a:lnTo>
                      <a:pt x="695598" y="84377"/>
                    </a:lnTo>
                    <a:lnTo>
                      <a:pt x="658047" y="59706"/>
                    </a:lnTo>
                    <a:lnTo>
                      <a:pt x="617943" y="38923"/>
                    </a:lnTo>
                    <a:lnTo>
                      <a:pt x="600496" y="32080"/>
                    </a:lnTo>
                    <a:close/>
                  </a:path>
                </a:pathLst>
              </a:custGeom>
              <a:solidFill>
                <a:srgbClr val="008639"/>
              </a:solidFill>
            </p:spPr>
            <p:txBody>
              <a:bodyPr wrap="square" lIns="0" tIns="0" rIns="0" bIns="0" rtlCol="0"/>
              <a:lstStyle/>
              <a:p>
                <a:endParaRPr lang="pt-BR" sz="200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46" name="object 33">
                <a:extLst>
                  <a:ext uri="{FF2B5EF4-FFF2-40B4-BE49-F238E27FC236}">
                    <a16:creationId xmlns:a16="http://schemas.microsoft.com/office/drawing/2014/main" id="{EE961F58-1E9C-9BC1-C4D8-9B8EE6E4A795}"/>
                  </a:ext>
                </a:extLst>
              </p:cNvPr>
              <p:cNvSpPr/>
              <p:nvPr/>
            </p:nvSpPr>
            <p:spPr>
              <a:xfrm>
                <a:off x="4423461" y="-910540"/>
                <a:ext cx="875030" cy="875030"/>
              </a:xfrm>
              <a:custGeom>
                <a:avLst/>
                <a:gdLst/>
                <a:ahLst/>
                <a:cxnLst/>
                <a:rect l="l" t="t" r="r" b="b"/>
                <a:pathLst>
                  <a:path w="875029" h="875030">
                    <a:moveTo>
                      <a:pt x="437324" y="0"/>
                    </a:moveTo>
                    <a:lnTo>
                      <a:pt x="389673" y="2565"/>
                    </a:lnTo>
                    <a:lnTo>
                      <a:pt x="343507" y="10086"/>
                    </a:lnTo>
                    <a:lnTo>
                      <a:pt x="299095" y="22293"/>
                    </a:lnTo>
                    <a:lnTo>
                      <a:pt x="256703" y="38921"/>
                    </a:lnTo>
                    <a:lnTo>
                      <a:pt x="216598" y="59704"/>
                    </a:lnTo>
                    <a:lnTo>
                      <a:pt x="179045" y="84373"/>
                    </a:lnTo>
                    <a:lnTo>
                      <a:pt x="144314" y="112663"/>
                    </a:lnTo>
                    <a:lnTo>
                      <a:pt x="112669" y="144307"/>
                    </a:lnTo>
                    <a:lnTo>
                      <a:pt x="84377" y="179037"/>
                    </a:lnTo>
                    <a:lnTo>
                      <a:pt x="59707" y="216588"/>
                    </a:lnTo>
                    <a:lnTo>
                      <a:pt x="38924" y="256693"/>
                    </a:lnTo>
                    <a:lnTo>
                      <a:pt x="22295" y="299084"/>
                    </a:lnTo>
                    <a:lnTo>
                      <a:pt x="10086" y="343495"/>
                    </a:lnTo>
                    <a:lnTo>
                      <a:pt x="2566" y="389660"/>
                    </a:lnTo>
                    <a:lnTo>
                      <a:pt x="0" y="437311"/>
                    </a:lnTo>
                    <a:lnTo>
                      <a:pt x="2566" y="484963"/>
                    </a:lnTo>
                    <a:lnTo>
                      <a:pt x="10086" y="531127"/>
                    </a:lnTo>
                    <a:lnTo>
                      <a:pt x="22295" y="575539"/>
                    </a:lnTo>
                    <a:lnTo>
                      <a:pt x="38924" y="617930"/>
                    </a:lnTo>
                    <a:lnTo>
                      <a:pt x="59707" y="658034"/>
                    </a:lnTo>
                    <a:lnTo>
                      <a:pt x="84377" y="695585"/>
                    </a:lnTo>
                    <a:lnTo>
                      <a:pt x="112669" y="730316"/>
                    </a:lnTo>
                    <a:lnTo>
                      <a:pt x="144314" y="761960"/>
                    </a:lnTo>
                    <a:lnTo>
                      <a:pt x="179045" y="790250"/>
                    </a:lnTo>
                    <a:lnTo>
                      <a:pt x="216598" y="814919"/>
                    </a:lnTo>
                    <a:lnTo>
                      <a:pt x="256703" y="835701"/>
                    </a:lnTo>
                    <a:lnTo>
                      <a:pt x="299095" y="852329"/>
                    </a:lnTo>
                    <a:lnTo>
                      <a:pt x="343507" y="864537"/>
                    </a:lnTo>
                    <a:lnTo>
                      <a:pt x="389673" y="872057"/>
                    </a:lnTo>
                    <a:lnTo>
                      <a:pt x="437324" y="874623"/>
                    </a:lnTo>
                    <a:lnTo>
                      <a:pt x="484973" y="872057"/>
                    </a:lnTo>
                    <a:lnTo>
                      <a:pt x="531136" y="864537"/>
                    </a:lnTo>
                    <a:lnTo>
                      <a:pt x="575547" y="852329"/>
                    </a:lnTo>
                    <a:lnTo>
                      <a:pt x="617937" y="835701"/>
                    </a:lnTo>
                    <a:lnTo>
                      <a:pt x="658042" y="814919"/>
                    </a:lnTo>
                    <a:lnTo>
                      <a:pt x="695593" y="790250"/>
                    </a:lnTo>
                    <a:lnTo>
                      <a:pt x="730324" y="761960"/>
                    </a:lnTo>
                    <a:lnTo>
                      <a:pt x="761968" y="730316"/>
                    </a:lnTo>
                    <a:lnTo>
                      <a:pt x="790259" y="695585"/>
                    </a:lnTo>
                    <a:lnTo>
                      <a:pt x="814929" y="658034"/>
                    </a:lnTo>
                    <a:lnTo>
                      <a:pt x="835712" y="617930"/>
                    </a:lnTo>
                    <a:lnTo>
                      <a:pt x="852341" y="575539"/>
                    </a:lnTo>
                    <a:lnTo>
                      <a:pt x="864549" y="531127"/>
                    </a:lnTo>
                    <a:lnTo>
                      <a:pt x="872070" y="484963"/>
                    </a:lnTo>
                    <a:lnTo>
                      <a:pt x="874636" y="437311"/>
                    </a:lnTo>
                    <a:lnTo>
                      <a:pt x="872070" y="389660"/>
                    </a:lnTo>
                    <a:lnTo>
                      <a:pt x="864549" y="343495"/>
                    </a:lnTo>
                    <a:lnTo>
                      <a:pt x="852341" y="299084"/>
                    </a:lnTo>
                    <a:lnTo>
                      <a:pt x="835712" y="256693"/>
                    </a:lnTo>
                    <a:lnTo>
                      <a:pt x="814929" y="216588"/>
                    </a:lnTo>
                    <a:lnTo>
                      <a:pt x="790259" y="179037"/>
                    </a:lnTo>
                    <a:lnTo>
                      <a:pt x="761968" y="144307"/>
                    </a:lnTo>
                    <a:lnTo>
                      <a:pt x="730324" y="112663"/>
                    </a:lnTo>
                    <a:lnTo>
                      <a:pt x="695593" y="84373"/>
                    </a:lnTo>
                    <a:lnTo>
                      <a:pt x="658042" y="59704"/>
                    </a:lnTo>
                    <a:lnTo>
                      <a:pt x="617937" y="38921"/>
                    </a:lnTo>
                    <a:lnTo>
                      <a:pt x="575547" y="22293"/>
                    </a:lnTo>
                    <a:lnTo>
                      <a:pt x="531136" y="10086"/>
                    </a:lnTo>
                    <a:lnTo>
                      <a:pt x="484973" y="2565"/>
                    </a:lnTo>
                    <a:lnTo>
                      <a:pt x="437324" y="0"/>
                    </a:lnTo>
                    <a:close/>
                  </a:path>
                </a:pathLst>
              </a:custGeom>
              <a:solidFill>
                <a:srgbClr val="68A82F">
                  <a:alpha val="69999"/>
                </a:srgbClr>
              </a:solidFill>
            </p:spPr>
            <p:txBody>
              <a:bodyPr wrap="square" lIns="0" tIns="0" rIns="0" bIns="0" rtlCol="0"/>
              <a:lstStyle/>
              <a:p>
                <a:endParaRPr lang="pt-BR" sz="200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p:grpSp>
        <p:sp>
          <p:nvSpPr>
            <p:cNvPr id="43" name="object 40">
              <a:extLst>
                <a:ext uri="{FF2B5EF4-FFF2-40B4-BE49-F238E27FC236}">
                  <a16:creationId xmlns:a16="http://schemas.microsoft.com/office/drawing/2014/main" id="{FB59E82B-7435-F087-DF85-59157959B2E1}"/>
                </a:ext>
              </a:extLst>
            </p:cNvPr>
            <p:cNvSpPr txBox="1"/>
            <p:nvPr/>
          </p:nvSpPr>
          <p:spPr>
            <a:xfrm>
              <a:off x="4156751" y="2239402"/>
              <a:ext cx="1280892" cy="70782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algn="ctr">
                <a:lnSpc>
                  <a:spcPts val="3679"/>
                </a:lnSpc>
              </a:pPr>
              <a:r>
                <a:rPr lang="pt-BR" sz="3200" b="1" spc="15">
                  <a:solidFill>
                    <a:srgbClr val="008639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2,4 mi</a:t>
              </a:r>
            </a:p>
            <a:p>
              <a:pPr marL="12700" algn="ctr">
                <a:lnSpc>
                  <a:spcPts val="1760"/>
                </a:lnSpc>
              </a:pPr>
              <a:r>
                <a:rPr lang="pt-BR" sz="1400" b="1">
                  <a:solidFill>
                    <a:srgbClr val="61616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População</a:t>
              </a:r>
              <a:endParaRPr lang="pt-BR" sz="1400" b="1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  <p:cxnSp>
        <p:nvCxnSpPr>
          <p:cNvPr id="47" name="Conector reto 49">
            <a:extLst>
              <a:ext uri="{FF2B5EF4-FFF2-40B4-BE49-F238E27FC236}">
                <a16:creationId xmlns:a16="http://schemas.microsoft.com/office/drawing/2014/main" id="{69F79829-7360-5365-48AA-004C8E89B3A6}"/>
              </a:ext>
            </a:extLst>
          </p:cNvPr>
          <p:cNvCxnSpPr>
            <a:cxnSpLocks/>
          </p:cNvCxnSpPr>
          <p:nvPr/>
        </p:nvCxnSpPr>
        <p:spPr>
          <a:xfrm>
            <a:off x="839981" y="2012831"/>
            <a:ext cx="1147368" cy="3325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15">
            <a:extLst>
              <a:ext uri="{FF2B5EF4-FFF2-40B4-BE49-F238E27FC236}">
                <a16:creationId xmlns:a16="http://schemas.microsoft.com/office/drawing/2014/main" id="{02A7082C-040E-7F25-6226-1730BE39BAE8}"/>
              </a:ext>
            </a:extLst>
          </p:cNvPr>
          <p:cNvSpPr/>
          <p:nvPr/>
        </p:nvSpPr>
        <p:spPr>
          <a:xfrm>
            <a:off x="8844820" y="1362523"/>
            <a:ext cx="1980000" cy="779046"/>
          </a:xfrm>
          <a:prstGeom prst="rect">
            <a:avLst/>
          </a:prstGeom>
        </p:spPr>
        <p:txBody>
          <a:bodyPr wrap="square" lIns="44221" tIns="42856" rIns="44221" bIns="42856" anchor="t" anchorCtr="1">
            <a:spAutoFit/>
          </a:bodyPr>
          <a:lstStyle/>
          <a:p>
            <a:pPr algn="ctr"/>
            <a:r>
              <a:rPr lang="pt-BR" sz="1500" b="1" cap="all">
                <a:solidFill>
                  <a:srgbClr val="0F51A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Coleta E TRATAMENTO de esgoto (SES)</a:t>
            </a:r>
          </a:p>
        </p:txBody>
      </p:sp>
      <p:pic>
        <p:nvPicPr>
          <p:cNvPr id="49" name="Imagem 2">
            <a:extLst>
              <a:ext uri="{FF2B5EF4-FFF2-40B4-BE49-F238E27FC236}">
                <a16:creationId xmlns:a16="http://schemas.microsoft.com/office/drawing/2014/main" id="{6BE35EBD-5F02-4F3B-354A-03229B49BA4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8375426" y="1449727"/>
            <a:ext cx="469394" cy="469394"/>
          </a:xfrm>
          <a:prstGeom prst="rect">
            <a:avLst/>
          </a:prstGeom>
        </p:spPr>
      </p:pic>
      <p:sp>
        <p:nvSpPr>
          <p:cNvPr id="50" name="Rectangle 15">
            <a:extLst>
              <a:ext uri="{FF2B5EF4-FFF2-40B4-BE49-F238E27FC236}">
                <a16:creationId xmlns:a16="http://schemas.microsoft.com/office/drawing/2014/main" id="{9CBF1C94-31FB-B668-B9DA-D72A3DCB8FAB}"/>
              </a:ext>
            </a:extLst>
          </p:cNvPr>
          <p:cNvSpPr/>
          <p:nvPr/>
        </p:nvSpPr>
        <p:spPr>
          <a:xfrm>
            <a:off x="5898649" y="1362523"/>
            <a:ext cx="1980000" cy="779046"/>
          </a:xfrm>
          <a:prstGeom prst="rect">
            <a:avLst/>
          </a:prstGeom>
        </p:spPr>
        <p:txBody>
          <a:bodyPr wrap="square" lIns="44221" tIns="42856" rIns="44221" bIns="42856" anchor="t" anchorCtr="1">
            <a:spAutoFit/>
          </a:bodyPr>
          <a:lstStyle/>
          <a:p>
            <a:pPr algn="ctr"/>
            <a:r>
              <a:rPr lang="pt-BR" sz="1500" b="1" cap="all">
                <a:solidFill>
                  <a:srgbClr val="0F51A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Produção e distribuição de ÁGUA (SAA)</a:t>
            </a:r>
          </a:p>
        </p:txBody>
      </p:sp>
      <p:pic>
        <p:nvPicPr>
          <p:cNvPr id="51" name="Imagem 56" descr="Forma&#10;&#10;Descrição gerada automaticamente com confiança baixa">
            <a:extLst>
              <a:ext uri="{FF2B5EF4-FFF2-40B4-BE49-F238E27FC236}">
                <a16:creationId xmlns:a16="http://schemas.microsoft.com/office/drawing/2014/main" id="{828144B1-E106-07C5-F222-A08B8C7167E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417" y="1437849"/>
            <a:ext cx="483349" cy="495799"/>
          </a:xfrm>
          <a:prstGeom prst="rect">
            <a:avLst/>
          </a:prstGeom>
        </p:spPr>
      </p:pic>
      <p:sp>
        <p:nvSpPr>
          <p:cNvPr id="52" name="object 40">
            <a:extLst>
              <a:ext uri="{FF2B5EF4-FFF2-40B4-BE49-F238E27FC236}">
                <a16:creationId xmlns:a16="http://schemas.microsoft.com/office/drawing/2014/main" id="{04B0B6A6-EF2B-F660-4623-89B5990374B9}"/>
              </a:ext>
            </a:extLst>
          </p:cNvPr>
          <p:cNvSpPr txBox="1"/>
          <p:nvPr/>
        </p:nvSpPr>
        <p:spPr>
          <a:xfrm>
            <a:off x="6368970" y="2281051"/>
            <a:ext cx="1040765" cy="7181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3679"/>
              </a:lnSpc>
            </a:pPr>
            <a:r>
              <a:rPr lang="pt-BR" sz="3200" b="1" spc="15">
                <a:solidFill>
                  <a:srgbClr val="008639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68%</a:t>
            </a:r>
          </a:p>
          <a:p>
            <a:pPr marL="12700" algn="ctr">
              <a:lnSpc>
                <a:spcPts val="1760"/>
              </a:lnSpc>
            </a:pPr>
            <a:r>
              <a:rPr lang="pt-BR" sz="1400" b="1">
                <a:solidFill>
                  <a:srgbClr val="6161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cobertura</a:t>
            </a:r>
            <a:endParaRPr lang="pt-BR" sz="1400" b="1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3" name="object 40">
            <a:extLst>
              <a:ext uri="{FF2B5EF4-FFF2-40B4-BE49-F238E27FC236}">
                <a16:creationId xmlns:a16="http://schemas.microsoft.com/office/drawing/2014/main" id="{C0DBF9EC-244C-EF40-5845-19A5C7FAA206}"/>
              </a:ext>
            </a:extLst>
          </p:cNvPr>
          <p:cNvSpPr txBox="1"/>
          <p:nvPr/>
        </p:nvSpPr>
        <p:spPr>
          <a:xfrm>
            <a:off x="6009862" y="3310594"/>
            <a:ext cx="1758980" cy="70128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3679"/>
              </a:lnSpc>
            </a:pPr>
            <a:r>
              <a:rPr lang="pt-BR" sz="3200" b="1" spc="15">
                <a:solidFill>
                  <a:srgbClr val="008639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515.497</a:t>
            </a:r>
          </a:p>
          <a:p>
            <a:pPr marL="12700" algn="ctr">
              <a:lnSpc>
                <a:spcPts val="1760"/>
              </a:lnSpc>
            </a:pPr>
            <a:r>
              <a:rPr lang="pt-BR" sz="1400" b="1">
                <a:solidFill>
                  <a:srgbClr val="6161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contas</a:t>
            </a:r>
            <a:endParaRPr lang="pt-BR" sz="1400" b="1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4" name="object 40">
            <a:extLst>
              <a:ext uri="{FF2B5EF4-FFF2-40B4-BE49-F238E27FC236}">
                <a16:creationId xmlns:a16="http://schemas.microsoft.com/office/drawing/2014/main" id="{8C3F0C7D-4F13-AB7E-4CEC-18011FD06D97}"/>
              </a:ext>
            </a:extLst>
          </p:cNvPr>
          <p:cNvSpPr txBox="1"/>
          <p:nvPr/>
        </p:nvSpPr>
        <p:spPr>
          <a:xfrm>
            <a:off x="6009862" y="5463003"/>
            <a:ext cx="1758980" cy="70128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3679"/>
              </a:lnSpc>
            </a:pPr>
            <a:r>
              <a:rPr lang="pt-BR" sz="3200" b="1" spc="15">
                <a:solidFill>
                  <a:srgbClr val="008639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133.152</a:t>
            </a:r>
          </a:p>
          <a:p>
            <a:pPr marL="12700" algn="ctr">
              <a:lnSpc>
                <a:spcPts val="1760"/>
              </a:lnSpc>
            </a:pPr>
            <a:r>
              <a:rPr lang="pt-BR" sz="1400" b="1">
                <a:solidFill>
                  <a:srgbClr val="6161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Km de rede</a:t>
            </a:r>
            <a:endParaRPr lang="pt-BR" sz="1400" b="1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5" name="object 40">
            <a:extLst>
              <a:ext uri="{FF2B5EF4-FFF2-40B4-BE49-F238E27FC236}">
                <a16:creationId xmlns:a16="http://schemas.microsoft.com/office/drawing/2014/main" id="{ADC3CCBC-4633-84C4-EAA4-0513FBA4EC45}"/>
              </a:ext>
            </a:extLst>
          </p:cNvPr>
          <p:cNvSpPr txBox="1"/>
          <p:nvPr/>
        </p:nvSpPr>
        <p:spPr>
          <a:xfrm>
            <a:off x="9319047" y="2281051"/>
            <a:ext cx="1040765" cy="7181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3679"/>
              </a:lnSpc>
            </a:pPr>
            <a:r>
              <a:rPr lang="pt-BR" sz="3200" b="1" spc="15">
                <a:solidFill>
                  <a:srgbClr val="008639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10%</a:t>
            </a:r>
          </a:p>
          <a:p>
            <a:pPr marL="12700" algn="ctr">
              <a:lnSpc>
                <a:spcPts val="1760"/>
              </a:lnSpc>
            </a:pPr>
            <a:r>
              <a:rPr lang="pt-BR" sz="1400" b="1">
                <a:solidFill>
                  <a:srgbClr val="6161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cobertura</a:t>
            </a:r>
            <a:endParaRPr lang="pt-BR" sz="1400" b="1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6" name="object 40">
            <a:extLst>
              <a:ext uri="{FF2B5EF4-FFF2-40B4-BE49-F238E27FC236}">
                <a16:creationId xmlns:a16="http://schemas.microsoft.com/office/drawing/2014/main" id="{46DB7015-03AC-6DBE-6128-55E724F1DDEA}"/>
              </a:ext>
            </a:extLst>
          </p:cNvPr>
          <p:cNvSpPr txBox="1"/>
          <p:nvPr/>
        </p:nvSpPr>
        <p:spPr>
          <a:xfrm>
            <a:off x="8959939" y="3310594"/>
            <a:ext cx="1758980" cy="70128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3679"/>
              </a:lnSpc>
            </a:pPr>
            <a:r>
              <a:rPr lang="pt-BR" sz="3200" b="1" spc="15">
                <a:solidFill>
                  <a:srgbClr val="008639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60.778</a:t>
            </a:r>
          </a:p>
          <a:p>
            <a:pPr marL="12700" algn="ctr">
              <a:lnSpc>
                <a:spcPts val="1760"/>
              </a:lnSpc>
            </a:pPr>
            <a:r>
              <a:rPr lang="pt-BR" sz="1400" b="1">
                <a:solidFill>
                  <a:srgbClr val="6161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contas</a:t>
            </a:r>
            <a:endParaRPr lang="pt-BR" sz="1400" b="1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7" name="object 40">
            <a:extLst>
              <a:ext uri="{FF2B5EF4-FFF2-40B4-BE49-F238E27FC236}">
                <a16:creationId xmlns:a16="http://schemas.microsoft.com/office/drawing/2014/main" id="{5D4A5152-A713-B6A1-D0C0-B7B0482FED1A}"/>
              </a:ext>
            </a:extLst>
          </p:cNvPr>
          <p:cNvSpPr txBox="1"/>
          <p:nvPr/>
        </p:nvSpPr>
        <p:spPr>
          <a:xfrm>
            <a:off x="8959939" y="5463003"/>
            <a:ext cx="1758980" cy="70128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3679"/>
              </a:lnSpc>
            </a:pPr>
            <a:r>
              <a:rPr lang="pt-BR" sz="3200" b="1" spc="15">
                <a:solidFill>
                  <a:srgbClr val="008639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1.668</a:t>
            </a:r>
          </a:p>
          <a:p>
            <a:pPr marL="12700" algn="ctr">
              <a:lnSpc>
                <a:spcPts val="1760"/>
              </a:lnSpc>
            </a:pPr>
            <a:r>
              <a:rPr lang="pt-BR" sz="1400" b="1">
                <a:solidFill>
                  <a:srgbClr val="6161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Km de rede</a:t>
            </a:r>
            <a:endParaRPr lang="pt-BR" sz="1400" b="1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8" name="Retângulo 26">
            <a:extLst>
              <a:ext uri="{FF2B5EF4-FFF2-40B4-BE49-F238E27FC236}">
                <a16:creationId xmlns:a16="http://schemas.microsoft.com/office/drawing/2014/main" id="{843AE0FA-54EB-F19A-9652-BFD0195386CF}"/>
              </a:ext>
            </a:extLst>
          </p:cNvPr>
          <p:cNvSpPr/>
          <p:nvPr/>
        </p:nvSpPr>
        <p:spPr>
          <a:xfrm>
            <a:off x="176304" y="1580030"/>
            <a:ext cx="2747171" cy="212255"/>
          </a:xfrm>
          <a:prstGeom prst="rect">
            <a:avLst/>
          </a:prstGeom>
          <a:solidFill>
            <a:srgbClr val="65646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5411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089" kern="0" noProof="0">
                <a:solidFill>
                  <a:prstClr val="whit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Prestador dos serviços de água e esgoto</a:t>
            </a:r>
            <a:endParaRPr kumimoji="0" lang="en-US" sz="1089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9" name="CaixaDeTexto 35">
            <a:extLst>
              <a:ext uri="{FF2B5EF4-FFF2-40B4-BE49-F238E27FC236}">
                <a16:creationId xmlns:a16="http://schemas.microsoft.com/office/drawing/2014/main" id="{B7F01929-FA57-2F97-18BE-C08E49609E28}"/>
              </a:ext>
            </a:extLst>
          </p:cNvPr>
          <p:cNvSpPr txBox="1"/>
          <p:nvPr/>
        </p:nvSpPr>
        <p:spPr bwMode="auto">
          <a:xfrm>
            <a:off x="132541" y="6385875"/>
            <a:ext cx="1180122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800">
                <a:solidFill>
                  <a:schemeClr val="bg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pt-BR">
                <a:solidFill>
                  <a:srgbClr val="0F51A3"/>
                </a:solidFill>
              </a:rPr>
              <a:t>Fonte: SNIS (2021) e Relatórios da AGESPISA. Nota (1) MRAE composta por 224 </a:t>
            </a:r>
            <a:r>
              <a:rPr lang="pt-BR" err="1">
                <a:solidFill>
                  <a:srgbClr val="0F51A3"/>
                </a:solidFill>
              </a:rPr>
              <a:t>munícípios</a:t>
            </a:r>
            <a:r>
              <a:rPr lang="pt-BR">
                <a:solidFill>
                  <a:srgbClr val="0F51A3"/>
                </a:solidFill>
              </a:rPr>
              <a:t>, porém para as informações de Distribuição de Água e Tratamento de esgoto representam apenas 193 municípios, considerando apenas a parte rural de Teresina. Demais municípios não constam informações no SNIS</a:t>
            </a:r>
            <a:endParaRPr lang="en-US">
              <a:solidFill>
                <a:srgbClr val="0F51A3"/>
              </a:solidFill>
            </a:endParaRPr>
          </a:p>
        </p:txBody>
      </p:sp>
      <p:sp>
        <p:nvSpPr>
          <p:cNvPr id="60" name="object 22">
            <a:extLst>
              <a:ext uri="{FF2B5EF4-FFF2-40B4-BE49-F238E27FC236}">
                <a16:creationId xmlns:a16="http://schemas.microsoft.com/office/drawing/2014/main" id="{11357A29-D6A7-332F-2A55-A95AEE7FFEB5}"/>
              </a:ext>
            </a:extLst>
          </p:cNvPr>
          <p:cNvSpPr/>
          <p:nvPr/>
        </p:nvSpPr>
        <p:spPr>
          <a:xfrm>
            <a:off x="3948914" y="4438833"/>
            <a:ext cx="679476" cy="561192"/>
          </a:xfrm>
          <a:custGeom>
            <a:avLst/>
            <a:gdLst/>
            <a:ahLst/>
            <a:cxnLst/>
            <a:rect l="l" t="t" r="r" b="b"/>
            <a:pathLst>
              <a:path w="328294" h="271145">
                <a:moveTo>
                  <a:pt x="164109" y="92671"/>
                </a:moveTo>
                <a:lnTo>
                  <a:pt x="139163" y="97718"/>
                </a:lnTo>
                <a:lnTo>
                  <a:pt x="118779" y="111474"/>
                </a:lnTo>
                <a:lnTo>
                  <a:pt x="105030" y="131858"/>
                </a:lnTo>
                <a:lnTo>
                  <a:pt x="99987" y="156794"/>
                </a:lnTo>
                <a:lnTo>
                  <a:pt x="99987" y="270573"/>
                </a:lnTo>
                <a:lnTo>
                  <a:pt x="228206" y="270573"/>
                </a:lnTo>
                <a:lnTo>
                  <a:pt x="228206" y="156794"/>
                </a:lnTo>
                <a:lnTo>
                  <a:pt x="223157" y="131858"/>
                </a:lnTo>
                <a:lnTo>
                  <a:pt x="209402" y="111474"/>
                </a:lnTo>
                <a:lnTo>
                  <a:pt x="189024" y="97718"/>
                </a:lnTo>
                <a:lnTo>
                  <a:pt x="164109" y="92671"/>
                </a:lnTo>
                <a:close/>
              </a:path>
              <a:path w="328294" h="271145">
                <a:moveTo>
                  <a:pt x="90195" y="121246"/>
                </a:moveTo>
                <a:lnTo>
                  <a:pt x="85852" y="121246"/>
                </a:lnTo>
                <a:lnTo>
                  <a:pt x="68667" y="124723"/>
                </a:lnTo>
                <a:lnTo>
                  <a:pt x="54592" y="134212"/>
                </a:lnTo>
                <a:lnTo>
                  <a:pt x="45109" y="148266"/>
                </a:lnTo>
                <a:lnTo>
                  <a:pt x="41630" y="165455"/>
                </a:lnTo>
                <a:lnTo>
                  <a:pt x="41630" y="245033"/>
                </a:lnTo>
                <a:lnTo>
                  <a:pt x="89852" y="245033"/>
                </a:lnTo>
                <a:lnTo>
                  <a:pt x="89938" y="155469"/>
                </a:lnTo>
                <a:lnTo>
                  <a:pt x="90433" y="147854"/>
                </a:lnTo>
                <a:lnTo>
                  <a:pt x="92124" y="139197"/>
                </a:lnTo>
                <a:lnTo>
                  <a:pt x="94744" y="131057"/>
                </a:lnTo>
                <a:lnTo>
                  <a:pt x="98247" y="123253"/>
                </a:lnTo>
                <a:lnTo>
                  <a:pt x="94310" y="122085"/>
                </a:lnTo>
                <a:lnTo>
                  <a:pt x="90195" y="121246"/>
                </a:lnTo>
                <a:close/>
              </a:path>
              <a:path w="328294" h="271145">
                <a:moveTo>
                  <a:pt x="242404" y="121246"/>
                </a:moveTo>
                <a:lnTo>
                  <a:pt x="238048" y="121246"/>
                </a:lnTo>
                <a:lnTo>
                  <a:pt x="233908" y="122085"/>
                </a:lnTo>
                <a:lnTo>
                  <a:pt x="229958" y="123253"/>
                </a:lnTo>
                <a:lnTo>
                  <a:pt x="233459" y="131057"/>
                </a:lnTo>
                <a:lnTo>
                  <a:pt x="236097" y="139266"/>
                </a:lnTo>
                <a:lnTo>
                  <a:pt x="237761" y="147854"/>
                </a:lnTo>
                <a:lnTo>
                  <a:pt x="238255" y="155469"/>
                </a:lnTo>
                <a:lnTo>
                  <a:pt x="238340" y="245033"/>
                </a:lnTo>
                <a:lnTo>
                  <a:pt x="286626" y="245033"/>
                </a:lnTo>
                <a:lnTo>
                  <a:pt x="286626" y="165455"/>
                </a:lnTo>
                <a:lnTo>
                  <a:pt x="283142" y="148255"/>
                </a:lnTo>
                <a:lnTo>
                  <a:pt x="273650" y="134202"/>
                </a:lnTo>
                <a:lnTo>
                  <a:pt x="259590" y="124723"/>
                </a:lnTo>
                <a:lnTo>
                  <a:pt x="242404" y="121246"/>
                </a:lnTo>
                <a:close/>
              </a:path>
              <a:path w="328294" h="271145">
                <a:moveTo>
                  <a:pt x="33566" y="136791"/>
                </a:moveTo>
                <a:lnTo>
                  <a:pt x="30556" y="136791"/>
                </a:lnTo>
                <a:lnTo>
                  <a:pt x="18677" y="139197"/>
                </a:lnTo>
                <a:lnTo>
                  <a:pt x="8963" y="145754"/>
                </a:lnTo>
                <a:lnTo>
                  <a:pt x="2406" y="155469"/>
                </a:lnTo>
                <a:lnTo>
                  <a:pt x="0" y="167347"/>
                </a:lnTo>
                <a:lnTo>
                  <a:pt x="0" y="223456"/>
                </a:lnTo>
                <a:lnTo>
                  <a:pt x="31508" y="223456"/>
                </a:lnTo>
                <a:lnTo>
                  <a:pt x="31508" y="165455"/>
                </a:lnTo>
                <a:lnTo>
                  <a:pt x="32033" y="158121"/>
                </a:lnTo>
                <a:lnTo>
                  <a:pt x="33542" y="151103"/>
                </a:lnTo>
                <a:lnTo>
                  <a:pt x="35939" y="144444"/>
                </a:lnTo>
                <a:lnTo>
                  <a:pt x="39128" y="138188"/>
                </a:lnTo>
                <a:lnTo>
                  <a:pt x="36372" y="137375"/>
                </a:lnTo>
                <a:lnTo>
                  <a:pt x="33566" y="136791"/>
                </a:lnTo>
                <a:close/>
              </a:path>
              <a:path w="328294" h="271145">
                <a:moveTo>
                  <a:pt x="297738" y="136791"/>
                </a:moveTo>
                <a:lnTo>
                  <a:pt x="294716" y="136791"/>
                </a:lnTo>
                <a:lnTo>
                  <a:pt x="291884" y="137375"/>
                </a:lnTo>
                <a:lnTo>
                  <a:pt x="289115" y="138188"/>
                </a:lnTo>
                <a:lnTo>
                  <a:pt x="292285" y="144444"/>
                </a:lnTo>
                <a:lnTo>
                  <a:pt x="294689" y="151103"/>
                </a:lnTo>
                <a:lnTo>
                  <a:pt x="296214" y="158121"/>
                </a:lnTo>
                <a:lnTo>
                  <a:pt x="296748" y="165455"/>
                </a:lnTo>
                <a:lnTo>
                  <a:pt x="296748" y="223456"/>
                </a:lnTo>
                <a:lnTo>
                  <a:pt x="328256" y="223456"/>
                </a:lnTo>
                <a:lnTo>
                  <a:pt x="328256" y="167347"/>
                </a:lnTo>
                <a:lnTo>
                  <a:pt x="325851" y="155469"/>
                </a:lnTo>
                <a:lnTo>
                  <a:pt x="319298" y="145754"/>
                </a:lnTo>
                <a:lnTo>
                  <a:pt x="309595" y="139197"/>
                </a:lnTo>
                <a:lnTo>
                  <a:pt x="297738" y="136791"/>
                </a:lnTo>
                <a:close/>
              </a:path>
              <a:path w="328294" h="271145">
                <a:moveTo>
                  <a:pt x="30556" y="89077"/>
                </a:moveTo>
                <a:lnTo>
                  <a:pt x="23312" y="90539"/>
                </a:lnTo>
                <a:lnTo>
                  <a:pt x="17394" y="94522"/>
                </a:lnTo>
                <a:lnTo>
                  <a:pt x="13402" y="100425"/>
                </a:lnTo>
                <a:lnTo>
                  <a:pt x="11938" y="107645"/>
                </a:lnTo>
                <a:lnTo>
                  <a:pt x="13402" y="114866"/>
                </a:lnTo>
                <a:lnTo>
                  <a:pt x="17394" y="120773"/>
                </a:lnTo>
                <a:lnTo>
                  <a:pt x="23312" y="124761"/>
                </a:lnTo>
                <a:lnTo>
                  <a:pt x="30556" y="126225"/>
                </a:lnTo>
                <a:lnTo>
                  <a:pt x="37779" y="124761"/>
                </a:lnTo>
                <a:lnTo>
                  <a:pt x="43691" y="120773"/>
                </a:lnTo>
                <a:lnTo>
                  <a:pt x="47683" y="114866"/>
                </a:lnTo>
                <a:lnTo>
                  <a:pt x="49149" y="107645"/>
                </a:lnTo>
                <a:lnTo>
                  <a:pt x="47683" y="100425"/>
                </a:lnTo>
                <a:lnTo>
                  <a:pt x="43691" y="94522"/>
                </a:lnTo>
                <a:lnTo>
                  <a:pt x="37779" y="90539"/>
                </a:lnTo>
                <a:lnTo>
                  <a:pt x="30556" y="89077"/>
                </a:lnTo>
                <a:close/>
              </a:path>
              <a:path w="328294" h="271145">
                <a:moveTo>
                  <a:pt x="297738" y="89077"/>
                </a:moveTo>
                <a:lnTo>
                  <a:pt x="290489" y="90539"/>
                </a:lnTo>
                <a:lnTo>
                  <a:pt x="284572" y="94522"/>
                </a:lnTo>
                <a:lnTo>
                  <a:pt x="280583" y="100425"/>
                </a:lnTo>
                <a:lnTo>
                  <a:pt x="279120" y="107645"/>
                </a:lnTo>
                <a:lnTo>
                  <a:pt x="280583" y="114866"/>
                </a:lnTo>
                <a:lnTo>
                  <a:pt x="284572" y="120773"/>
                </a:lnTo>
                <a:lnTo>
                  <a:pt x="290489" y="124761"/>
                </a:lnTo>
                <a:lnTo>
                  <a:pt x="297738" y="126225"/>
                </a:lnTo>
                <a:lnTo>
                  <a:pt x="304960" y="124761"/>
                </a:lnTo>
                <a:lnTo>
                  <a:pt x="310867" y="120773"/>
                </a:lnTo>
                <a:lnTo>
                  <a:pt x="314855" y="114866"/>
                </a:lnTo>
                <a:lnTo>
                  <a:pt x="316318" y="107645"/>
                </a:lnTo>
                <a:lnTo>
                  <a:pt x="314855" y="100425"/>
                </a:lnTo>
                <a:lnTo>
                  <a:pt x="310867" y="94522"/>
                </a:lnTo>
                <a:lnTo>
                  <a:pt x="304960" y="90539"/>
                </a:lnTo>
                <a:lnTo>
                  <a:pt x="297738" y="89077"/>
                </a:lnTo>
                <a:close/>
              </a:path>
              <a:path w="328294" h="271145">
                <a:moveTo>
                  <a:pt x="85839" y="55270"/>
                </a:moveTo>
                <a:lnTo>
                  <a:pt x="75070" y="57447"/>
                </a:lnTo>
                <a:lnTo>
                  <a:pt x="66268" y="63382"/>
                </a:lnTo>
                <a:lnTo>
                  <a:pt x="60331" y="72179"/>
                </a:lnTo>
                <a:lnTo>
                  <a:pt x="58153" y="82943"/>
                </a:lnTo>
                <a:lnTo>
                  <a:pt x="60332" y="93681"/>
                </a:lnTo>
                <a:lnTo>
                  <a:pt x="66271" y="102458"/>
                </a:lnTo>
                <a:lnTo>
                  <a:pt x="75073" y="108380"/>
                </a:lnTo>
                <a:lnTo>
                  <a:pt x="85839" y="110553"/>
                </a:lnTo>
                <a:lnTo>
                  <a:pt x="96575" y="108380"/>
                </a:lnTo>
                <a:lnTo>
                  <a:pt x="105362" y="102458"/>
                </a:lnTo>
                <a:lnTo>
                  <a:pt x="111296" y="93681"/>
                </a:lnTo>
                <a:lnTo>
                  <a:pt x="113474" y="82943"/>
                </a:lnTo>
                <a:lnTo>
                  <a:pt x="111292" y="72174"/>
                </a:lnTo>
                <a:lnTo>
                  <a:pt x="105355" y="63377"/>
                </a:lnTo>
                <a:lnTo>
                  <a:pt x="96567" y="57445"/>
                </a:lnTo>
                <a:lnTo>
                  <a:pt x="85839" y="55270"/>
                </a:lnTo>
                <a:close/>
              </a:path>
              <a:path w="328294" h="271145">
                <a:moveTo>
                  <a:pt x="242443" y="55270"/>
                </a:moveTo>
                <a:lnTo>
                  <a:pt x="231682" y="57447"/>
                </a:lnTo>
                <a:lnTo>
                  <a:pt x="222897" y="63382"/>
                </a:lnTo>
                <a:lnTo>
                  <a:pt x="216978" y="72179"/>
                </a:lnTo>
                <a:lnTo>
                  <a:pt x="214807" y="82943"/>
                </a:lnTo>
                <a:lnTo>
                  <a:pt x="216979" y="93681"/>
                </a:lnTo>
                <a:lnTo>
                  <a:pt x="222900" y="102458"/>
                </a:lnTo>
                <a:lnTo>
                  <a:pt x="231684" y="108380"/>
                </a:lnTo>
                <a:lnTo>
                  <a:pt x="242443" y="110553"/>
                </a:lnTo>
                <a:lnTo>
                  <a:pt x="253209" y="108380"/>
                </a:lnTo>
                <a:lnTo>
                  <a:pt x="262010" y="102458"/>
                </a:lnTo>
                <a:lnTo>
                  <a:pt x="267949" y="93681"/>
                </a:lnTo>
                <a:lnTo>
                  <a:pt x="270129" y="82943"/>
                </a:lnTo>
                <a:lnTo>
                  <a:pt x="267940" y="72174"/>
                </a:lnTo>
                <a:lnTo>
                  <a:pt x="261989" y="63377"/>
                </a:lnTo>
                <a:lnTo>
                  <a:pt x="253184" y="57445"/>
                </a:lnTo>
                <a:lnTo>
                  <a:pt x="242443" y="55270"/>
                </a:lnTo>
                <a:close/>
              </a:path>
              <a:path w="328294" h="271145">
                <a:moveTo>
                  <a:pt x="164109" y="0"/>
                </a:moveTo>
                <a:lnTo>
                  <a:pt x="148207" y="3217"/>
                </a:lnTo>
                <a:lnTo>
                  <a:pt x="135202" y="11987"/>
                </a:lnTo>
                <a:lnTo>
                  <a:pt x="126424" y="24983"/>
                </a:lnTo>
                <a:lnTo>
                  <a:pt x="123202" y="40881"/>
                </a:lnTo>
                <a:lnTo>
                  <a:pt x="126422" y="56790"/>
                </a:lnTo>
                <a:lnTo>
                  <a:pt x="135197" y="69799"/>
                </a:lnTo>
                <a:lnTo>
                  <a:pt x="148202" y="78578"/>
                </a:lnTo>
                <a:lnTo>
                  <a:pt x="164109" y="81800"/>
                </a:lnTo>
                <a:lnTo>
                  <a:pt x="180014" y="78578"/>
                </a:lnTo>
                <a:lnTo>
                  <a:pt x="193014" y="69799"/>
                </a:lnTo>
                <a:lnTo>
                  <a:pt x="201785" y="56790"/>
                </a:lnTo>
                <a:lnTo>
                  <a:pt x="205003" y="40881"/>
                </a:lnTo>
                <a:lnTo>
                  <a:pt x="201796" y="24983"/>
                </a:lnTo>
                <a:lnTo>
                  <a:pt x="193024" y="11987"/>
                </a:lnTo>
                <a:lnTo>
                  <a:pt x="180018" y="3217"/>
                </a:lnTo>
                <a:lnTo>
                  <a:pt x="16410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E3E3E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pic>
        <p:nvPicPr>
          <p:cNvPr id="61" name="Gráfico 68" descr="Mapa com alfinete estrutura de tópicos">
            <a:extLst>
              <a:ext uri="{FF2B5EF4-FFF2-40B4-BE49-F238E27FC236}">
                <a16:creationId xmlns:a16="http://schemas.microsoft.com/office/drawing/2014/main" id="{18F8BC11-D0FF-C6E9-7A34-98A698F576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993425" y="2232272"/>
            <a:ext cx="590692" cy="590692"/>
          </a:xfrm>
          <a:prstGeom prst="rect">
            <a:avLst/>
          </a:prstGeom>
        </p:spPr>
      </p:pic>
      <p:sp>
        <p:nvSpPr>
          <p:cNvPr id="62" name="object 40">
            <a:extLst>
              <a:ext uri="{FF2B5EF4-FFF2-40B4-BE49-F238E27FC236}">
                <a16:creationId xmlns:a16="http://schemas.microsoft.com/office/drawing/2014/main" id="{6B9FEFEB-FACF-C035-6433-121BA4E6CA09}"/>
              </a:ext>
            </a:extLst>
          </p:cNvPr>
          <p:cNvSpPr txBox="1"/>
          <p:nvPr/>
        </p:nvSpPr>
        <p:spPr>
          <a:xfrm>
            <a:off x="5865226" y="4258203"/>
            <a:ext cx="2048252" cy="932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3679"/>
              </a:lnSpc>
            </a:pPr>
            <a:r>
              <a:rPr lang="pt-BR" sz="3200" b="1" spc="15">
                <a:solidFill>
                  <a:srgbClr val="008639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135</a:t>
            </a:r>
          </a:p>
          <a:p>
            <a:pPr marL="12700" algn="ctr">
              <a:lnSpc>
                <a:spcPts val="1760"/>
              </a:lnSpc>
            </a:pPr>
            <a:r>
              <a:rPr lang="pt-BR" sz="1400" b="1">
                <a:solidFill>
                  <a:srgbClr val="6161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Milhões de m³ de Água Tratada por ano</a:t>
            </a:r>
            <a:endParaRPr lang="pt-BR" sz="1400" b="1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3" name="object 40">
            <a:extLst>
              <a:ext uri="{FF2B5EF4-FFF2-40B4-BE49-F238E27FC236}">
                <a16:creationId xmlns:a16="http://schemas.microsoft.com/office/drawing/2014/main" id="{0BE7C9AC-80EA-3C96-D1B4-584B1A284635}"/>
              </a:ext>
            </a:extLst>
          </p:cNvPr>
          <p:cNvSpPr txBox="1"/>
          <p:nvPr/>
        </p:nvSpPr>
        <p:spPr>
          <a:xfrm>
            <a:off x="8794462" y="4258203"/>
            <a:ext cx="2089935" cy="932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3679"/>
              </a:lnSpc>
            </a:pPr>
            <a:r>
              <a:rPr lang="pt-BR" sz="3200" b="1" spc="15">
                <a:solidFill>
                  <a:srgbClr val="008639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7</a:t>
            </a:r>
          </a:p>
          <a:p>
            <a:pPr marL="12700" algn="ctr">
              <a:lnSpc>
                <a:spcPts val="1760"/>
              </a:lnSpc>
            </a:pPr>
            <a:r>
              <a:rPr lang="pt-BR" sz="1400" b="1">
                <a:solidFill>
                  <a:srgbClr val="6161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Milhões de m³ de Esgoto Tratado por ano</a:t>
            </a:r>
            <a:endParaRPr lang="pt-BR" sz="1400" b="1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5" name="CaixaDeTexto 64">
            <a:extLst>
              <a:ext uri="{FF2B5EF4-FFF2-40B4-BE49-F238E27FC236}">
                <a16:creationId xmlns:a16="http://schemas.microsoft.com/office/drawing/2014/main" id="{AEC806E6-2F87-5E93-AA12-398D95503569}"/>
              </a:ext>
            </a:extLst>
          </p:cNvPr>
          <p:cNvSpPr txBox="1"/>
          <p:nvPr/>
        </p:nvSpPr>
        <p:spPr>
          <a:xfrm>
            <a:off x="3232062" y="3619832"/>
            <a:ext cx="216287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200" i="1">
                <a:solidFill>
                  <a:srgbClr val="6161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(Teresina apenas rural)</a:t>
            </a:r>
            <a:endParaRPr lang="en-US" sz="1200" i="1"/>
          </a:p>
        </p:txBody>
      </p:sp>
    </p:spTree>
    <p:extLst>
      <p:ext uri="{BB962C8B-B14F-4D97-AF65-F5344CB8AC3E}">
        <p14:creationId xmlns:p14="http://schemas.microsoft.com/office/powerpoint/2010/main" val="33980568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2">
            <a:extLst>
              <a:ext uri="{FF2B5EF4-FFF2-40B4-BE49-F238E27FC236}">
                <a16:creationId xmlns:a16="http://schemas.microsoft.com/office/drawing/2014/main" id="{2AA36605-B9E9-14DD-BF28-B5CD19ED0B54}"/>
              </a:ext>
            </a:extLst>
          </p:cNvPr>
          <p:cNvSpPr txBox="1">
            <a:spLocks/>
          </p:cNvSpPr>
          <p:nvPr/>
        </p:nvSpPr>
        <p:spPr>
          <a:xfrm>
            <a:off x="4405744" y="340498"/>
            <a:ext cx="8655894" cy="5665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084"/>
              </a:lnSpc>
            </a:pPr>
            <a:r>
              <a:rPr lang="pt-BR" sz="2400" spc="-134">
                <a:solidFill>
                  <a:srgbClr val="000000"/>
                </a:solidFill>
                <a:latin typeface="Montserrat" panose="00000500000000000000" pitchFamily="2" charset="0"/>
              </a:rPr>
              <a:t>MARCO DO SANEAMENTO | Lei Federal 14.026 de 2020</a:t>
            </a:r>
          </a:p>
        </p:txBody>
      </p:sp>
      <p:grpSp>
        <p:nvGrpSpPr>
          <p:cNvPr id="4" name="Agrupar 102">
            <a:extLst>
              <a:ext uri="{FF2B5EF4-FFF2-40B4-BE49-F238E27FC236}">
                <a16:creationId xmlns:a16="http://schemas.microsoft.com/office/drawing/2014/main" id="{85ADA9BC-8FA8-4409-6102-2A82DE1D4688}"/>
              </a:ext>
            </a:extLst>
          </p:cNvPr>
          <p:cNvGrpSpPr/>
          <p:nvPr/>
        </p:nvGrpSpPr>
        <p:grpSpPr>
          <a:xfrm>
            <a:off x="408906" y="1551078"/>
            <a:ext cx="7769324" cy="694101"/>
            <a:chOff x="408906" y="1594525"/>
            <a:chExt cx="7385611" cy="694101"/>
          </a:xfrm>
        </p:grpSpPr>
        <p:sp>
          <p:nvSpPr>
            <p:cNvPr id="5" name="CaixaDeTexto 51">
              <a:extLst>
                <a:ext uri="{FF2B5EF4-FFF2-40B4-BE49-F238E27FC236}">
                  <a16:creationId xmlns:a16="http://schemas.microsoft.com/office/drawing/2014/main" id="{F4135FA4-35E1-A6AA-8F19-4C7CB957766C}"/>
                </a:ext>
              </a:extLst>
            </p:cNvPr>
            <p:cNvSpPr txBox="1"/>
            <p:nvPr/>
          </p:nvSpPr>
          <p:spPr bwMode="auto">
            <a:xfrm>
              <a:off x="751969" y="1626906"/>
              <a:ext cx="7042548" cy="661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pt-BR" sz="1600">
                  <a:solidFill>
                    <a:srgbClr val="0F51A3"/>
                  </a:solidFill>
                  <a:latin typeface="Helvetica" panose="020B0604020202020204"/>
                  <a:cs typeface="Helvetica" panose="020B0604020202020204"/>
                </a:rPr>
                <a:t>Estabelece </a:t>
              </a:r>
              <a:r>
                <a:rPr lang="pt-BR" sz="1600" b="1">
                  <a:solidFill>
                    <a:srgbClr val="0F51A3"/>
                  </a:solidFill>
                  <a:latin typeface="Helvetica" panose="020B0604020202020204"/>
                  <a:cs typeface="Helvetica" panose="020B0604020202020204"/>
                </a:rPr>
                <a:t>metas de universalização de água e esgoto </a:t>
              </a:r>
              <a:r>
                <a:rPr lang="pt-BR" sz="1600">
                  <a:solidFill>
                    <a:srgbClr val="0F51A3"/>
                  </a:solidFill>
                  <a:latin typeface="Helvetica" panose="020B0604020202020204"/>
                  <a:cs typeface="Helvetica" panose="020B0604020202020204"/>
                </a:rPr>
                <a:t>até 2033 (ou 2040)</a:t>
              </a:r>
            </a:p>
            <a:p>
              <a:pPr>
                <a:spcBef>
                  <a:spcPts val="600"/>
                </a:spcBef>
              </a:pPr>
              <a:r>
                <a:rPr lang="pt-BR" sz="1600">
                  <a:solidFill>
                    <a:srgbClr val="0F51A3"/>
                  </a:solidFill>
                  <a:latin typeface="Helvetica" panose="020B0604020202020204"/>
                  <a:cs typeface="Helvetica" panose="020B0604020202020204"/>
                </a:rPr>
                <a:t>	</a:t>
              </a:r>
              <a:endParaRPr lang="en-US" sz="1600">
                <a:solidFill>
                  <a:srgbClr val="0F51A3"/>
                </a:solidFill>
                <a:latin typeface="Helvetica" panose="020B0604020202020204"/>
                <a:cs typeface="Helvetica" panose="020B0604020202020204"/>
              </a:endParaRPr>
            </a:p>
          </p:txBody>
        </p:sp>
        <p:grpSp>
          <p:nvGrpSpPr>
            <p:cNvPr id="6" name="Grupo 89">
              <a:extLst>
                <a:ext uri="{FF2B5EF4-FFF2-40B4-BE49-F238E27FC236}">
                  <a16:creationId xmlns:a16="http://schemas.microsoft.com/office/drawing/2014/main" id="{733C7682-E6AB-51E3-9175-57D478786EA1}"/>
                </a:ext>
              </a:extLst>
            </p:cNvPr>
            <p:cNvGrpSpPr/>
            <p:nvPr/>
          </p:nvGrpSpPr>
          <p:grpSpPr>
            <a:xfrm>
              <a:off x="408906" y="1594525"/>
              <a:ext cx="343063" cy="357264"/>
              <a:chOff x="7202758" y="3533673"/>
              <a:chExt cx="343063" cy="357264"/>
            </a:xfrm>
          </p:grpSpPr>
          <p:sp>
            <p:nvSpPr>
              <p:cNvPr id="7" name="Rectangle 21">
                <a:extLst>
                  <a:ext uri="{FF2B5EF4-FFF2-40B4-BE49-F238E27FC236}">
                    <a16:creationId xmlns:a16="http://schemas.microsoft.com/office/drawing/2014/main" id="{40C72C97-593B-ED1B-9AD1-4412166F0A8E}"/>
                  </a:ext>
                </a:extLst>
              </p:cNvPr>
              <p:cNvSpPr/>
              <p:nvPr/>
            </p:nvSpPr>
            <p:spPr>
              <a:xfrm>
                <a:off x="7202758" y="3533673"/>
                <a:ext cx="256820" cy="357264"/>
              </a:xfrm>
              <a:prstGeom prst="rect">
                <a:avLst/>
              </a:prstGeom>
              <a:solidFill>
                <a:srgbClr val="3E3E3E">
                  <a:lumMod val="20000"/>
                  <a:lumOff val="80000"/>
                </a:srgbClr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b="0" i="0" u="none" strike="noStrike" kern="0" cap="none" spc="0" normalizeH="0" baseline="0" noProof="0">
                  <a:ln>
                    <a:noFill/>
                  </a:ln>
                  <a:solidFill>
                    <a:srgbClr val="0F51A3"/>
                  </a:solidFill>
                  <a:effectLst/>
                  <a:uLnTx/>
                  <a:uFillTx/>
                  <a:latin typeface="Helvetica" panose="020B0604020202020204"/>
                  <a:cs typeface="Helvetica" panose="020B0604020202020204"/>
                  <a:sym typeface="Calibri"/>
                </a:endParaRPr>
              </a:p>
            </p:txBody>
          </p:sp>
          <p:sp>
            <p:nvSpPr>
              <p:cNvPr id="8" name="Rectangle 22">
                <a:extLst>
                  <a:ext uri="{FF2B5EF4-FFF2-40B4-BE49-F238E27FC236}">
                    <a16:creationId xmlns:a16="http://schemas.microsoft.com/office/drawing/2014/main" id="{5EFC9049-ED41-4705-51EC-8D3D486B1044}"/>
                  </a:ext>
                </a:extLst>
              </p:cNvPr>
              <p:cNvSpPr/>
              <p:nvPr/>
            </p:nvSpPr>
            <p:spPr>
              <a:xfrm>
                <a:off x="7289002" y="3645739"/>
                <a:ext cx="256819" cy="160687"/>
              </a:xfrm>
              <a:prstGeom prst="rect">
                <a:avLst/>
              </a:prstGeom>
              <a:solidFill>
                <a:srgbClr val="1E428B"/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b="0" i="0" u="none" strike="noStrike" kern="0" cap="none" spc="0" normalizeH="0" baseline="0" noProof="0">
                  <a:ln>
                    <a:noFill/>
                  </a:ln>
                  <a:solidFill>
                    <a:srgbClr val="0F51A3"/>
                  </a:solidFill>
                  <a:effectLst/>
                  <a:uLnTx/>
                  <a:uFillTx/>
                  <a:latin typeface="Helvetica" panose="020B0604020202020204"/>
                  <a:cs typeface="Helvetica" panose="020B0604020202020204"/>
                  <a:sym typeface="Calibri"/>
                </a:endParaRPr>
              </a:p>
            </p:txBody>
          </p:sp>
        </p:grpSp>
      </p:grpSp>
      <p:grpSp>
        <p:nvGrpSpPr>
          <p:cNvPr id="14" name="Agrupar 105">
            <a:extLst>
              <a:ext uri="{FF2B5EF4-FFF2-40B4-BE49-F238E27FC236}">
                <a16:creationId xmlns:a16="http://schemas.microsoft.com/office/drawing/2014/main" id="{B0630707-617E-166A-02D0-78A5A0EBDF21}"/>
              </a:ext>
            </a:extLst>
          </p:cNvPr>
          <p:cNvGrpSpPr/>
          <p:nvPr/>
        </p:nvGrpSpPr>
        <p:grpSpPr>
          <a:xfrm>
            <a:off x="408906" y="5035686"/>
            <a:ext cx="7866992" cy="830997"/>
            <a:chOff x="408906" y="4133741"/>
            <a:chExt cx="7342669" cy="830997"/>
          </a:xfrm>
        </p:grpSpPr>
        <p:sp>
          <p:nvSpPr>
            <p:cNvPr id="15" name="CaixaDeTexto 94">
              <a:extLst>
                <a:ext uri="{FF2B5EF4-FFF2-40B4-BE49-F238E27FC236}">
                  <a16:creationId xmlns:a16="http://schemas.microsoft.com/office/drawing/2014/main" id="{FA10E4E0-92FB-10CD-12D8-2296CE9181C6}"/>
                </a:ext>
              </a:extLst>
            </p:cNvPr>
            <p:cNvSpPr txBox="1"/>
            <p:nvPr/>
          </p:nvSpPr>
          <p:spPr bwMode="auto">
            <a:xfrm>
              <a:off x="751968" y="4133741"/>
              <a:ext cx="6999607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pt-BR" sz="1600" dirty="0">
                  <a:solidFill>
                    <a:srgbClr val="0F51A3"/>
                  </a:solidFill>
                  <a:latin typeface="Helvetica" panose="020B0604020202020204"/>
                  <a:cs typeface="Helvetica" panose="020B0604020202020204"/>
                </a:rPr>
                <a:t>Municípios que optem por outras alternativas para os serviços de saneamento precisarão comprovar </a:t>
              </a:r>
              <a:r>
                <a:rPr lang="pt-BR" sz="1600" b="1" dirty="0">
                  <a:solidFill>
                    <a:srgbClr val="0F51A3"/>
                  </a:solidFill>
                  <a:latin typeface="Helvetica" panose="020B0604020202020204"/>
                  <a:cs typeface="Helvetica" panose="020B0604020202020204"/>
                </a:rPr>
                <a:t>capacidade econômico-financeira, inclusive considerando </a:t>
              </a:r>
              <a:r>
                <a:rPr lang="pt-BR" sz="1600" b="1" u="sng" dirty="0">
                  <a:solidFill>
                    <a:srgbClr val="0F51A3"/>
                  </a:solidFill>
                  <a:latin typeface="Helvetica" panose="020B0604020202020204"/>
                  <a:cs typeface="Helvetica" panose="020B0604020202020204"/>
                </a:rPr>
                <a:t>pagamento de indenização à Agespisa </a:t>
              </a:r>
            </a:p>
          </p:txBody>
        </p:sp>
        <p:grpSp>
          <p:nvGrpSpPr>
            <p:cNvPr id="16" name="Grupo 89">
              <a:extLst>
                <a:ext uri="{FF2B5EF4-FFF2-40B4-BE49-F238E27FC236}">
                  <a16:creationId xmlns:a16="http://schemas.microsoft.com/office/drawing/2014/main" id="{BB0DE6F9-CCF2-2A39-5881-11219DC8042A}"/>
                </a:ext>
              </a:extLst>
            </p:cNvPr>
            <p:cNvGrpSpPr/>
            <p:nvPr/>
          </p:nvGrpSpPr>
          <p:grpSpPr>
            <a:xfrm>
              <a:off x="408906" y="4163574"/>
              <a:ext cx="343063" cy="357264"/>
              <a:chOff x="7202758" y="3533673"/>
              <a:chExt cx="343063" cy="357264"/>
            </a:xfrm>
          </p:grpSpPr>
          <p:sp>
            <p:nvSpPr>
              <p:cNvPr id="17" name="Rectangle 21">
                <a:extLst>
                  <a:ext uri="{FF2B5EF4-FFF2-40B4-BE49-F238E27FC236}">
                    <a16:creationId xmlns:a16="http://schemas.microsoft.com/office/drawing/2014/main" id="{95A780A1-8351-F98F-E234-6724FA9D3F4D}"/>
                  </a:ext>
                </a:extLst>
              </p:cNvPr>
              <p:cNvSpPr/>
              <p:nvPr/>
            </p:nvSpPr>
            <p:spPr>
              <a:xfrm>
                <a:off x="7202758" y="3533673"/>
                <a:ext cx="256820" cy="357264"/>
              </a:xfrm>
              <a:prstGeom prst="rect">
                <a:avLst/>
              </a:prstGeom>
              <a:solidFill>
                <a:srgbClr val="3E3E3E">
                  <a:lumMod val="20000"/>
                  <a:lumOff val="80000"/>
                </a:srgbClr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b="0" i="0" u="none" strike="noStrike" kern="0" cap="none" spc="0" normalizeH="0" baseline="0" noProof="0">
                  <a:ln>
                    <a:noFill/>
                  </a:ln>
                  <a:solidFill>
                    <a:srgbClr val="0F51A3"/>
                  </a:solidFill>
                  <a:effectLst/>
                  <a:uLnTx/>
                  <a:uFillTx/>
                  <a:latin typeface="Helvetica" panose="020B0604020202020204"/>
                  <a:cs typeface="Helvetica" panose="020B0604020202020204"/>
                  <a:sym typeface="Calibri"/>
                </a:endParaRPr>
              </a:p>
            </p:txBody>
          </p:sp>
          <p:sp>
            <p:nvSpPr>
              <p:cNvPr id="18" name="Rectangle 22">
                <a:extLst>
                  <a:ext uri="{FF2B5EF4-FFF2-40B4-BE49-F238E27FC236}">
                    <a16:creationId xmlns:a16="http://schemas.microsoft.com/office/drawing/2014/main" id="{864CEFCA-3090-8BD7-4D94-8757CBB6CA3F}"/>
                  </a:ext>
                </a:extLst>
              </p:cNvPr>
              <p:cNvSpPr/>
              <p:nvPr/>
            </p:nvSpPr>
            <p:spPr>
              <a:xfrm>
                <a:off x="7289002" y="3645739"/>
                <a:ext cx="256819" cy="160687"/>
              </a:xfrm>
              <a:prstGeom prst="rect">
                <a:avLst/>
              </a:prstGeom>
              <a:solidFill>
                <a:srgbClr val="1E428B"/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b="0" i="0" u="none" strike="noStrike" kern="0" cap="none" spc="0" normalizeH="0" baseline="0" noProof="0">
                  <a:ln>
                    <a:noFill/>
                  </a:ln>
                  <a:solidFill>
                    <a:srgbClr val="0F51A3"/>
                  </a:solidFill>
                  <a:effectLst/>
                  <a:uLnTx/>
                  <a:uFillTx/>
                  <a:latin typeface="Helvetica" panose="020B0604020202020204"/>
                  <a:cs typeface="Helvetica" panose="020B0604020202020204"/>
                  <a:sym typeface="Calibri"/>
                </a:endParaRPr>
              </a:p>
            </p:txBody>
          </p:sp>
        </p:grpSp>
      </p:grpSp>
      <p:grpSp>
        <p:nvGrpSpPr>
          <p:cNvPr id="19" name="Agrupar 106">
            <a:extLst>
              <a:ext uri="{FF2B5EF4-FFF2-40B4-BE49-F238E27FC236}">
                <a16:creationId xmlns:a16="http://schemas.microsoft.com/office/drawing/2014/main" id="{F60630A7-546F-4779-757F-F6BFE8654C2F}"/>
              </a:ext>
            </a:extLst>
          </p:cNvPr>
          <p:cNvGrpSpPr/>
          <p:nvPr/>
        </p:nvGrpSpPr>
        <p:grpSpPr>
          <a:xfrm>
            <a:off x="408907" y="3903226"/>
            <a:ext cx="6851749" cy="863378"/>
            <a:chOff x="408906" y="4803258"/>
            <a:chExt cx="8608093" cy="863378"/>
          </a:xfrm>
        </p:grpSpPr>
        <p:sp>
          <p:nvSpPr>
            <p:cNvPr id="20" name="CaixaDeTexto 98">
              <a:extLst>
                <a:ext uri="{FF2B5EF4-FFF2-40B4-BE49-F238E27FC236}">
                  <a16:creationId xmlns:a16="http://schemas.microsoft.com/office/drawing/2014/main" id="{07FD7FC2-10C8-1F99-CA20-CE6FF6A2352C}"/>
                </a:ext>
              </a:extLst>
            </p:cNvPr>
            <p:cNvSpPr txBox="1"/>
            <p:nvPr/>
          </p:nvSpPr>
          <p:spPr bwMode="auto">
            <a:xfrm>
              <a:off x="882593" y="4835639"/>
              <a:ext cx="8134406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just"/>
              <a:r>
                <a:rPr lang="pt-BR" sz="1600" dirty="0">
                  <a:solidFill>
                    <a:srgbClr val="0F51A3"/>
                  </a:solidFill>
                  <a:latin typeface="Helvetica" panose="020B0604020202020204"/>
                  <a:cs typeface="Helvetica" panose="020B0604020202020204"/>
                </a:rPr>
                <a:t>Cria a figura da </a:t>
              </a:r>
              <a:r>
                <a:rPr lang="pt-BR" sz="1600" b="1" u="sng" dirty="0">
                  <a:solidFill>
                    <a:srgbClr val="0F51A3"/>
                  </a:solidFill>
                  <a:latin typeface="Helvetica" panose="020B0604020202020204"/>
                  <a:cs typeface="Helvetica" panose="020B0604020202020204"/>
                </a:rPr>
                <a:t>prestação regionalizada</a:t>
              </a:r>
              <a:r>
                <a:rPr lang="pt-BR" sz="1600" dirty="0">
                  <a:solidFill>
                    <a:srgbClr val="0F51A3"/>
                  </a:solidFill>
                  <a:latin typeface="Helvetica" panose="020B0604020202020204"/>
                  <a:cs typeface="Helvetica" panose="020B0604020202020204"/>
                </a:rPr>
                <a:t>, que favorece a viabilidade econômico-financeira do projeto, atratividade para investidores e facilita a estruturação do projeto</a:t>
              </a:r>
            </a:p>
          </p:txBody>
        </p:sp>
        <p:grpSp>
          <p:nvGrpSpPr>
            <p:cNvPr id="21" name="Grupo 89">
              <a:extLst>
                <a:ext uri="{FF2B5EF4-FFF2-40B4-BE49-F238E27FC236}">
                  <a16:creationId xmlns:a16="http://schemas.microsoft.com/office/drawing/2014/main" id="{801C7D39-500E-7B61-9157-8D5967EB7221}"/>
                </a:ext>
              </a:extLst>
            </p:cNvPr>
            <p:cNvGrpSpPr/>
            <p:nvPr/>
          </p:nvGrpSpPr>
          <p:grpSpPr>
            <a:xfrm>
              <a:off x="408906" y="4803258"/>
              <a:ext cx="461778" cy="357264"/>
              <a:chOff x="7202758" y="3533673"/>
              <a:chExt cx="461778" cy="357264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AEDDA02B-66CC-8779-C76A-7860989E7392}"/>
                  </a:ext>
                </a:extLst>
              </p:cNvPr>
              <p:cNvSpPr/>
              <p:nvPr/>
            </p:nvSpPr>
            <p:spPr>
              <a:xfrm>
                <a:off x="7202758" y="3533673"/>
                <a:ext cx="354606" cy="357264"/>
              </a:xfrm>
              <a:prstGeom prst="rect">
                <a:avLst/>
              </a:prstGeom>
              <a:solidFill>
                <a:srgbClr val="3E3E3E">
                  <a:lumMod val="20000"/>
                  <a:lumOff val="80000"/>
                </a:srgbClr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just" defTabSz="9144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b="0" i="0" u="none" strike="noStrike" kern="0" cap="none" spc="0" normalizeH="0" baseline="0" noProof="0">
                  <a:ln>
                    <a:noFill/>
                  </a:ln>
                  <a:solidFill>
                    <a:srgbClr val="0F51A3"/>
                  </a:solidFill>
                  <a:effectLst/>
                  <a:uLnTx/>
                  <a:uFillTx/>
                  <a:latin typeface="Helvetica" panose="020B0604020202020204"/>
                  <a:cs typeface="Helvetica" panose="020B0604020202020204"/>
                  <a:sym typeface="Calibri"/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CD211ECA-3DC5-0CA4-A199-392DEFCA0855}"/>
                  </a:ext>
                </a:extLst>
              </p:cNvPr>
              <p:cNvSpPr/>
              <p:nvPr/>
            </p:nvSpPr>
            <p:spPr>
              <a:xfrm>
                <a:off x="7289002" y="3645739"/>
                <a:ext cx="375534" cy="160687"/>
              </a:xfrm>
              <a:prstGeom prst="rect">
                <a:avLst/>
              </a:prstGeom>
              <a:solidFill>
                <a:srgbClr val="1E428B"/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just" defTabSz="9144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b="0" i="0" u="none" strike="noStrike" kern="0" cap="none" spc="0" normalizeH="0" baseline="0" noProof="0">
                  <a:ln>
                    <a:noFill/>
                  </a:ln>
                  <a:solidFill>
                    <a:srgbClr val="0F51A3"/>
                  </a:solidFill>
                  <a:effectLst/>
                  <a:uLnTx/>
                  <a:uFillTx/>
                  <a:latin typeface="Helvetica" panose="020B0604020202020204"/>
                  <a:cs typeface="Helvetica" panose="020B0604020202020204"/>
                  <a:sym typeface="Calibri"/>
                </a:endParaRPr>
              </a:p>
            </p:txBody>
          </p:sp>
        </p:grpSp>
      </p:grpSp>
      <p:grpSp>
        <p:nvGrpSpPr>
          <p:cNvPr id="24" name="Agrupar 107">
            <a:extLst>
              <a:ext uri="{FF2B5EF4-FFF2-40B4-BE49-F238E27FC236}">
                <a16:creationId xmlns:a16="http://schemas.microsoft.com/office/drawing/2014/main" id="{55686886-018A-97EA-8697-BFF91AB0E46C}"/>
              </a:ext>
            </a:extLst>
          </p:cNvPr>
          <p:cNvGrpSpPr/>
          <p:nvPr/>
        </p:nvGrpSpPr>
        <p:grpSpPr>
          <a:xfrm>
            <a:off x="408906" y="3314115"/>
            <a:ext cx="7488666" cy="370935"/>
            <a:chOff x="408906" y="4163574"/>
            <a:chExt cx="6813827" cy="370935"/>
          </a:xfrm>
        </p:grpSpPr>
        <p:sp>
          <p:nvSpPr>
            <p:cNvPr id="25" name="CaixaDeTexto 108">
              <a:extLst>
                <a:ext uri="{FF2B5EF4-FFF2-40B4-BE49-F238E27FC236}">
                  <a16:creationId xmlns:a16="http://schemas.microsoft.com/office/drawing/2014/main" id="{C631687F-A18A-ED02-D5EF-F8BE43034E14}"/>
                </a:ext>
              </a:extLst>
            </p:cNvPr>
            <p:cNvSpPr txBox="1"/>
            <p:nvPr/>
          </p:nvSpPr>
          <p:spPr bwMode="auto">
            <a:xfrm>
              <a:off x="751969" y="4195955"/>
              <a:ext cx="647076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pt-BR" sz="1600" dirty="0">
                  <a:solidFill>
                    <a:srgbClr val="0F51A3"/>
                  </a:solidFill>
                  <a:latin typeface="Helvetica" panose="020B0604020202020204"/>
                  <a:cs typeface="Helvetica" panose="020B0604020202020204"/>
                </a:rPr>
                <a:t>Atribui </a:t>
              </a:r>
              <a:r>
                <a:rPr lang="pt-BR" sz="1600" b="1" dirty="0">
                  <a:solidFill>
                    <a:srgbClr val="0F51A3"/>
                  </a:solidFill>
                  <a:latin typeface="Helvetica" panose="020B0604020202020204"/>
                  <a:cs typeface="Helvetica" panose="020B0604020202020204"/>
                </a:rPr>
                <a:t>responsabilidade normativa à ANA</a:t>
              </a:r>
              <a:r>
                <a:rPr lang="pt-BR" sz="1600" dirty="0">
                  <a:solidFill>
                    <a:srgbClr val="0F51A3"/>
                  </a:solidFill>
                  <a:latin typeface="Helvetica" panose="020B0604020202020204"/>
                  <a:cs typeface="Helvetica" panose="020B0604020202020204"/>
                </a:rPr>
                <a:t> (normas de referência)</a:t>
              </a:r>
            </a:p>
          </p:txBody>
        </p:sp>
        <p:grpSp>
          <p:nvGrpSpPr>
            <p:cNvPr id="26" name="Grupo 89">
              <a:extLst>
                <a:ext uri="{FF2B5EF4-FFF2-40B4-BE49-F238E27FC236}">
                  <a16:creationId xmlns:a16="http://schemas.microsoft.com/office/drawing/2014/main" id="{08F600FE-16B5-2D72-B012-3D22BB1F8E65}"/>
                </a:ext>
              </a:extLst>
            </p:cNvPr>
            <p:cNvGrpSpPr/>
            <p:nvPr/>
          </p:nvGrpSpPr>
          <p:grpSpPr>
            <a:xfrm>
              <a:off x="408906" y="4163574"/>
              <a:ext cx="343063" cy="357264"/>
              <a:chOff x="7202758" y="3533673"/>
              <a:chExt cx="343063" cy="357264"/>
            </a:xfrm>
          </p:grpSpPr>
          <p:sp>
            <p:nvSpPr>
              <p:cNvPr id="27" name="Rectangle 21">
                <a:extLst>
                  <a:ext uri="{FF2B5EF4-FFF2-40B4-BE49-F238E27FC236}">
                    <a16:creationId xmlns:a16="http://schemas.microsoft.com/office/drawing/2014/main" id="{BF5D2387-51C5-11D5-E3F3-A16BA4F308F3}"/>
                  </a:ext>
                </a:extLst>
              </p:cNvPr>
              <p:cNvSpPr/>
              <p:nvPr/>
            </p:nvSpPr>
            <p:spPr>
              <a:xfrm>
                <a:off x="7202758" y="3533673"/>
                <a:ext cx="256820" cy="357264"/>
              </a:xfrm>
              <a:prstGeom prst="rect">
                <a:avLst/>
              </a:prstGeom>
              <a:solidFill>
                <a:srgbClr val="3E3E3E">
                  <a:lumMod val="20000"/>
                  <a:lumOff val="80000"/>
                </a:srgbClr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b="0" i="0" u="none" strike="noStrike" kern="0" cap="none" spc="0" normalizeH="0" baseline="0" noProof="0">
                  <a:ln>
                    <a:noFill/>
                  </a:ln>
                  <a:solidFill>
                    <a:srgbClr val="0F51A3"/>
                  </a:solidFill>
                  <a:effectLst/>
                  <a:uLnTx/>
                  <a:uFillTx/>
                  <a:latin typeface="Helvetica" panose="020B0604020202020204"/>
                  <a:cs typeface="Helvetica" panose="020B0604020202020204"/>
                  <a:sym typeface="Calibri"/>
                </a:endParaRPr>
              </a:p>
            </p:txBody>
          </p:sp>
          <p:sp>
            <p:nvSpPr>
              <p:cNvPr id="28" name="Rectangle 22">
                <a:extLst>
                  <a:ext uri="{FF2B5EF4-FFF2-40B4-BE49-F238E27FC236}">
                    <a16:creationId xmlns:a16="http://schemas.microsoft.com/office/drawing/2014/main" id="{F7DEE0E0-1D08-24E1-1B44-56CF20C66528}"/>
                  </a:ext>
                </a:extLst>
              </p:cNvPr>
              <p:cNvSpPr/>
              <p:nvPr/>
            </p:nvSpPr>
            <p:spPr>
              <a:xfrm>
                <a:off x="7289002" y="3645739"/>
                <a:ext cx="256819" cy="160687"/>
              </a:xfrm>
              <a:prstGeom prst="rect">
                <a:avLst/>
              </a:prstGeom>
              <a:solidFill>
                <a:srgbClr val="1E428B"/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b="0" i="0" u="none" strike="noStrike" kern="0" cap="none" spc="0" normalizeH="0" baseline="0" noProof="0">
                  <a:ln>
                    <a:noFill/>
                  </a:ln>
                  <a:solidFill>
                    <a:srgbClr val="0F51A3"/>
                  </a:solidFill>
                  <a:effectLst/>
                  <a:uLnTx/>
                  <a:uFillTx/>
                  <a:latin typeface="Helvetica" panose="020B0604020202020204"/>
                  <a:cs typeface="Helvetica" panose="020B0604020202020204"/>
                  <a:sym typeface="Calibri"/>
                </a:endParaRPr>
              </a:p>
            </p:txBody>
          </p:sp>
        </p:grpSp>
      </p:grpSp>
      <p:grpSp>
        <p:nvGrpSpPr>
          <p:cNvPr id="29" name="Grupo 6">
            <a:extLst>
              <a:ext uri="{FF2B5EF4-FFF2-40B4-BE49-F238E27FC236}">
                <a16:creationId xmlns:a16="http://schemas.microsoft.com/office/drawing/2014/main" id="{D487CFAD-9024-00D8-ABCD-8E5426240AC4}"/>
              </a:ext>
            </a:extLst>
          </p:cNvPr>
          <p:cNvGrpSpPr/>
          <p:nvPr/>
        </p:nvGrpSpPr>
        <p:grpSpPr>
          <a:xfrm>
            <a:off x="7308984" y="1715493"/>
            <a:ext cx="4452455" cy="4573542"/>
            <a:chOff x="4157693" y="2744194"/>
            <a:chExt cx="2091688" cy="2148574"/>
          </a:xfrm>
          <a:solidFill>
            <a:schemeClr val="bg2"/>
          </a:solidFill>
        </p:grpSpPr>
        <p:sp>
          <p:nvSpPr>
            <p:cNvPr id="30" name="Freeform 18">
              <a:extLst>
                <a:ext uri="{FF2B5EF4-FFF2-40B4-BE49-F238E27FC236}">
                  <a16:creationId xmlns:a16="http://schemas.microsoft.com/office/drawing/2014/main" id="{B0C048A4-E016-822C-F103-4919756746CD}"/>
                </a:ext>
              </a:extLst>
            </p:cNvPr>
            <p:cNvSpPr>
              <a:spLocks/>
            </p:cNvSpPr>
            <p:nvPr/>
          </p:nvSpPr>
          <p:spPr bwMode="blackWhite">
            <a:xfrm>
              <a:off x="5137447" y="2810189"/>
              <a:ext cx="268444" cy="289153"/>
            </a:xfrm>
            <a:custGeom>
              <a:avLst/>
              <a:gdLst/>
              <a:ahLst/>
              <a:cxnLst>
                <a:cxn ang="0">
                  <a:pos x="219" y="324"/>
                </a:cxn>
                <a:cxn ang="0">
                  <a:pos x="180" y="324"/>
                </a:cxn>
                <a:cxn ang="0">
                  <a:pos x="141" y="283"/>
                </a:cxn>
                <a:cxn ang="0">
                  <a:pos x="122" y="229"/>
                </a:cxn>
                <a:cxn ang="0">
                  <a:pos x="90" y="168"/>
                </a:cxn>
                <a:cxn ang="0">
                  <a:pos x="51" y="155"/>
                </a:cxn>
                <a:cxn ang="0">
                  <a:pos x="32" y="155"/>
                </a:cxn>
                <a:cxn ang="0">
                  <a:pos x="0" y="135"/>
                </a:cxn>
                <a:cxn ang="0">
                  <a:pos x="0" y="94"/>
                </a:cxn>
                <a:cxn ang="0">
                  <a:pos x="51" y="114"/>
                </a:cxn>
                <a:cxn ang="0">
                  <a:pos x="109" y="114"/>
                </a:cxn>
                <a:cxn ang="0">
                  <a:pos x="161" y="74"/>
                </a:cxn>
                <a:cxn ang="0">
                  <a:pos x="199" y="20"/>
                </a:cxn>
                <a:cxn ang="0">
                  <a:pos x="219" y="0"/>
                </a:cxn>
                <a:cxn ang="0">
                  <a:pos x="232" y="0"/>
                </a:cxn>
                <a:cxn ang="0">
                  <a:pos x="232" y="54"/>
                </a:cxn>
                <a:cxn ang="0">
                  <a:pos x="251" y="114"/>
                </a:cxn>
                <a:cxn ang="0">
                  <a:pos x="270" y="155"/>
                </a:cxn>
                <a:cxn ang="0">
                  <a:pos x="290" y="168"/>
                </a:cxn>
                <a:cxn ang="0">
                  <a:pos x="290" y="189"/>
                </a:cxn>
                <a:cxn ang="0">
                  <a:pos x="270" y="209"/>
                </a:cxn>
                <a:cxn ang="0">
                  <a:pos x="232" y="249"/>
                </a:cxn>
                <a:cxn ang="0">
                  <a:pos x="219" y="303"/>
                </a:cxn>
                <a:cxn ang="0">
                  <a:pos x="219" y="324"/>
                </a:cxn>
              </a:cxnLst>
              <a:rect l="0" t="0" r="r" b="b"/>
              <a:pathLst>
                <a:path w="291" h="325">
                  <a:moveTo>
                    <a:pt x="219" y="324"/>
                  </a:moveTo>
                  <a:lnTo>
                    <a:pt x="180" y="324"/>
                  </a:lnTo>
                  <a:lnTo>
                    <a:pt x="141" y="283"/>
                  </a:lnTo>
                  <a:lnTo>
                    <a:pt x="122" y="229"/>
                  </a:lnTo>
                  <a:lnTo>
                    <a:pt x="90" y="168"/>
                  </a:lnTo>
                  <a:lnTo>
                    <a:pt x="51" y="155"/>
                  </a:lnTo>
                  <a:lnTo>
                    <a:pt x="32" y="155"/>
                  </a:lnTo>
                  <a:lnTo>
                    <a:pt x="0" y="135"/>
                  </a:lnTo>
                  <a:lnTo>
                    <a:pt x="0" y="94"/>
                  </a:lnTo>
                  <a:lnTo>
                    <a:pt x="51" y="114"/>
                  </a:lnTo>
                  <a:lnTo>
                    <a:pt x="109" y="114"/>
                  </a:lnTo>
                  <a:lnTo>
                    <a:pt x="161" y="74"/>
                  </a:lnTo>
                  <a:lnTo>
                    <a:pt x="199" y="20"/>
                  </a:lnTo>
                  <a:lnTo>
                    <a:pt x="219" y="0"/>
                  </a:lnTo>
                  <a:lnTo>
                    <a:pt x="232" y="0"/>
                  </a:lnTo>
                  <a:lnTo>
                    <a:pt x="232" y="54"/>
                  </a:lnTo>
                  <a:lnTo>
                    <a:pt x="251" y="114"/>
                  </a:lnTo>
                  <a:lnTo>
                    <a:pt x="270" y="155"/>
                  </a:lnTo>
                  <a:lnTo>
                    <a:pt x="290" y="168"/>
                  </a:lnTo>
                  <a:lnTo>
                    <a:pt x="290" y="189"/>
                  </a:lnTo>
                  <a:lnTo>
                    <a:pt x="270" y="209"/>
                  </a:lnTo>
                  <a:lnTo>
                    <a:pt x="232" y="249"/>
                  </a:lnTo>
                  <a:lnTo>
                    <a:pt x="219" y="303"/>
                  </a:lnTo>
                  <a:lnTo>
                    <a:pt x="219" y="324"/>
                  </a:lnTo>
                </a:path>
              </a:pathLst>
            </a:custGeom>
            <a:solidFill>
              <a:srgbClr val="537D4B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49981" tIns="0" rIns="49981" bIns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>
                <a:solidFill>
                  <a:srgbClr val="1E698D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31" name="Freeform 19">
              <a:extLst>
                <a:ext uri="{FF2B5EF4-FFF2-40B4-BE49-F238E27FC236}">
                  <a16:creationId xmlns:a16="http://schemas.microsoft.com/office/drawing/2014/main" id="{08554AC8-71E2-6EF3-15FA-3B8565FB4A4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6910" y="2744194"/>
              <a:ext cx="304555" cy="371476"/>
            </a:xfrm>
            <a:custGeom>
              <a:avLst/>
              <a:gdLst/>
              <a:ahLst/>
              <a:cxnLst>
                <a:cxn ang="0">
                  <a:pos x="328" y="343"/>
                </a:cxn>
                <a:cxn ang="0">
                  <a:pos x="270" y="343"/>
                </a:cxn>
                <a:cxn ang="0">
                  <a:pos x="250" y="357"/>
                </a:cxn>
                <a:cxn ang="0">
                  <a:pos x="250" y="377"/>
                </a:cxn>
                <a:cxn ang="0">
                  <a:pos x="231" y="397"/>
                </a:cxn>
                <a:cxn ang="0">
                  <a:pos x="218" y="397"/>
                </a:cxn>
                <a:cxn ang="0">
                  <a:pos x="199" y="377"/>
                </a:cxn>
                <a:cxn ang="0">
                  <a:pos x="180" y="377"/>
                </a:cxn>
                <a:cxn ang="0">
                  <a:pos x="160" y="418"/>
                </a:cxn>
                <a:cxn ang="0">
                  <a:pos x="122" y="397"/>
                </a:cxn>
                <a:cxn ang="0">
                  <a:pos x="109" y="377"/>
                </a:cxn>
                <a:cxn ang="0">
                  <a:pos x="122" y="357"/>
                </a:cxn>
                <a:cxn ang="0">
                  <a:pos x="122" y="303"/>
                </a:cxn>
                <a:cxn ang="0">
                  <a:pos x="109" y="262"/>
                </a:cxn>
                <a:cxn ang="0">
                  <a:pos x="109" y="228"/>
                </a:cxn>
                <a:cxn ang="0">
                  <a:pos x="90" y="208"/>
                </a:cxn>
                <a:cxn ang="0">
                  <a:pos x="51" y="188"/>
                </a:cxn>
                <a:cxn ang="0">
                  <a:pos x="32" y="147"/>
                </a:cxn>
                <a:cxn ang="0">
                  <a:pos x="32" y="114"/>
                </a:cxn>
                <a:cxn ang="0">
                  <a:pos x="0" y="93"/>
                </a:cxn>
                <a:cxn ang="0">
                  <a:pos x="12" y="73"/>
                </a:cxn>
                <a:cxn ang="0">
                  <a:pos x="90" y="93"/>
                </a:cxn>
                <a:cxn ang="0">
                  <a:pos x="109" y="93"/>
                </a:cxn>
                <a:cxn ang="0">
                  <a:pos x="122" y="114"/>
                </a:cxn>
                <a:cxn ang="0">
                  <a:pos x="141" y="73"/>
                </a:cxn>
                <a:cxn ang="0">
                  <a:pos x="218" y="32"/>
                </a:cxn>
                <a:cxn ang="0">
                  <a:pos x="218" y="0"/>
                </a:cxn>
                <a:cxn ang="0">
                  <a:pos x="250" y="13"/>
                </a:cxn>
                <a:cxn ang="0">
                  <a:pos x="250" y="53"/>
                </a:cxn>
                <a:cxn ang="0">
                  <a:pos x="270" y="53"/>
                </a:cxn>
                <a:cxn ang="0">
                  <a:pos x="289" y="93"/>
                </a:cxn>
                <a:cxn ang="0">
                  <a:pos x="270" y="147"/>
                </a:cxn>
                <a:cxn ang="0">
                  <a:pos x="289" y="228"/>
                </a:cxn>
                <a:cxn ang="0">
                  <a:pos x="308" y="242"/>
                </a:cxn>
                <a:cxn ang="0">
                  <a:pos x="328" y="303"/>
                </a:cxn>
                <a:cxn ang="0">
                  <a:pos x="328" y="343"/>
                </a:cxn>
              </a:cxnLst>
              <a:rect l="0" t="0" r="r" b="b"/>
              <a:pathLst>
                <a:path w="329" h="419">
                  <a:moveTo>
                    <a:pt x="328" y="343"/>
                  </a:moveTo>
                  <a:lnTo>
                    <a:pt x="270" y="343"/>
                  </a:lnTo>
                  <a:lnTo>
                    <a:pt x="250" y="357"/>
                  </a:lnTo>
                  <a:lnTo>
                    <a:pt x="250" y="377"/>
                  </a:lnTo>
                  <a:lnTo>
                    <a:pt x="231" y="397"/>
                  </a:lnTo>
                  <a:lnTo>
                    <a:pt x="218" y="397"/>
                  </a:lnTo>
                  <a:lnTo>
                    <a:pt x="199" y="377"/>
                  </a:lnTo>
                  <a:lnTo>
                    <a:pt x="180" y="377"/>
                  </a:lnTo>
                  <a:lnTo>
                    <a:pt x="160" y="418"/>
                  </a:lnTo>
                  <a:lnTo>
                    <a:pt x="122" y="397"/>
                  </a:lnTo>
                  <a:lnTo>
                    <a:pt x="109" y="377"/>
                  </a:lnTo>
                  <a:lnTo>
                    <a:pt x="122" y="357"/>
                  </a:lnTo>
                  <a:lnTo>
                    <a:pt x="122" y="303"/>
                  </a:lnTo>
                  <a:lnTo>
                    <a:pt x="109" y="262"/>
                  </a:lnTo>
                  <a:lnTo>
                    <a:pt x="109" y="228"/>
                  </a:lnTo>
                  <a:lnTo>
                    <a:pt x="90" y="208"/>
                  </a:lnTo>
                  <a:lnTo>
                    <a:pt x="51" y="188"/>
                  </a:lnTo>
                  <a:lnTo>
                    <a:pt x="32" y="147"/>
                  </a:lnTo>
                  <a:lnTo>
                    <a:pt x="32" y="114"/>
                  </a:lnTo>
                  <a:lnTo>
                    <a:pt x="0" y="93"/>
                  </a:lnTo>
                  <a:lnTo>
                    <a:pt x="12" y="73"/>
                  </a:lnTo>
                  <a:lnTo>
                    <a:pt x="90" y="93"/>
                  </a:lnTo>
                  <a:lnTo>
                    <a:pt x="109" y="93"/>
                  </a:lnTo>
                  <a:lnTo>
                    <a:pt x="122" y="114"/>
                  </a:lnTo>
                  <a:lnTo>
                    <a:pt x="141" y="73"/>
                  </a:lnTo>
                  <a:lnTo>
                    <a:pt x="218" y="32"/>
                  </a:lnTo>
                  <a:lnTo>
                    <a:pt x="218" y="0"/>
                  </a:lnTo>
                  <a:lnTo>
                    <a:pt x="250" y="13"/>
                  </a:lnTo>
                  <a:lnTo>
                    <a:pt x="250" y="53"/>
                  </a:lnTo>
                  <a:lnTo>
                    <a:pt x="270" y="53"/>
                  </a:lnTo>
                  <a:lnTo>
                    <a:pt x="289" y="93"/>
                  </a:lnTo>
                  <a:lnTo>
                    <a:pt x="270" y="147"/>
                  </a:lnTo>
                  <a:lnTo>
                    <a:pt x="289" y="228"/>
                  </a:lnTo>
                  <a:lnTo>
                    <a:pt x="308" y="242"/>
                  </a:lnTo>
                  <a:lnTo>
                    <a:pt x="328" y="303"/>
                  </a:lnTo>
                  <a:lnTo>
                    <a:pt x="328" y="343"/>
                  </a:lnTo>
                </a:path>
              </a:pathLst>
            </a:custGeom>
            <a:solidFill>
              <a:srgbClr val="537D4B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49981" tIns="0" rIns="49981" bIns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>
                <a:solidFill>
                  <a:srgbClr val="1E698D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32" name="Freeform 20">
              <a:extLst>
                <a:ext uri="{FF2B5EF4-FFF2-40B4-BE49-F238E27FC236}">
                  <a16:creationId xmlns:a16="http://schemas.microsoft.com/office/drawing/2014/main" id="{347B0B89-51A7-5487-1B63-1DBA45D14EFB}"/>
                </a:ext>
              </a:extLst>
            </p:cNvPr>
            <p:cNvSpPr>
              <a:spLocks/>
            </p:cNvSpPr>
            <p:nvPr/>
          </p:nvSpPr>
          <p:spPr bwMode="blackWhite">
            <a:xfrm>
              <a:off x="5101337" y="4515169"/>
              <a:ext cx="351567" cy="377599"/>
            </a:xfrm>
            <a:custGeom>
              <a:avLst/>
              <a:gdLst/>
              <a:ahLst/>
              <a:cxnLst>
                <a:cxn ang="0">
                  <a:pos x="199" y="425"/>
                </a:cxn>
                <a:cxn ang="0">
                  <a:pos x="237" y="404"/>
                </a:cxn>
                <a:cxn ang="0">
                  <a:pos x="269" y="323"/>
                </a:cxn>
                <a:cxn ang="0">
                  <a:pos x="308" y="289"/>
                </a:cxn>
                <a:cxn ang="0">
                  <a:pos x="346" y="196"/>
                </a:cxn>
                <a:cxn ang="0">
                  <a:pos x="379" y="135"/>
                </a:cxn>
                <a:cxn ang="0">
                  <a:pos x="366" y="114"/>
                </a:cxn>
                <a:cxn ang="0">
                  <a:pos x="366" y="81"/>
                </a:cxn>
                <a:cxn ang="0">
                  <a:pos x="346" y="81"/>
                </a:cxn>
                <a:cxn ang="0">
                  <a:pos x="327" y="60"/>
                </a:cxn>
                <a:cxn ang="0">
                  <a:pos x="289" y="40"/>
                </a:cxn>
                <a:cxn ang="0">
                  <a:pos x="269" y="20"/>
                </a:cxn>
                <a:cxn ang="0">
                  <a:pos x="218" y="0"/>
                </a:cxn>
                <a:cxn ang="0">
                  <a:pos x="160" y="0"/>
                </a:cxn>
                <a:cxn ang="0">
                  <a:pos x="109" y="40"/>
                </a:cxn>
                <a:cxn ang="0">
                  <a:pos x="0" y="209"/>
                </a:cxn>
                <a:cxn ang="0">
                  <a:pos x="0" y="228"/>
                </a:cxn>
                <a:cxn ang="0">
                  <a:pos x="38" y="228"/>
                </a:cxn>
                <a:cxn ang="0">
                  <a:pos x="109" y="269"/>
                </a:cxn>
                <a:cxn ang="0">
                  <a:pos x="128" y="269"/>
                </a:cxn>
                <a:cxn ang="0">
                  <a:pos x="199" y="343"/>
                </a:cxn>
                <a:cxn ang="0">
                  <a:pos x="218" y="323"/>
                </a:cxn>
                <a:cxn ang="0">
                  <a:pos x="218" y="364"/>
                </a:cxn>
                <a:cxn ang="0">
                  <a:pos x="199" y="384"/>
                </a:cxn>
                <a:cxn ang="0">
                  <a:pos x="199" y="425"/>
                </a:cxn>
              </a:cxnLst>
              <a:rect l="0" t="0" r="r" b="b"/>
              <a:pathLst>
                <a:path w="380" h="426">
                  <a:moveTo>
                    <a:pt x="199" y="425"/>
                  </a:moveTo>
                  <a:lnTo>
                    <a:pt x="237" y="404"/>
                  </a:lnTo>
                  <a:lnTo>
                    <a:pt x="269" y="323"/>
                  </a:lnTo>
                  <a:lnTo>
                    <a:pt x="308" y="289"/>
                  </a:lnTo>
                  <a:lnTo>
                    <a:pt x="346" y="196"/>
                  </a:lnTo>
                  <a:lnTo>
                    <a:pt x="379" y="135"/>
                  </a:lnTo>
                  <a:lnTo>
                    <a:pt x="366" y="114"/>
                  </a:lnTo>
                  <a:lnTo>
                    <a:pt x="366" y="81"/>
                  </a:lnTo>
                  <a:lnTo>
                    <a:pt x="346" y="81"/>
                  </a:lnTo>
                  <a:lnTo>
                    <a:pt x="327" y="60"/>
                  </a:lnTo>
                  <a:lnTo>
                    <a:pt x="289" y="40"/>
                  </a:lnTo>
                  <a:lnTo>
                    <a:pt x="269" y="20"/>
                  </a:lnTo>
                  <a:lnTo>
                    <a:pt x="218" y="0"/>
                  </a:lnTo>
                  <a:lnTo>
                    <a:pt x="160" y="0"/>
                  </a:lnTo>
                  <a:lnTo>
                    <a:pt x="109" y="40"/>
                  </a:lnTo>
                  <a:lnTo>
                    <a:pt x="0" y="209"/>
                  </a:lnTo>
                  <a:lnTo>
                    <a:pt x="0" y="228"/>
                  </a:lnTo>
                  <a:lnTo>
                    <a:pt x="38" y="228"/>
                  </a:lnTo>
                  <a:lnTo>
                    <a:pt x="109" y="269"/>
                  </a:lnTo>
                  <a:lnTo>
                    <a:pt x="128" y="269"/>
                  </a:lnTo>
                  <a:lnTo>
                    <a:pt x="199" y="343"/>
                  </a:lnTo>
                  <a:lnTo>
                    <a:pt x="218" y="323"/>
                  </a:lnTo>
                  <a:lnTo>
                    <a:pt x="218" y="364"/>
                  </a:lnTo>
                  <a:lnTo>
                    <a:pt x="199" y="384"/>
                  </a:lnTo>
                  <a:lnTo>
                    <a:pt x="199" y="425"/>
                  </a:lnTo>
                </a:path>
              </a:pathLst>
            </a:custGeom>
            <a:solidFill>
              <a:schemeClr val="accent5">
                <a:lumMod val="75000"/>
              </a:schemeClr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49981" tIns="0" rIns="49981" bIns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>
                <a:solidFill>
                  <a:srgbClr val="1E698D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33" name="Freeform 21">
              <a:extLst>
                <a:ext uri="{FF2B5EF4-FFF2-40B4-BE49-F238E27FC236}">
                  <a16:creationId xmlns:a16="http://schemas.microsoft.com/office/drawing/2014/main" id="{CF0B0549-D318-F483-0F5C-C2B9A9DDDF26}"/>
                </a:ext>
              </a:extLst>
            </p:cNvPr>
            <p:cNvSpPr>
              <a:spLocks/>
            </p:cNvSpPr>
            <p:nvPr/>
          </p:nvSpPr>
          <p:spPr bwMode="blackWhite">
            <a:xfrm>
              <a:off x="5250548" y="4449853"/>
              <a:ext cx="256181" cy="186418"/>
            </a:xfrm>
            <a:custGeom>
              <a:avLst/>
              <a:gdLst/>
              <a:ahLst/>
              <a:cxnLst>
                <a:cxn ang="0">
                  <a:pos x="218" y="209"/>
                </a:cxn>
                <a:cxn ang="0">
                  <a:pos x="256" y="155"/>
                </a:cxn>
                <a:cxn ang="0">
                  <a:pos x="276" y="74"/>
                </a:cxn>
                <a:cxn ang="0">
                  <a:pos x="276" y="20"/>
                </a:cxn>
                <a:cxn ang="0">
                  <a:pos x="256" y="20"/>
                </a:cxn>
                <a:cxn ang="0">
                  <a:pos x="218" y="0"/>
                </a:cxn>
                <a:cxn ang="0">
                  <a:pos x="186" y="0"/>
                </a:cxn>
                <a:cxn ang="0">
                  <a:pos x="147" y="20"/>
                </a:cxn>
                <a:cxn ang="0">
                  <a:pos x="128" y="40"/>
                </a:cxn>
                <a:cxn ang="0">
                  <a:pos x="57" y="20"/>
                </a:cxn>
                <a:cxn ang="0">
                  <a:pos x="0" y="20"/>
                </a:cxn>
                <a:cxn ang="0">
                  <a:pos x="0" y="74"/>
                </a:cxn>
                <a:cxn ang="0">
                  <a:pos x="57" y="74"/>
                </a:cxn>
                <a:cxn ang="0">
                  <a:pos x="109" y="94"/>
                </a:cxn>
                <a:cxn ang="0">
                  <a:pos x="128" y="114"/>
                </a:cxn>
                <a:cxn ang="0">
                  <a:pos x="166" y="134"/>
                </a:cxn>
                <a:cxn ang="0">
                  <a:pos x="186" y="155"/>
                </a:cxn>
                <a:cxn ang="0">
                  <a:pos x="205" y="155"/>
                </a:cxn>
                <a:cxn ang="0">
                  <a:pos x="205" y="188"/>
                </a:cxn>
                <a:cxn ang="0">
                  <a:pos x="218" y="209"/>
                </a:cxn>
              </a:cxnLst>
              <a:rect l="0" t="0" r="r" b="b"/>
              <a:pathLst>
                <a:path w="277" h="210">
                  <a:moveTo>
                    <a:pt x="218" y="209"/>
                  </a:moveTo>
                  <a:lnTo>
                    <a:pt x="256" y="155"/>
                  </a:lnTo>
                  <a:lnTo>
                    <a:pt x="276" y="74"/>
                  </a:lnTo>
                  <a:lnTo>
                    <a:pt x="276" y="20"/>
                  </a:lnTo>
                  <a:lnTo>
                    <a:pt x="256" y="20"/>
                  </a:lnTo>
                  <a:lnTo>
                    <a:pt x="218" y="0"/>
                  </a:lnTo>
                  <a:lnTo>
                    <a:pt x="186" y="0"/>
                  </a:lnTo>
                  <a:lnTo>
                    <a:pt x="147" y="20"/>
                  </a:lnTo>
                  <a:lnTo>
                    <a:pt x="128" y="40"/>
                  </a:lnTo>
                  <a:lnTo>
                    <a:pt x="57" y="20"/>
                  </a:lnTo>
                  <a:lnTo>
                    <a:pt x="0" y="20"/>
                  </a:lnTo>
                  <a:lnTo>
                    <a:pt x="0" y="74"/>
                  </a:lnTo>
                  <a:lnTo>
                    <a:pt x="57" y="74"/>
                  </a:lnTo>
                  <a:lnTo>
                    <a:pt x="109" y="94"/>
                  </a:lnTo>
                  <a:lnTo>
                    <a:pt x="128" y="114"/>
                  </a:lnTo>
                  <a:lnTo>
                    <a:pt x="166" y="134"/>
                  </a:lnTo>
                  <a:lnTo>
                    <a:pt x="186" y="155"/>
                  </a:lnTo>
                  <a:lnTo>
                    <a:pt x="205" y="155"/>
                  </a:lnTo>
                  <a:lnTo>
                    <a:pt x="205" y="188"/>
                  </a:lnTo>
                  <a:lnTo>
                    <a:pt x="218" y="209"/>
                  </a:lnTo>
                </a:path>
              </a:pathLst>
            </a:custGeom>
            <a:solidFill>
              <a:schemeClr val="accent5">
                <a:lumMod val="75000"/>
              </a:schemeClr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49981" tIns="0" rIns="49981" bIns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>
                <a:solidFill>
                  <a:srgbClr val="1E698D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34" name="Freeform 22">
              <a:extLst>
                <a:ext uri="{FF2B5EF4-FFF2-40B4-BE49-F238E27FC236}">
                  <a16:creationId xmlns:a16="http://schemas.microsoft.com/office/drawing/2014/main" id="{B46A205B-D0A0-2064-6D26-0876D0EA15D5}"/>
                </a:ext>
              </a:extLst>
            </p:cNvPr>
            <p:cNvSpPr>
              <a:spLocks/>
            </p:cNvSpPr>
            <p:nvPr/>
          </p:nvSpPr>
          <p:spPr bwMode="blackWhite">
            <a:xfrm>
              <a:off x="5202174" y="4265476"/>
              <a:ext cx="341348" cy="222477"/>
            </a:xfrm>
            <a:custGeom>
              <a:avLst/>
              <a:gdLst/>
              <a:ahLst/>
              <a:cxnLst>
                <a:cxn ang="0">
                  <a:pos x="51" y="228"/>
                </a:cxn>
                <a:cxn ang="0">
                  <a:pos x="109" y="228"/>
                </a:cxn>
                <a:cxn ang="0">
                  <a:pos x="180" y="249"/>
                </a:cxn>
                <a:cxn ang="0">
                  <a:pos x="199" y="228"/>
                </a:cxn>
                <a:cxn ang="0">
                  <a:pos x="238" y="208"/>
                </a:cxn>
                <a:cxn ang="0">
                  <a:pos x="270" y="208"/>
                </a:cxn>
                <a:cxn ang="0">
                  <a:pos x="309" y="228"/>
                </a:cxn>
                <a:cxn ang="0">
                  <a:pos x="328" y="228"/>
                </a:cxn>
                <a:cxn ang="0">
                  <a:pos x="328" y="188"/>
                </a:cxn>
                <a:cxn ang="0">
                  <a:pos x="367" y="147"/>
                </a:cxn>
                <a:cxn ang="0">
                  <a:pos x="347" y="147"/>
                </a:cxn>
                <a:cxn ang="0">
                  <a:pos x="309" y="113"/>
                </a:cxn>
                <a:cxn ang="0">
                  <a:pos x="289" y="113"/>
                </a:cxn>
                <a:cxn ang="0">
                  <a:pos x="257" y="54"/>
                </a:cxn>
                <a:cxn ang="0">
                  <a:pos x="238" y="33"/>
                </a:cxn>
                <a:cxn ang="0">
                  <a:pos x="218" y="20"/>
                </a:cxn>
                <a:cxn ang="0">
                  <a:pos x="160" y="20"/>
                </a:cxn>
                <a:cxn ang="0">
                  <a:pos x="109" y="0"/>
                </a:cxn>
                <a:cxn ang="0">
                  <a:pos x="70" y="0"/>
                </a:cxn>
                <a:cxn ang="0">
                  <a:pos x="51" y="20"/>
                </a:cxn>
                <a:cxn ang="0">
                  <a:pos x="19" y="73"/>
                </a:cxn>
                <a:cxn ang="0">
                  <a:pos x="19" y="113"/>
                </a:cxn>
                <a:cxn ang="0">
                  <a:pos x="19" y="147"/>
                </a:cxn>
                <a:cxn ang="0">
                  <a:pos x="0" y="167"/>
                </a:cxn>
                <a:cxn ang="0">
                  <a:pos x="0" y="188"/>
                </a:cxn>
                <a:cxn ang="0">
                  <a:pos x="38" y="208"/>
                </a:cxn>
                <a:cxn ang="0">
                  <a:pos x="51" y="228"/>
                </a:cxn>
              </a:cxnLst>
              <a:rect l="0" t="0" r="r" b="b"/>
              <a:pathLst>
                <a:path w="368" h="250">
                  <a:moveTo>
                    <a:pt x="51" y="228"/>
                  </a:moveTo>
                  <a:lnTo>
                    <a:pt x="109" y="228"/>
                  </a:lnTo>
                  <a:lnTo>
                    <a:pt x="180" y="249"/>
                  </a:lnTo>
                  <a:lnTo>
                    <a:pt x="199" y="228"/>
                  </a:lnTo>
                  <a:lnTo>
                    <a:pt x="238" y="208"/>
                  </a:lnTo>
                  <a:lnTo>
                    <a:pt x="270" y="208"/>
                  </a:lnTo>
                  <a:lnTo>
                    <a:pt x="309" y="228"/>
                  </a:lnTo>
                  <a:lnTo>
                    <a:pt x="328" y="228"/>
                  </a:lnTo>
                  <a:lnTo>
                    <a:pt x="328" y="188"/>
                  </a:lnTo>
                  <a:lnTo>
                    <a:pt x="367" y="147"/>
                  </a:lnTo>
                  <a:lnTo>
                    <a:pt x="347" y="147"/>
                  </a:lnTo>
                  <a:lnTo>
                    <a:pt x="309" y="113"/>
                  </a:lnTo>
                  <a:lnTo>
                    <a:pt x="289" y="113"/>
                  </a:lnTo>
                  <a:lnTo>
                    <a:pt x="257" y="54"/>
                  </a:lnTo>
                  <a:lnTo>
                    <a:pt x="238" y="33"/>
                  </a:lnTo>
                  <a:lnTo>
                    <a:pt x="218" y="20"/>
                  </a:lnTo>
                  <a:lnTo>
                    <a:pt x="160" y="20"/>
                  </a:lnTo>
                  <a:lnTo>
                    <a:pt x="109" y="0"/>
                  </a:lnTo>
                  <a:lnTo>
                    <a:pt x="70" y="0"/>
                  </a:lnTo>
                  <a:lnTo>
                    <a:pt x="51" y="20"/>
                  </a:lnTo>
                  <a:lnTo>
                    <a:pt x="19" y="73"/>
                  </a:lnTo>
                  <a:lnTo>
                    <a:pt x="19" y="113"/>
                  </a:lnTo>
                  <a:lnTo>
                    <a:pt x="19" y="147"/>
                  </a:lnTo>
                  <a:lnTo>
                    <a:pt x="0" y="167"/>
                  </a:lnTo>
                  <a:lnTo>
                    <a:pt x="0" y="188"/>
                  </a:lnTo>
                  <a:lnTo>
                    <a:pt x="38" y="208"/>
                  </a:lnTo>
                  <a:lnTo>
                    <a:pt x="51" y="228"/>
                  </a:lnTo>
                </a:path>
              </a:pathLst>
            </a:custGeom>
            <a:solidFill>
              <a:schemeClr val="accent5">
                <a:lumMod val="75000"/>
              </a:schemeClr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49981" tIns="0" rIns="49981" bIns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>
                <a:solidFill>
                  <a:srgbClr val="1E698D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35" name="Freeform 23">
              <a:extLst>
                <a:ext uri="{FF2B5EF4-FFF2-40B4-BE49-F238E27FC236}">
                  <a16:creationId xmlns:a16="http://schemas.microsoft.com/office/drawing/2014/main" id="{36B3CAD3-A7EB-5B51-422D-46CA883099A0}"/>
                </a:ext>
              </a:extLst>
            </p:cNvPr>
            <p:cNvSpPr>
              <a:spLocks/>
            </p:cNvSpPr>
            <p:nvPr/>
          </p:nvSpPr>
          <p:spPr bwMode="blackWhite">
            <a:xfrm>
              <a:off x="5268263" y="4111035"/>
              <a:ext cx="441503" cy="287792"/>
            </a:xfrm>
            <a:custGeom>
              <a:avLst/>
              <a:gdLst/>
              <a:ahLst/>
              <a:cxnLst>
                <a:cxn ang="0">
                  <a:pos x="456" y="209"/>
                </a:cxn>
                <a:cxn ang="0">
                  <a:pos x="456" y="195"/>
                </a:cxn>
                <a:cxn ang="0">
                  <a:pos x="476" y="175"/>
                </a:cxn>
                <a:cxn ang="0">
                  <a:pos x="437" y="175"/>
                </a:cxn>
                <a:cxn ang="0">
                  <a:pos x="405" y="175"/>
                </a:cxn>
                <a:cxn ang="0">
                  <a:pos x="366" y="155"/>
                </a:cxn>
                <a:cxn ang="0">
                  <a:pos x="347" y="114"/>
                </a:cxn>
                <a:cxn ang="0">
                  <a:pos x="347" y="94"/>
                </a:cxn>
                <a:cxn ang="0">
                  <a:pos x="328" y="80"/>
                </a:cxn>
                <a:cxn ang="0">
                  <a:pos x="328" y="40"/>
                </a:cxn>
                <a:cxn ang="0">
                  <a:pos x="308" y="20"/>
                </a:cxn>
                <a:cxn ang="0">
                  <a:pos x="276" y="0"/>
                </a:cxn>
                <a:cxn ang="0">
                  <a:pos x="218" y="20"/>
                </a:cxn>
                <a:cxn ang="0">
                  <a:pos x="186" y="0"/>
                </a:cxn>
                <a:cxn ang="0">
                  <a:pos x="128" y="0"/>
                </a:cxn>
                <a:cxn ang="0">
                  <a:pos x="90" y="60"/>
                </a:cxn>
                <a:cxn ang="0">
                  <a:pos x="57" y="114"/>
                </a:cxn>
                <a:cxn ang="0">
                  <a:pos x="19" y="155"/>
                </a:cxn>
                <a:cxn ang="0">
                  <a:pos x="0" y="175"/>
                </a:cxn>
                <a:cxn ang="0">
                  <a:pos x="38" y="175"/>
                </a:cxn>
                <a:cxn ang="0">
                  <a:pos x="90" y="195"/>
                </a:cxn>
                <a:cxn ang="0">
                  <a:pos x="147" y="195"/>
                </a:cxn>
                <a:cxn ang="0">
                  <a:pos x="167" y="209"/>
                </a:cxn>
                <a:cxn ang="0">
                  <a:pos x="186" y="229"/>
                </a:cxn>
                <a:cxn ang="0">
                  <a:pos x="218" y="289"/>
                </a:cxn>
                <a:cxn ang="0">
                  <a:pos x="238" y="289"/>
                </a:cxn>
                <a:cxn ang="0">
                  <a:pos x="276" y="323"/>
                </a:cxn>
                <a:cxn ang="0">
                  <a:pos x="295" y="323"/>
                </a:cxn>
                <a:cxn ang="0">
                  <a:pos x="308" y="309"/>
                </a:cxn>
                <a:cxn ang="0">
                  <a:pos x="366" y="269"/>
                </a:cxn>
                <a:cxn ang="0">
                  <a:pos x="418" y="229"/>
                </a:cxn>
                <a:cxn ang="0">
                  <a:pos x="456" y="209"/>
                </a:cxn>
              </a:cxnLst>
              <a:rect l="0" t="0" r="r" b="b"/>
              <a:pathLst>
                <a:path w="477" h="324">
                  <a:moveTo>
                    <a:pt x="456" y="209"/>
                  </a:moveTo>
                  <a:lnTo>
                    <a:pt x="456" y="195"/>
                  </a:lnTo>
                  <a:lnTo>
                    <a:pt x="476" y="175"/>
                  </a:lnTo>
                  <a:lnTo>
                    <a:pt x="437" y="175"/>
                  </a:lnTo>
                  <a:lnTo>
                    <a:pt x="405" y="175"/>
                  </a:lnTo>
                  <a:lnTo>
                    <a:pt x="366" y="155"/>
                  </a:lnTo>
                  <a:lnTo>
                    <a:pt x="347" y="114"/>
                  </a:lnTo>
                  <a:lnTo>
                    <a:pt x="347" y="94"/>
                  </a:lnTo>
                  <a:lnTo>
                    <a:pt x="328" y="80"/>
                  </a:lnTo>
                  <a:lnTo>
                    <a:pt x="328" y="40"/>
                  </a:lnTo>
                  <a:lnTo>
                    <a:pt x="308" y="20"/>
                  </a:lnTo>
                  <a:lnTo>
                    <a:pt x="276" y="0"/>
                  </a:lnTo>
                  <a:lnTo>
                    <a:pt x="218" y="20"/>
                  </a:lnTo>
                  <a:lnTo>
                    <a:pt x="186" y="0"/>
                  </a:lnTo>
                  <a:lnTo>
                    <a:pt x="128" y="0"/>
                  </a:lnTo>
                  <a:lnTo>
                    <a:pt x="90" y="60"/>
                  </a:lnTo>
                  <a:lnTo>
                    <a:pt x="57" y="114"/>
                  </a:lnTo>
                  <a:lnTo>
                    <a:pt x="19" y="155"/>
                  </a:lnTo>
                  <a:lnTo>
                    <a:pt x="0" y="175"/>
                  </a:lnTo>
                  <a:lnTo>
                    <a:pt x="38" y="175"/>
                  </a:lnTo>
                  <a:lnTo>
                    <a:pt x="90" y="195"/>
                  </a:lnTo>
                  <a:lnTo>
                    <a:pt x="147" y="195"/>
                  </a:lnTo>
                  <a:lnTo>
                    <a:pt x="167" y="209"/>
                  </a:lnTo>
                  <a:lnTo>
                    <a:pt x="186" y="229"/>
                  </a:lnTo>
                  <a:lnTo>
                    <a:pt x="218" y="289"/>
                  </a:lnTo>
                  <a:lnTo>
                    <a:pt x="238" y="289"/>
                  </a:lnTo>
                  <a:lnTo>
                    <a:pt x="276" y="323"/>
                  </a:lnTo>
                  <a:lnTo>
                    <a:pt x="295" y="323"/>
                  </a:lnTo>
                  <a:lnTo>
                    <a:pt x="308" y="309"/>
                  </a:lnTo>
                  <a:lnTo>
                    <a:pt x="366" y="269"/>
                  </a:lnTo>
                  <a:lnTo>
                    <a:pt x="418" y="229"/>
                  </a:lnTo>
                  <a:lnTo>
                    <a:pt x="456" y="209"/>
                  </a:lnTo>
                </a:path>
              </a:pathLst>
            </a:custGeom>
            <a:solidFill>
              <a:srgbClr val="7D9EA9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49981" tIns="0" rIns="49981" bIns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>
                <a:solidFill>
                  <a:srgbClr val="1E698D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36" name="Freeform 24">
              <a:extLst>
                <a:ext uri="{FF2B5EF4-FFF2-40B4-BE49-F238E27FC236}">
                  <a16:creationId xmlns:a16="http://schemas.microsoft.com/office/drawing/2014/main" id="{B7BE0D66-084C-EAE4-3715-EC7C3C94E6F7}"/>
                </a:ext>
              </a:extLst>
            </p:cNvPr>
            <p:cNvSpPr>
              <a:spLocks/>
            </p:cNvSpPr>
            <p:nvPr/>
          </p:nvSpPr>
          <p:spPr bwMode="blackWhite">
            <a:xfrm>
              <a:off x="5671611" y="4165464"/>
              <a:ext cx="238466" cy="132670"/>
            </a:xfrm>
            <a:custGeom>
              <a:avLst/>
              <a:gdLst/>
              <a:ahLst/>
              <a:cxnLst>
                <a:cxn ang="0">
                  <a:pos x="19" y="148"/>
                </a:cxn>
                <a:cxn ang="0">
                  <a:pos x="19" y="134"/>
                </a:cxn>
                <a:cxn ang="0">
                  <a:pos x="38" y="114"/>
                </a:cxn>
                <a:cxn ang="0">
                  <a:pos x="0" y="114"/>
                </a:cxn>
                <a:cxn ang="0">
                  <a:pos x="38" y="94"/>
                </a:cxn>
                <a:cxn ang="0">
                  <a:pos x="76" y="74"/>
                </a:cxn>
                <a:cxn ang="0">
                  <a:pos x="108" y="74"/>
                </a:cxn>
                <a:cxn ang="0">
                  <a:pos x="146" y="53"/>
                </a:cxn>
                <a:cxn ang="0">
                  <a:pos x="166" y="20"/>
                </a:cxn>
                <a:cxn ang="0">
                  <a:pos x="185" y="0"/>
                </a:cxn>
                <a:cxn ang="0">
                  <a:pos x="198" y="33"/>
                </a:cxn>
                <a:cxn ang="0">
                  <a:pos x="256" y="33"/>
                </a:cxn>
                <a:cxn ang="0">
                  <a:pos x="236" y="53"/>
                </a:cxn>
                <a:cxn ang="0">
                  <a:pos x="236" y="74"/>
                </a:cxn>
                <a:cxn ang="0">
                  <a:pos x="198" y="94"/>
                </a:cxn>
                <a:cxn ang="0">
                  <a:pos x="185" y="134"/>
                </a:cxn>
                <a:cxn ang="0">
                  <a:pos x="89" y="134"/>
                </a:cxn>
                <a:cxn ang="0">
                  <a:pos x="19" y="148"/>
                </a:cxn>
              </a:cxnLst>
              <a:rect l="0" t="0" r="r" b="b"/>
              <a:pathLst>
                <a:path w="257" h="149">
                  <a:moveTo>
                    <a:pt x="19" y="148"/>
                  </a:moveTo>
                  <a:lnTo>
                    <a:pt x="19" y="134"/>
                  </a:lnTo>
                  <a:lnTo>
                    <a:pt x="38" y="114"/>
                  </a:lnTo>
                  <a:lnTo>
                    <a:pt x="0" y="114"/>
                  </a:lnTo>
                  <a:lnTo>
                    <a:pt x="38" y="94"/>
                  </a:lnTo>
                  <a:lnTo>
                    <a:pt x="76" y="74"/>
                  </a:lnTo>
                  <a:lnTo>
                    <a:pt x="108" y="74"/>
                  </a:lnTo>
                  <a:lnTo>
                    <a:pt x="146" y="53"/>
                  </a:lnTo>
                  <a:lnTo>
                    <a:pt x="166" y="20"/>
                  </a:lnTo>
                  <a:lnTo>
                    <a:pt x="185" y="0"/>
                  </a:lnTo>
                  <a:lnTo>
                    <a:pt x="198" y="33"/>
                  </a:lnTo>
                  <a:lnTo>
                    <a:pt x="256" y="33"/>
                  </a:lnTo>
                  <a:lnTo>
                    <a:pt x="236" y="53"/>
                  </a:lnTo>
                  <a:lnTo>
                    <a:pt x="236" y="74"/>
                  </a:lnTo>
                  <a:lnTo>
                    <a:pt x="198" y="94"/>
                  </a:lnTo>
                  <a:lnTo>
                    <a:pt x="185" y="134"/>
                  </a:lnTo>
                  <a:lnTo>
                    <a:pt x="89" y="134"/>
                  </a:lnTo>
                  <a:lnTo>
                    <a:pt x="19" y="148"/>
                  </a:lnTo>
                </a:path>
              </a:pathLst>
            </a:custGeom>
            <a:solidFill>
              <a:srgbClr val="7D9EA9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49981" tIns="0" rIns="49981" bIns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>
                <a:solidFill>
                  <a:srgbClr val="1E698D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37" name="Freeform 25">
              <a:extLst>
                <a:ext uri="{FF2B5EF4-FFF2-40B4-BE49-F238E27FC236}">
                  <a16:creationId xmlns:a16="http://schemas.microsoft.com/office/drawing/2014/main" id="{2CEBE402-9009-3F59-08DD-920C4F170BA3}"/>
                </a:ext>
              </a:extLst>
            </p:cNvPr>
            <p:cNvSpPr>
              <a:spLocks/>
            </p:cNvSpPr>
            <p:nvPr/>
          </p:nvSpPr>
          <p:spPr bwMode="blackWhite">
            <a:xfrm>
              <a:off x="5842626" y="4009662"/>
              <a:ext cx="130816" cy="187099"/>
            </a:xfrm>
            <a:custGeom>
              <a:avLst/>
              <a:gdLst/>
              <a:ahLst/>
              <a:cxnLst>
                <a:cxn ang="0">
                  <a:pos x="70" y="210"/>
                </a:cxn>
                <a:cxn ang="0">
                  <a:pos x="108" y="135"/>
                </a:cxn>
                <a:cxn ang="0">
                  <a:pos x="121" y="60"/>
                </a:cxn>
                <a:cxn ang="0">
                  <a:pos x="141" y="20"/>
                </a:cxn>
                <a:cxn ang="0">
                  <a:pos x="121" y="0"/>
                </a:cxn>
                <a:cxn ang="0">
                  <a:pos x="89" y="0"/>
                </a:cxn>
                <a:cxn ang="0">
                  <a:pos x="70" y="20"/>
                </a:cxn>
                <a:cxn ang="0">
                  <a:pos x="70" y="40"/>
                </a:cxn>
                <a:cxn ang="0">
                  <a:pos x="51" y="81"/>
                </a:cxn>
                <a:cxn ang="0">
                  <a:pos x="51" y="94"/>
                </a:cxn>
                <a:cxn ang="0">
                  <a:pos x="12" y="135"/>
                </a:cxn>
                <a:cxn ang="0">
                  <a:pos x="0" y="176"/>
                </a:cxn>
                <a:cxn ang="0">
                  <a:pos x="12" y="210"/>
                </a:cxn>
                <a:cxn ang="0">
                  <a:pos x="70" y="210"/>
                </a:cxn>
              </a:cxnLst>
              <a:rect l="0" t="0" r="r" b="b"/>
              <a:pathLst>
                <a:path w="142" h="211">
                  <a:moveTo>
                    <a:pt x="70" y="210"/>
                  </a:moveTo>
                  <a:lnTo>
                    <a:pt x="108" y="135"/>
                  </a:lnTo>
                  <a:lnTo>
                    <a:pt x="121" y="60"/>
                  </a:lnTo>
                  <a:lnTo>
                    <a:pt x="141" y="20"/>
                  </a:lnTo>
                  <a:lnTo>
                    <a:pt x="121" y="0"/>
                  </a:lnTo>
                  <a:lnTo>
                    <a:pt x="89" y="0"/>
                  </a:lnTo>
                  <a:lnTo>
                    <a:pt x="70" y="20"/>
                  </a:lnTo>
                  <a:lnTo>
                    <a:pt x="70" y="40"/>
                  </a:lnTo>
                  <a:lnTo>
                    <a:pt x="51" y="81"/>
                  </a:lnTo>
                  <a:lnTo>
                    <a:pt x="51" y="94"/>
                  </a:lnTo>
                  <a:lnTo>
                    <a:pt x="12" y="135"/>
                  </a:lnTo>
                  <a:lnTo>
                    <a:pt x="0" y="176"/>
                  </a:lnTo>
                  <a:lnTo>
                    <a:pt x="12" y="210"/>
                  </a:lnTo>
                  <a:lnTo>
                    <a:pt x="70" y="210"/>
                  </a:lnTo>
                </a:path>
              </a:pathLst>
            </a:custGeom>
            <a:solidFill>
              <a:srgbClr val="7D9EA9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49981" tIns="0" rIns="49981" bIns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>
                <a:solidFill>
                  <a:srgbClr val="1E698D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38" name="Freeform 26">
              <a:extLst>
                <a:ext uri="{FF2B5EF4-FFF2-40B4-BE49-F238E27FC236}">
                  <a16:creationId xmlns:a16="http://schemas.microsoft.com/office/drawing/2014/main" id="{A9F7CD19-7003-606C-BC69-E1DA8467654F}"/>
                </a:ext>
              </a:extLst>
            </p:cNvPr>
            <p:cNvSpPr>
              <a:spLocks/>
            </p:cNvSpPr>
            <p:nvPr/>
          </p:nvSpPr>
          <p:spPr bwMode="blackWhite">
            <a:xfrm>
              <a:off x="5386133" y="3825285"/>
              <a:ext cx="589352" cy="444275"/>
            </a:xfrm>
            <a:custGeom>
              <a:avLst/>
              <a:gdLst/>
              <a:ahLst/>
              <a:cxnLst>
                <a:cxn ang="0">
                  <a:pos x="616" y="188"/>
                </a:cxn>
                <a:cxn ang="0">
                  <a:pos x="603" y="174"/>
                </a:cxn>
                <a:cxn ang="0">
                  <a:pos x="616" y="134"/>
                </a:cxn>
                <a:cxn ang="0">
                  <a:pos x="636" y="114"/>
                </a:cxn>
                <a:cxn ang="0">
                  <a:pos x="636" y="94"/>
                </a:cxn>
                <a:cxn ang="0">
                  <a:pos x="584" y="74"/>
                </a:cxn>
                <a:cxn ang="0">
                  <a:pos x="565" y="74"/>
                </a:cxn>
                <a:cxn ang="0">
                  <a:pos x="526" y="40"/>
                </a:cxn>
                <a:cxn ang="0">
                  <a:pos x="494" y="40"/>
                </a:cxn>
                <a:cxn ang="0">
                  <a:pos x="455" y="20"/>
                </a:cxn>
                <a:cxn ang="0">
                  <a:pos x="417" y="20"/>
                </a:cxn>
                <a:cxn ang="0">
                  <a:pos x="385" y="0"/>
                </a:cxn>
                <a:cxn ang="0">
                  <a:pos x="328" y="0"/>
                </a:cxn>
                <a:cxn ang="0">
                  <a:pos x="308" y="20"/>
                </a:cxn>
                <a:cxn ang="0">
                  <a:pos x="276" y="40"/>
                </a:cxn>
                <a:cxn ang="0">
                  <a:pos x="237" y="20"/>
                </a:cxn>
                <a:cxn ang="0">
                  <a:pos x="218" y="60"/>
                </a:cxn>
                <a:cxn ang="0">
                  <a:pos x="199" y="74"/>
                </a:cxn>
                <a:cxn ang="0">
                  <a:pos x="199" y="114"/>
                </a:cxn>
                <a:cxn ang="0">
                  <a:pos x="180" y="134"/>
                </a:cxn>
                <a:cxn ang="0">
                  <a:pos x="199" y="174"/>
                </a:cxn>
                <a:cxn ang="0">
                  <a:pos x="199" y="188"/>
                </a:cxn>
                <a:cxn ang="0">
                  <a:pos x="167" y="228"/>
                </a:cxn>
                <a:cxn ang="0">
                  <a:pos x="90" y="228"/>
                </a:cxn>
                <a:cxn ang="0">
                  <a:pos x="38" y="249"/>
                </a:cxn>
                <a:cxn ang="0">
                  <a:pos x="0" y="289"/>
                </a:cxn>
                <a:cxn ang="0">
                  <a:pos x="0" y="323"/>
                </a:cxn>
                <a:cxn ang="0">
                  <a:pos x="57" y="323"/>
                </a:cxn>
                <a:cxn ang="0">
                  <a:pos x="90" y="343"/>
                </a:cxn>
                <a:cxn ang="0">
                  <a:pos x="147" y="323"/>
                </a:cxn>
                <a:cxn ang="0">
                  <a:pos x="180" y="343"/>
                </a:cxn>
                <a:cxn ang="0">
                  <a:pos x="199" y="363"/>
                </a:cxn>
                <a:cxn ang="0">
                  <a:pos x="199" y="404"/>
                </a:cxn>
                <a:cxn ang="0">
                  <a:pos x="218" y="417"/>
                </a:cxn>
                <a:cxn ang="0">
                  <a:pos x="218" y="438"/>
                </a:cxn>
                <a:cxn ang="0">
                  <a:pos x="237" y="478"/>
                </a:cxn>
                <a:cxn ang="0">
                  <a:pos x="276" y="499"/>
                </a:cxn>
                <a:cxn ang="0">
                  <a:pos x="308" y="499"/>
                </a:cxn>
                <a:cxn ang="0">
                  <a:pos x="347" y="478"/>
                </a:cxn>
                <a:cxn ang="0">
                  <a:pos x="385" y="458"/>
                </a:cxn>
                <a:cxn ang="0">
                  <a:pos x="417" y="458"/>
                </a:cxn>
                <a:cxn ang="0">
                  <a:pos x="455" y="438"/>
                </a:cxn>
                <a:cxn ang="0">
                  <a:pos x="475" y="404"/>
                </a:cxn>
                <a:cxn ang="0">
                  <a:pos x="494" y="384"/>
                </a:cxn>
                <a:cxn ang="0">
                  <a:pos x="507" y="343"/>
                </a:cxn>
                <a:cxn ang="0">
                  <a:pos x="545" y="303"/>
                </a:cxn>
                <a:cxn ang="0">
                  <a:pos x="545" y="289"/>
                </a:cxn>
                <a:cxn ang="0">
                  <a:pos x="565" y="249"/>
                </a:cxn>
                <a:cxn ang="0">
                  <a:pos x="565" y="228"/>
                </a:cxn>
                <a:cxn ang="0">
                  <a:pos x="584" y="208"/>
                </a:cxn>
                <a:cxn ang="0">
                  <a:pos x="616" y="208"/>
                </a:cxn>
                <a:cxn ang="0">
                  <a:pos x="616" y="188"/>
                </a:cxn>
              </a:cxnLst>
              <a:rect l="0" t="0" r="r" b="b"/>
              <a:pathLst>
                <a:path w="637" h="500">
                  <a:moveTo>
                    <a:pt x="616" y="188"/>
                  </a:moveTo>
                  <a:lnTo>
                    <a:pt x="603" y="174"/>
                  </a:lnTo>
                  <a:lnTo>
                    <a:pt x="616" y="134"/>
                  </a:lnTo>
                  <a:lnTo>
                    <a:pt x="636" y="114"/>
                  </a:lnTo>
                  <a:lnTo>
                    <a:pt x="636" y="94"/>
                  </a:lnTo>
                  <a:lnTo>
                    <a:pt x="584" y="74"/>
                  </a:lnTo>
                  <a:lnTo>
                    <a:pt x="565" y="74"/>
                  </a:lnTo>
                  <a:lnTo>
                    <a:pt x="526" y="40"/>
                  </a:lnTo>
                  <a:lnTo>
                    <a:pt x="494" y="40"/>
                  </a:lnTo>
                  <a:lnTo>
                    <a:pt x="455" y="20"/>
                  </a:lnTo>
                  <a:lnTo>
                    <a:pt x="417" y="20"/>
                  </a:lnTo>
                  <a:lnTo>
                    <a:pt x="385" y="0"/>
                  </a:lnTo>
                  <a:lnTo>
                    <a:pt x="328" y="0"/>
                  </a:lnTo>
                  <a:lnTo>
                    <a:pt x="308" y="20"/>
                  </a:lnTo>
                  <a:lnTo>
                    <a:pt x="276" y="40"/>
                  </a:lnTo>
                  <a:lnTo>
                    <a:pt x="237" y="20"/>
                  </a:lnTo>
                  <a:lnTo>
                    <a:pt x="218" y="60"/>
                  </a:lnTo>
                  <a:lnTo>
                    <a:pt x="199" y="74"/>
                  </a:lnTo>
                  <a:lnTo>
                    <a:pt x="199" y="114"/>
                  </a:lnTo>
                  <a:lnTo>
                    <a:pt x="180" y="134"/>
                  </a:lnTo>
                  <a:lnTo>
                    <a:pt x="199" y="174"/>
                  </a:lnTo>
                  <a:lnTo>
                    <a:pt x="199" y="188"/>
                  </a:lnTo>
                  <a:lnTo>
                    <a:pt x="167" y="228"/>
                  </a:lnTo>
                  <a:lnTo>
                    <a:pt x="90" y="228"/>
                  </a:lnTo>
                  <a:lnTo>
                    <a:pt x="38" y="249"/>
                  </a:lnTo>
                  <a:lnTo>
                    <a:pt x="0" y="289"/>
                  </a:lnTo>
                  <a:lnTo>
                    <a:pt x="0" y="323"/>
                  </a:lnTo>
                  <a:lnTo>
                    <a:pt x="57" y="323"/>
                  </a:lnTo>
                  <a:lnTo>
                    <a:pt x="90" y="343"/>
                  </a:lnTo>
                  <a:lnTo>
                    <a:pt x="147" y="323"/>
                  </a:lnTo>
                  <a:lnTo>
                    <a:pt x="180" y="343"/>
                  </a:lnTo>
                  <a:lnTo>
                    <a:pt x="199" y="363"/>
                  </a:lnTo>
                  <a:lnTo>
                    <a:pt x="199" y="404"/>
                  </a:lnTo>
                  <a:lnTo>
                    <a:pt x="218" y="417"/>
                  </a:lnTo>
                  <a:lnTo>
                    <a:pt x="218" y="438"/>
                  </a:lnTo>
                  <a:lnTo>
                    <a:pt x="237" y="478"/>
                  </a:lnTo>
                  <a:lnTo>
                    <a:pt x="276" y="499"/>
                  </a:lnTo>
                  <a:lnTo>
                    <a:pt x="308" y="499"/>
                  </a:lnTo>
                  <a:lnTo>
                    <a:pt x="347" y="478"/>
                  </a:lnTo>
                  <a:lnTo>
                    <a:pt x="385" y="458"/>
                  </a:lnTo>
                  <a:lnTo>
                    <a:pt x="417" y="458"/>
                  </a:lnTo>
                  <a:lnTo>
                    <a:pt x="455" y="438"/>
                  </a:lnTo>
                  <a:lnTo>
                    <a:pt x="475" y="404"/>
                  </a:lnTo>
                  <a:lnTo>
                    <a:pt x="494" y="384"/>
                  </a:lnTo>
                  <a:lnTo>
                    <a:pt x="507" y="343"/>
                  </a:lnTo>
                  <a:lnTo>
                    <a:pt x="545" y="303"/>
                  </a:lnTo>
                  <a:lnTo>
                    <a:pt x="545" y="289"/>
                  </a:lnTo>
                  <a:lnTo>
                    <a:pt x="565" y="249"/>
                  </a:lnTo>
                  <a:lnTo>
                    <a:pt x="565" y="228"/>
                  </a:lnTo>
                  <a:lnTo>
                    <a:pt x="584" y="208"/>
                  </a:lnTo>
                  <a:lnTo>
                    <a:pt x="616" y="208"/>
                  </a:lnTo>
                  <a:lnTo>
                    <a:pt x="616" y="188"/>
                  </a:lnTo>
                </a:path>
              </a:pathLst>
            </a:custGeom>
            <a:solidFill>
              <a:srgbClr val="7D9EA9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49981" tIns="0" rIns="49981" bIns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>
                <a:solidFill>
                  <a:srgbClr val="1E698D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39" name="Freeform 27">
              <a:extLst>
                <a:ext uri="{FF2B5EF4-FFF2-40B4-BE49-F238E27FC236}">
                  <a16:creationId xmlns:a16="http://schemas.microsoft.com/office/drawing/2014/main" id="{291A58F8-3720-A002-FBC1-CB498CAF7812}"/>
                </a:ext>
              </a:extLst>
            </p:cNvPr>
            <p:cNvSpPr>
              <a:spLocks/>
            </p:cNvSpPr>
            <p:nvPr/>
          </p:nvSpPr>
          <p:spPr bwMode="blackWhite">
            <a:xfrm>
              <a:off x="5606203" y="3487146"/>
              <a:ext cx="506911" cy="543607"/>
            </a:xfrm>
            <a:custGeom>
              <a:avLst/>
              <a:gdLst/>
              <a:ahLst/>
              <a:cxnLst>
                <a:cxn ang="0">
                  <a:pos x="38" y="424"/>
                </a:cxn>
                <a:cxn ang="0">
                  <a:pos x="70" y="403"/>
                </a:cxn>
                <a:cxn ang="0">
                  <a:pos x="90" y="383"/>
                </a:cxn>
                <a:cxn ang="0">
                  <a:pos x="147" y="383"/>
                </a:cxn>
                <a:cxn ang="0">
                  <a:pos x="179" y="403"/>
                </a:cxn>
                <a:cxn ang="0">
                  <a:pos x="217" y="403"/>
                </a:cxn>
                <a:cxn ang="0">
                  <a:pos x="256" y="424"/>
                </a:cxn>
                <a:cxn ang="0">
                  <a:pos x="288" y="424"/>
                </a:cxn>
                <a:cxn ang="0">
                  <a:pos x="327" y="457"/>
                </a:cxn>
                <a:cxn ang="0">
                  <a:pos x="346" y="457"/>
                </a:cxn>
                <a:cxn ang="0">
                  <a:pos x="398" y="477"/>
                </a:cxn>
                <a:cxn ang="0">
                  <a:pos x="398" y="498"/>
                </a:cxn>
                <a:cxn ang="0">
                  <a:pos x="378" y="517"/>
                </a:cxn>
                <a:cxn ang="0">
                  <a:pos x="365" y="558"/>
                </a:cxn>
                <a:cxn ang="0">
                  <a:pos x="378" y="571"/>
                </a:cxn>
                <a:cxn ang="0">
                  <a:pos x="378" y="591"/>
                </a:cxn>
                <a:cxn ang="0">
                  <a:pos x="398" y="612"/>
                </a:cxn>
                <a:cxn ang="0">
                  <a:pos x="417" y="591"/>
                </a:cxn>
                <a:cxn ang="0">
                  <a:pos x="436" y="558"/>
                </a:cxn>
                <a:cxn ang="0">
                  <a:pos x="436" y="498"/>
                </a:cxn>
                <a:cxn ang="0">
                  <a:pos x="455" y="457"/>
                </a:cxn>
                <a:cxn ang="0">
                  <a:pos x="455" y="322"/>
                </a:cxn>
                <a:cxn ang="0">
                  <a:pos x="475" y="289"/>
                </a:cxn>
                <a:cxn ang="0">
                  <a:pos x="475" y="309"/>
                </a:cxn>
                <a:cxn ang="0">
                  <a:pos x="488" y="309"/>
                </a:cxn>
                <a:cxn ang="0">
                  <a:pos x="526" y="228"/>
                </a:cxn>
                <a:cxn ang="0">
                  <a:pos x="546" y="208"/>
                </a:cxn>
                <a:cxn ang="0">
                  <a:pos x="488" y="194"/>
                </a:cxn>
                <a:cxn ang="0">
                  <a:pos x="488" y="174"/>
                </a:cxn>
                <a:cxn ang="0">
                  <a:pos x="475" y="154"/>
                </a:cxn>
                <a:cxn ang="0">
                  <a:pos x="475" y="134"/>
                </a:cxn>
                <a:cxn ang="0">
                  <a:pos x="488" y="134"/>
                </a:cxn>
                <a:cxn ang="0">
                  <a:pos x="507" y="113"/>
                </a:cxn>
                <a:cxn ang="0">
                  <a:pos x="507" y="80"/>
                </a:cxn>
                <a:cxn ang="0">
                  <a:pos x="488" y="40"/>
                </a:cxn>
                <a:cxn ang="0">
                  <a:pos x="475" y="40"/>
                </a:cxn>
                <a:cxn ang="0">
                  <a:pos x="475" y="20"/>
                </a:cxn>
                <a:cxn ang="0">
                  <a:pos x="398" y="0"/>
                </a:cxn>
                <a:cxn ang="0">
                  <a:pos x="365" y="40"/>
                </a:cxn>
                <a:cxn ang="0">
                  <a:pos x="327" y="40"/>
                </a:cxn>
                <a:cxn ang="0">
                  <a:pos x="327" y="20"/>
                </a:cxn>
                <a:cxn ang="0">
                  <a:pos x="307" y="0"/>
                </a:cxn>
                <a:cxn ang="0">
                  <a:pos x="269" y="40"/>
                </a:cxn>
                <a:cxn ang="0">
                  <a:pos x="198" y="60"/>
                </a:cxn>
                <a:cxn ang="0">
                  <a:pos x="160" y="40"/>
                </a:cxn>
                <a:cxn ang="0">
                  <a:pos x="147" y="60"/>
                </a:cxn>
                <a:cxn ang="0">
                  <a:pos x="147" y="80"/>
                </a:cxn>
                <a:cxn ang="0">
                  <a:pos x="160" y="93"/>
                </a:cxn>
                <a:cxn ang="0">
                  <a:pos x="160" y="113"/>
                </a:cxn>
                <a:cxn ang="0">
                  <a:pos x="128" y="154"/>
                </a:cxn>
                <a:cxn ang="0">
                  <a:pos x="90" y="154"/>
                </a:cxn>
                <a:cxn ang="0">
                  <a:pos x="51" y="134"/>
                </a:cxn>
                <a:cxn ang="0">
                  <a:pos x="38" y="134"/>
                </a:cxn>
                <a:cxn ang="0">
                  <a:pos x="19" y="154"/>
                </a:cxn>
                <a:cxn ang="0">
                  <a:pos x="0" y="194"/>
                </a:cxn>
                <a:cxn ang="0">
                  <a:pos x="19" y="248"/>
                </a:cxn>
                <a:cxn ang="0">
                  <a:pos x="19" y="322"/>
                </a:cxn>
                <a:cxn ang="0">
                  <a:pos x="38" y="363"/>
                </a:cxn>
                <a:cxn ang="0">
                  <a:pos x="38" y="424"/>
                </a:cxn>
              </a:cxnLst>
              <a:rect l="0" t="0" r="r" b="b"/>
              <a:pathLst>
                <a:path w="547" h="613">
                  <a:moveTo>
                    <a:pt x="38" y="424"/>
                  </a:moveTo>
                  <a:lnTo>
                    <a:pt x="70" y="403"/>
                  </a:lnTo>
                  <a:lnTo>
                    <a:pt x="90" y="383"/>
                  </a:lnTo>
                  <a:lnTo>
                    <a:pt x="147" y="383"/>
                  </a:lnTo>
                  <a:lnTo>
                    <a:pt x="179" y="403"/>
                  </a:lnTo>
                  <a:lnTo>
                    <a:pt x="217" y="403"/>
                  </a:lnTo>
                  <a:lnTo>
                    <a:pt x="256" y="424"/>
                  </a:lnTo>
                  <a:lnTo>
                    <a:pt x="288" y="424"/>
                  </a:lnTo>
                  <a:lnTo>
                    <a:pt x="327" y="457"/>
                  </a:lnTo>
                  <a:lnTo>
                    <a:pt x="346" y="457"/>
                  </a:lnTo>
                  <a:lnTo>
                    <a:pt x="398" y="477"/>
                  </a:lnTo>
                  <a:lnTo>
                    <a:pt x="398" y="498"/>
                  </a:lnTo>
                  <a:lnTo>
                    <a:pt x="378" y="517"/>
                  </a:lnTo>
                  <a:lnTo>
                    <a:pt x="365" y="558"/>
                  </a:lnTo>
                  <a:lnTo>
                    <a:pt x="378" y="571"/>
                  </a:lnTo>
                  <a:lnTo>
                    <a:pt x="378" y="591"/>
                  </a:lnTo>
                  <a:lnTo>
                    <a:pt x="398" y="612"/>
                  </a:lnTo>
                  <a:lnTo>
                    <a:pt x="417" y="591"/>
                  </a:lnTo>
                  <a:lnTo>
                    <a:pt x="436" y="558"/>
                  </a:lnTo>
                  <a:lnTo>
                    <a:pt x="436" y="498"/>
                  </a:lnTo>
                  <a:lnTo>
                    <a:pt x="455" y="457"/>
                  </a:lnTo>
                  <a:lnTo>
                    <a:pt x="455" y="322"/>
                  </a:lnTo>
                  <a:lnTo>
                    <a:pt x="475" y="289"/>
                  </a:lnTo>
                  <a:lnTo>
                    <a:pt x="475" y="309"/>
                  </a:lnTo>
                  <a:lnTo>
                    <a:pt x="488" y="309"/>
                  </a:lnTo>
                  <a:lnTo>
                    <a:pt x="526" y="228"/>
                  </a:lnTo>
                  <a:lnTo>
                    <a:pt x="546" y="208"/>
                  </a:lnTo>
                  <a:lnTo>
                    <a:pt x="488" y="194"/>
                  </a:lnTo>
                  <a:lnTo>
                    <a:pt x="488" y="174"/>
                  </a:lnTo>
                  <a:lnTo>
                    <a:pt x="475" y="154"/>
                  </a:lnTo>
                  <a:lnTo>
                    <a:pt x="475" y="134"/>
                  </a:lnTo>
                  <a:lnTo>
                    <a:pt x="488" y="134"/>
                  </a:lnTo>
                  <a:lnTo>
                    <a:pt x="507" y="113"/>
                  </a:lnTo>
                  <a:lnTo>
                    <a:pt x="507" y="80"/>
                  </a:lnTo>
                  <a:lnTo>
                    <a:pt x="488" y="40"/>
                  </a:lnTo>
                  <a:lnTo>
                    <a:pt x="475" y="40"/>
                  </a:lnTo>
                  <a:lnTo>
                    <a:pt x="475" y="20"/>
                  </a:lnTo>
                  <a:lnTo>
                    <a:pt x="398" y="0"/>
                  </a:lnTo>
                  <a:lnTo>
                    <a:pt x="365" y="40"/>
                  </a:lnTo>
                  <a:lnTo>
                    <a:pt x="327" y="40"/>
                  </a:lnTo>
                  <a:lnTo>
                    <a:pt x="327" y="20"/>
                  </a:lnTo>
                  <a:lnTo>
                    <a:pt x="307" y="0"/>
                  </a:lnTo>
                  <a:lnTo>
                    <a:pt x="269" y="40"/>
                  </a:lnTo>
                  <a:lnTo>
                    <a:pt x="198" y="60"/>
                  </a:lnTo>
                  <a:lnTo>
                    <a:pt x="160" y="40"/>
                  </a:lnTo>
                  <a:lnTo>
                    <a:pt x="147" y="60"/>
                  </a:lnTo>
                  <a:lnTo>
                    <a:pt x="147" y="80"/>
                  </a:lnTo>
                  <a:lnTo>
                    <a:pt x="160" y="93"/>
                  </a:lnTo>
                  <a:lnTo>
                    <a:pt x="160" y="113"/>
                  </a:lnTo>
                  <a:lnTo>
                    <a:pt x="128" y="154"/>
                  </a:lnTo>
                  <a:lnTo>
                    <a:pt x="90" y="154"/>
                  </a:lnTo>
                  <a:lnTo>
                    <a:pt x="51" y="134"/>
                  </a:lnTo>
                  <a:lnTo>
                    <a:pt x="38" y="134"/>
                  </a:lnTo>
                  <a:lnTo>
                    <a:pt x="19" y="154"/>
                  </a:lnTo>
                  <a:lnTo>
                    <a:pt x="0" y="194"/>
                  </a:lnTo>
                  <a:lnTo>
                    <a:pt x="19" y="248"/>
                  </a:lnTo>
                  <a:lnTo>
                    <a:pt x="19" y="322"/>
                  </a:lnTo>
                  <a:lnTo>
                    <a:pt x="38" y="363"/>
                  </a:lnTo>
                  <a:lnTo>
                    <a:pt x="38" y="424"/>
                  </a:lnTo>
                </a:path>
              </a:pathLst>
            </a:custGeom>
            <a:solidFill>
              <a:srgbClr val="D8A64E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49981" tIns="0" rIns="49981" bIns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>
                <a:solidFill>
                  <a:srgbClr val="1E698D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40" name="Freeform 28">
              <a:extLst>
                <a:ext uri="{FF2B5EF4-FFF2-40B4-BE49-F238E27FC236}">
                  <a16:creationId xmlns:a16="http://schemas.microsoft.com/office/drawing/2014/main" id="{139F4365-CCFF-5546-3984-0EA3DFC24868}"/>
                </a:ext>
              </a:extLst>
            </p:cNvPr>
            <p:cNvSpPr>
              <a:spLocks/>
            </p:cNvSpPr>
            <p:nvPr/>
          </p:nvSpPr>
          <p:spPr bwMode="blackWhite">
            <a:xfrm>
              <a:off x="6046344" y="3559264"/>
              <a:ext cx="102200" cy="114300"/>
            </a:xfrm>
            <a:custGeom>
              <a:avLst/>
              <a:gdLst/>
              <a:ahLst/>
              <a:cxnLst>
                <a:cxn ang="0">
                  <a:pos x="71" y="128"/>
                </a:cxn>
                <a:cxn ang="0">
                  <a:pos x="110" y="53"/>
                </a:cxn>
                <a:cxn ang="0">
                  <a:pos x="90" y="33"/>
                </a:cxn>
                <a:cxn ang="0">
                  <a:pos x="51" y="0"/>
                </a:cxn>
                <a:cxn ang="0">
                  <a:pos x="32" y="0"/>
                </a:cxn>
                <a:cxn ang="0">
                  <a:pos x="32" y="33"/>
                </a:cxn>
                <a:cxn ang="0">
                  <a:pos x="12" y="53"/>
                </a:cxn>
                <a:cxn ang="0">
                  <a:pos x="0" y="53"/>
                </a:cxn>
                <a:cxn ang="0">
                  <a:pos x="0" y="74"/>
                </a:cxn>
                <a:cxn ang="0">
                  <a:pos x="12" y="94"/>
                </a:cxn>
                <a:cxn ang="0">
                  <a:pos x="12" y="114"/>
                </a:cxn>
                <a:cxn ang="0">
                  <a:pos x="71" y="128"/>
                </a:cxn>
              </a:cxnLst>
              <a:rect l="0" t="0" r="r" b="b"/>
              <a:pathLst>
                <a:path w="111" h="129">
                  <a:moveTo>
                    <a:pt x="71" y="128"/>
                  </a:moveTo>
                  <a:lnTo>
                    <a:pt x="110" y="53"/>
                  </a:lnTo>
                  <a:lnTo>
                    <a:pt x="90" y="33"/>
                  </a:lnTo>
                  <a:lnTo>
                    <a:pt x="51" y="0"/>
                  </a:lnTo>
                  <a:lnTo>
                    <a:pt x="32" y="0"/>
                  </a:lnTo>
                  <a:lnTo>
                    <a:pt x="32" y="33"/>
                  </a:lnTo>
                  <a:lnTo>
                    <a:pt x="12" y="53"/>
                  </a:lnTo>
                  <a:lnTo>
                    <a:pt x="0" y="53"/>
                  </a:lnTo>
                  <a:lnTo>
                    <a:pt x="0" y="74"/>
                  </a:lnTo>
                  <a:lnTo>
                    <a:pt x="12" y="94"/>
                  </a:lnTo>
                  <a:lnTo>
                    <a:pt x="12" y="114"/>
                  </a:lnTo>
                  <a:lnTo>
                    <a:pt x="71" y="128"/>
                  </a:lnTo>
                </a:path>
              </a:pathLst>
            </a:custGeom>
            <a:solidFill>
              <a:srgbClr val="D8A64E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49981" tIns="0" rIns="49981" bIns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>
                <a:solidFill>
                  <a:srgbClr val="1E698D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41" name="Freeform 29">
              <a:extLst>
                <a:ext uri="{FF2B5EF4-FFF2-40B4-BE49-F238E27FC236}">
                  <a16:creationId xmlns:a16="http://schemas.microsoft.com/office/drawing/2014/main" id="{FF83166E-9E28-9655-83C8-23A507C942EB}"/>
                </a:ext>
              </a:extLst>
            </p:cNvPr>
            <p:cNvSpPr>
              <a:spLocks/>
            </p:cNvSpPr>
            <p:nvPr/>
          </p:nvSpPr>
          <p:spPr bwMode="blackWhite">
            <a:xfrm>
              <a:off x="6057927" y="3506196"/>
              <a:ext cx="173739" cy="102053"/>
            </a:xfrm>
            <a:custGeom>
              <a:avLst/>
              <a:gdLst/>
              <a:ahLst/>
              <a:cxnLst>
                <a:cxn ang="0">
                  <a:pos x="96" y="114"/>
                </a:cxn>
                <a:cxn ang="0">
                  <a:pos x="128" y="93"/>
                </a:cxn>
                <a:cxn ang="0">
                  <a:pos x="148" y="59"/>
                </a:cxn>
                <a:cxn ang="0">
                  <a:pos x="187" y="0"/>
                </a:cxn>
                <a:cxn ang="0">
                  <a:pos x="128" y="0"/>
                </a:cxn>
                <a:cxn ang="0">
                  <a:pos x="109" y="20"/>
                </a:cxn>
                <a:cxn ang="0">
                  <a:pos x="96" y="20"/>
                </a:cxn>
                <a:cxn ang="0">
                  <a:pos x="58" y="0"/>
                </a:cxn>
                <a:cxn ang="0">
                  <a:pos x="19" y="0"/>
                </a:cxn>
                <a:cxn ang="0">
                  <a:pos x="0" y="20"/>
                </a:cxn>
                <a:cxn ang="0">
                  <a:pos x="19" y="59"/>
                </a:cxn>
                <a:cxn ang="0">
                  <a:pos x="38" y="59"/>
                </a:cxn>
                <a:cxn ang="0">
                  <a:pos x="77" y="93"/>
                </a:cxn>
                <a:cxn ang="0">
                  <a:pos x="96" y="114"/>
                </a:cxn>
              </a:cxnLst>
              <a:rect l="0" t="0" r="r" b="b"/>
              <a:pathLst>
                <a:path w="188" h="115">
                  <a:moveTo>
                    <a:pt x="96" y="114"/>
                  </a:moveTo>
                  <a:lnTo>
                    <a:pt x="128" y="93"/>
                  </a:lnTo>
                  <a:lnTo>
                    <a:pt x="148" y="59"/>
                  </a:lnTo>
                  <a:lnTo>
                    <a:pt x="187" y="0"/>
                  </a:lnTo>
                  <a:lnTo>
                    <a:pt x="128" y="0"/>
                  </a:lnTo>
                  <a:lnTo>
                    <a:pt x="109" y="20"/>
                  </a:lnTo>
                  <a:lnTo>
                    <a:pt x="96" y="20"/>
                  </a:lnTo>
                  <a:lnTo>
                    <a:pt x="58" y="0"/>
                  </a:lnTo>
                  <a:lnTo>
                    <a:pt x="19" y="0"/>
                  </a:lnTo>
                  <a:lnTo>
                    <a:pt x="0" y="20"/>
                  </a:lnTo>
                  <a:lnTo>
                    <a:pt x="19" y="59"/>
                  </a:lnTo>
                  <a:lnTo>
                    <a:pt x="38" y="59"/>
                  </a:lnTo>
                  <a:lnTo>
                    <a:pt x="77" y="93"/>
                  </a:lnTo>
                  <a:lnTo>
                    <a:pt x="96" y="114"/>
                  </a:lnTo>
                </a:path>
              </a:pathLst>
            </a:custGeom>
            <a:solidFill>
              <a:srgbClr val="D8A64E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49981" tIns="0" rIns="49981" bIns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>
                <a:solidFill>
                  <a:srgbClr val="1E698D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42" name="Freeform 30">
              <a:extLst>
                <a:ext uri="{FF2B5EF4-FFF2-40B4-BE49-F238E27FC236}">
                  <a16:creationId xmlns:a16="http://schemas.microsoft.com/office/drawing/2014/main" id="{37B7053A-0D2F-87FB-C892-D0DE2163EFEC}"/>
                </a:ext>
              </a:extLst>
            </p:cNvPr>
            <p:cNvSpPr>
              <a:spLocks/>
            </p:cNvSpPr>
            <p:nvPr/>
          </p:nvSpPr>
          <p:spPr bwMode="blackWhite">
            <a:xfrm>
              <a:off x="5891682" y="3404142"/>
              <a:ext cx="357699" cy="121104"/>
            </a:xfrm>
            <a:custGeom>
              <a:avLst/>
              <a:gdLst/>
              <a:ahLst/>
              <a:cxnLst>
                <a:cxn ang="0">
                  <a:pos x="386" y="0"/>
                </a:cxn>
                <a:cxn ang="0">
                  <a:pos x="366" y="0"/>
                </a:cxn>
                <a:cxn ang="0">
                  <a:pos x="328" y="40"/>
                </a:cxn>
                <a:cxn ang="0">
                  <a:pos x="289" y="40"/>
                </a:cxn>
                <a:cxn ang="0">
                  <a:pos x="276" y="40"/>
                </a:cxn>
                <a:cxn ang="0">
                  <a:pos x="257" y="60"/>
                </a:cxn>
                <a:cxn ang="0">
                  <a:pos x="218" y="60"/>
                </a:cxn>
                <a:cxn ang="0">
                  <a:pos x="238" y="20"/>
                </a:cxn>
                <a:cxn ang="0">
                  <a:pos x="218" y="20"/>
                </a:cxn>
                <a:cxn ang="0">
                  <a:pos x="180" y="40"/>
                </a:cxn>
                <a:cxn ang="0">
                  <a:pos x="167" y="60"/>
                </a:cxn>
                <a:cxn ang="0">
                  <a:pos x="109" y="40"/>
                </a:cxn>
                <a:cxn ang="0">
                  <a:pos x="90" y="40"/>
                </a:cxn>
                <a:cxn ang="0">
                  <a:pos x="70" y="20"/>
                </a:cxn>
                <a:cxn ang="0">
                  <a:pos x="38" y="20"/>
                </a:cxn>
                <a:cxn ang="0">
                  <a:pos x="19" y="40"/>
                </a:cxn>
                <a:cxn ang="0">
                  <a:pos x="19" y="74"/>
                </a:cxn>
                <a:cxn ang="0">
                  <a:pos x="0" y="94"/>
                </a:cxn>
                <a:cxn ang="0">
                  <a:pos x="19" y="114"/>
                </a:cxn>
                <a:cxn ang="0">
                  <a:pos x="19" y="135"/>
                </a:cxn>
                <a:cxn ang="0">
                  <a:pos x="57" y="135"/>
                </a:cxn>
                <a:cxn ang="0">
                  <a:pos x="90" y="94"/>
                </a:cxn>
                <a:cxn ang="0">
                  <a:pos x="167" y="114"/>
                </a:cxn>
                <a:cxn ang="0">
                  <a:pos x="167" y="135"/>
                </a:cxn>
                <a:cxn ang="0">
                  <a:pos x="180" y="135"/>
                </a:cxn>
                <a:cxn ang="0">
                  <a:pos x="199" y="114"/>
                </a:cxn>
                <a:cxn ang="0">
                  <a:pos x="238" y="114"/>
                </a:cxn>
                <a:cxn ang="0">
                  <a:pos x="276" y="135"/>
                </a:cxn>
                <a:cxn ang="0">
                  <a:pos x="289" y="135"/>
                </a:cxn>
                <a:cxn ang="0">
                  <a:pos x="308" y="114"/>
                </a:cxn>
                <a:cxn ang="0">
                  <a:pos x="366" y="114"/>
                </a:cxn>
                <a:cxn ang="0">
                  <a:pos x="386" y="60"/>
                </a:cxn>
                <a:cxn ang="0">
                  <a:pos x="386" y="0"/>
                </a:cxn>
              </a:cxnLst>
              <a:rect l="0" t="0" r="r" b="b"/>
              <a:pathLst>
                <a:path w="387" h="136">
                  <a:moveTo>
                    <a:pt x="386" y="0"/>
                  </a:moveTo>
                  <a:lnTo>
                    <a:pt x="366" y="0"/>
                  </a:lnTo>
                  <a:lnTo>
                    <a:pt x="328" y="40"/>
                  </a:lnTo>
                  <a:lnTo>
                    <a:pt x="289" y="40"/>
                  </a:lnTo>
                  <a:lnTo>
                    <a:pt x="276" y="40"/>
                  </a:lnTo>
                  <a:lnTo>
                    <a:pt x="257" y="60"/>
                  </a:lnTo>
                  <a:lnTo>
                    <a:pt x="218" y="60"/>
                  </a:lnTo>
                  <a:lnTo>
                    <a:pt x="238" y="20"/>
                  </a:lnTo>
                  <a:lnTo>
                    <a:pt x="218" y="20"/>
                  </a:lnTo>
                  <a:lnTo>
                    <a:pt x="180" y="40"/>
                  </a:lnTo>
                  <a:lnTo>
                    <a:pt x="167" y="60"/>
                  </a:lnTo>
                  <a:lnTo>
                    <a:pt x="109" y="40"/>
                  </a:lnTo>
                  <a:lnTo>
                    <a:pt x="90" y="40"/>
                  </a:lnTo>
                  <a:lnTo>
                    <a:pt x="70" y="20"/>
                  </a:lnTo>
                  <a:lnTo>
                    <a:pt x="38" y="20"/>
                  </a:lnTo>
                  <a:lnTo>
                    <a:pt x="19" y="40"/>
                  </a:lnTo>
                  <a:lnTo>
                    <a:pt x="19" y="74"/>
                  </a:lnTo>
                  <a:lnTo>
                    <a:pt x="0" y="94"/>
                  </a:lnTo>
                  <a:lnTo>
                    <a:pt x="19" y="114"/>
                  </a:lnTo>
                  <a:lnTo>
                    <a:pt x="19" y="135"/>
                  </a:lnTo>
                  <a:lnTo>
                    <a:pt x="57" y="135"/>
                  </a:lnTo>
                  <a:lnTo>
                    <a:pt x="90" y="94"/>
                  </a:lnTo>
                  <a:lnTo>
                    <a:pt x="167" y="114"/>
                  </a:lnTo>
                  <a:lnTo>
                    <a:pt x="167" y="135"/>
                  </a:lnTo>
                  <a:lnTo>
                    <a:pt x="180" y="135"/>
                  </a:lnTo>
                  <a:lnTo>
                    <a:pt x="199" y="114"/>
                  </a:lnTo>
                  <a:lnTo>
                    <a:pt x="238" y="114"/>
                  </a:lnTo>
                  <a:lnTo>
                    <a:pt x="276" y="135"/>
                  </a:lnTo>
                  <a:lnTo>
                    <a:pt x="289" y="135"/>
                  </a:lnTo>
                  <a:lnTo>
                    <a:pt x="308" y="114"/>
                  </a:lnTo>
                  <a:lnTo>
                    <a:pt x="366" y="114"/>
                  </a:lnTo>
                  <a:lnTo>
                    <a:pt x="386" y="60"/>
                  </a:lnTo>
                  <a:lnTo>
                    <a:pt x="386" y="0"/>
                  </a:lnTo>
                </a:path>
              </a:pathLst>
            </a:custGeom>
            <a:solidFill>
              <a:srgbClr val="D8A64E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49981" tIns="0" rIns="49981" bIns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>
                <a:solidFill>
                  <a:srgbClr val="1E698D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43" name="Freeform 31">
              <a:extLst>
                <a:ext uri="{FF2B5EF4-FFF2-40B4-BE49-F238E27FC236}">
                  <a16:creationId xmlns:a16="http://schemas.microsoft.com/office/drawing/2014/main" id="{3B6AEB0B-A45F-33D9-C7E8-F02DF14BB894}"/>
                </a:ext>
              </a:extLst>
            </p:cNvPr>
            <p:cNvSpPr>
              <a:spLocks/>
            </p:cNvSpPr>
            <p:nvPr/>
          </p:nvSpPr>
          <p:spPr bwMode="blackWhite">
            <a:xfrm>
              <a:off x="5992519" y="3338148"/>
              <a:ext cx="256862" cy="121104"/>
            </a:xfrm>
            <a:custGeom>
              <a:avLst/>
              <a:gdLst/>
              <a:ahLst/>
              <a:cxnLst>
                <a:cxn ang="0">
                  <a:pos x="276" y="74"/>
                </a:cxn>
                <a:cxn ang="0">
                  <a:pos x="256" y="33"/>
                </a:cxn>
                <a:cxn ang="0">
                  <a:pos x="198" y="33"/>
                </a:cxn>
                <a:cxn ang="0">
                  <a:pos x="179" y="20"/>
                </a:cxn>
                <a:cxn ang="0">
                  <a:pos x="166" y="20"/>
                </a:cxn>
                <a:cxn ang="0">
                  <a:pos x="166" y="33"/>
                </a:cxn>
                <a:cxn ang="0">
                  <a:pos x="166" y="54"/>
                </a:cxn>
                <a:cxn ang="0">
                  <a:pos x="89" y="54"/>
                </a:cxn>
                <a:cxn ang="0">
                  <a:pos x="128" y="20"/>
                </a:cxn>
                <a:cxn ang="0">
                  <a:pos x="109" y="0"/>
                </a:cxn>
                <a:cxn ang="0">
                  <a:pos x="89" y="20"/>
                </a:cxn>
                <a:cxn ang="0">
                  <a:pos x="57" y="33"/>
                </a:cxn>
                <a:cxn ang="0">
                  <a:pos x="38" y="33"/>
                </a:cxn>
                <a:cxn ang="0">
                  <a:pos x="19" y="94"/>
                </a:cxn>
                <a:cxn ang="0">
                  <a:pos x="0" y="114"/>
                </a:cxn>
                <a:cxn ang="0">
                  <a:pos x="57" y="135"/>
                </a:cxn>
                <a:cxn ang="0">
                  <a:pos x="70" y="114"/>
                </a:cxn>
                <a:cxn ang="0">
                  <a:pos x="109" y="94"/>
                </a:cxn>
                <a:cxn ang="0">
                  <a:pos x="128" y="94"/>
                </a:cxn>
                <a:cxn ang="0">
                  <a:pos x="109" y="135"/>
                </a:cxn>
                <a:cxn ang="0">
                  <a:pos x="147" y="135"/>
                </a:cxn>
                <a:cxn ang="0">
                  <a:pos x="166" y="114"/>
                </a:cxn>
                <a:cxn ang="0">
                  <a:pos x="218" y="114"/>
                </a:cxn>
                <a:cxn ang="0">
                  <a:pos x="256" y="74"/>
                </a:cxn>
                <a:cxn ang="0">
                  <a:pos x="276" y="74"/>
                </a:cxn>
              </a:cxnLst>
              <a:rect l="0" t="0" r="r" b="b"/>
              <a:pathLst>
                <a:path w="277" h="136">
                  <a:moveTo>
                    <a:pt x="276" y="74"/>
                  </a:moveTo>
                  <a:lnTo>
                    <a:pt x="256" y="33"/>
                  </a:lnTo>
                  <a:lnTo>
                    <a:pt x="198" y="33"/>
                  </a:lnTo>
                  <a:lnTo>
                    <a:pt x="179" y="20"/>
                  </a:lnTo>
                  <a:lnTo>
                    <a:pt x="166" y="20"/>
                  </a:lnTo>
                  <a:lnTo>
                    <a:pt x="166" y="33"/>
                  </a:lnTo>
                  <a:lnTo>
                    <a:pt x="166" y="54"/>
                  </a:lnTo>
                  <a:lnTo>
                    <a:pt x="89" y="54"/>
                  </a:lnTo>
                  <a:lnTo>
                    <a:pt x="128" y="20"/>
                  </a:lnTo>
                  <a:lnTo>
                    <a:pt x="109" y="0"/>
                  </a:lnTo>
                  <a:lnTo>
                    <a:pt x="89" y="20"/>
                  </a:lnTo>
                  <a:lnTo>
                    <a:pt x="57" y="33"/>
                  </a:lnTo>
                  <a:lnTo>
                    <a:pt x="38" y="33"/>
                  </a:lnTo>
                  <a:lnTo>
                    <a:pt x="19" y="94"/>
                  </a:lnTo>
                  <a:lnTo>
                    <a:pt x="0" y="114"/>
                  </a:lnTo>
                  <a:lnTo>
                    <a:pt x="57" y="135"/>
                  </a:lnTo>
                  <a:lnTo>
                    <a:pt x="70" y="114"/>
                  </a:lnTo>
                  <a:lnTo>
                    <a:pt x="109" y="94"/>
                  </a:lnTo>
                  <a:lnTo>
                    <a:pt x="128" y="94"/>
                  </a:lnTo>
                  <a:lnTo>
                    <a:pt x="109" y="135"/>
                  </a:lnTo>
                  <a:lnTo>
                    <a:pt x="147" y="135"/>
                  </a:lnTo>
                  <a:lnTo>
                    <a:pt x="166" y="114"/>
                  </a:lnTo>
                  <a:lnTo>
                    <a:pt x="218" y="114"/>
                  </a:lnTo>
                  <a:lnTo>
                    <a:pt x="256" y="74"/>
                  </a:lnTo>
                  <a:lnTo>
                    <a:pt x="276" y="74"/>
                  </a:lnTo>
                </a:path>
              </a:pathLst>
            </a:custGeom>
            <a:solidFill>
              <a:srgbClr val="D8A64E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49981" tIns="0" rIns="49981" bIns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>
                <a:solidFill>
                  <a:srgbClr val="1E698D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44" name="Freeform 32">
              <a:extLst>
                <a:ext uri="{FF2B5EF4-FFF2-40B4-BE49-F238E27FC236}">
                  <a16:creationId xmlns:a16="http://schemas.microsoft.com/office/drawing/2014/main" id="{080E0615-2078-7621-4453-E1FDA5F6711B}"/>
                </a:ext>
              </a:extLst>
            </p:cNvPr>
            <p:cNvSpPr>
              <a:spLocks/>
            </p:cNvSpPr>
            <p:nvPr/>
          </p:nvSpPr>
          <p:spPr bwMode="blackWhite">
            <a:xfrm>
              <a:off x="6028630" y="3266709"/>
              <a:ext cx="203037" cy="120424"/>
            </a:xfrm>
            <a:custGeom>
              <a:avLst/>
              <a:gdLst/>
              <a:ahLst/>
              <a:cxnLst>
                <a:cxn ang="0">
                  <a:pos x="219" y="114"/>
                </a:cxn>
                <a:cxn ang="0">
                  <a:pos x="199" y="40"/>
                </a:cxn>
                <a:cxn ang="0">
                  <a:pos x="180" y="20"/>
                </a:cxn>
                <a:cxn ang="0">
                  <a:pos x="141" y="20"/>
                </a:cxn>
                <a:cxn ang="0">
                  <a:pos x="90" y="0"/>
                </a:cxn>
                <a:cxn ang="0">
                  <a:pos x="70" y="0"/>
                </a:cxn>
                <a:cxn ang="0">
                  <a:pos x="51" y="20"/>
                </a:cxn>
                <a:cxn ang="0">
                  <a:pos x="32" y="60"/>
                </a:cxn>
                <a:cxn ang="0">
                  <a:pos x="0" y="114"/>
                </a:cxn>
                <a:cxn ang="0">
                  <a:pos x="19" y="114"/>
                </a:cxn>
                <a:cxn ang="0">
                  <a:pos x="51" y="101"/>
                </a:cxn>
                <a:cxn ang="0">
                  <a:pos x="70" y="81"/>
                </a:cxn>
                <a:cxn ang="0">
                  <a:pos x="90" y="101"/>
                </a:cxn>
                <a:cxn ang="0">
                  <a:pos x="51" y="135"/>
                </a:cxn>
                <a:cxn ang="0">
                  <a:pos x="128" y="135"/>
                </a:cxn>
                <a:cxn ang="0">
                  <a:pos x="128" y="101"/>
                </a:cxn>
                <a:cxn ang="0">
                  <a:pos x="141" y="101"/>
                </a:cxn>
                <a:cxn ang="0">
                  <a:pos x="161" y="114"/>
                </a:cxn>
                <a:cxn ang="0">
                  <a:pos x="219" y="114"/>
                </a:cxn>
              </a:cxnLst>
              <a:rect l="0" t="0" r="r" b="b"/>
              <a:pathLst>
                <a:path w="220" h="136">
                  <a:moveTo>
                    <a:pt x="219" y="114"/>
                  </a:moveTo>
                  <a:lnTo>
                    <a:pt x="199" y="40"/>
                  </a:lnTo>
                  <a:lnTo>
                    <a:pt x="180" y="20"/>
                  </a:lnTo>
                  <a:lnTo>
                    <a:pt x="141" y="20"/>
                  </a:lnTo>
                  <a:lnTo>
                    <a:pt x="90" y="0"/>
                  </a:lnTo>
                  <a:lnTo>
                    <a:pt x="70" y="0"/>
                  </a:lnTo>
                  <a:lnTo>
                    <a:pt x="51" y="20"/>
                  </a:lnTo>
                  <a:lnTo>
                    <a:pt x="32" y="60"/>
                  </a:lnTo>
                  <a:lnTo>
                    <a:pt x="0" y="114"/>
                  </a:lnTo>
                  <a:lnTo>
                    <a:pt x="19" y="114"/>
                  </a:lnTo>
                  <a:lnTo>
                    <a:pt x="51" y="101"/>
                  </a:lnTo>
                  <a:lnTo>
                    <a:pt x="70" y="81"/>
                  </a:lnTo>
                  <a:lnTo>
                    <a:pt x="90" y="101"/>
                  </a:lnTo>
                  <a:lnTo>
                    <a:pt x="51" y="135"/>
                  </a:lnTo>
                  <a:lnTo>
                    <a:pt x="128" y="135"/>
                  </a:lnTo>
                  <a:lnTo>
                    <a:pt x="128" y="101"/>
                  </a:lnTo>
                  <a:lnTo>
                    <a:pt x="141" y="101"/>
                  </a:lnTo>
                  <a:lnTo>
                    <a:pt x="161" y="114"/>
                  </a:lnTo>
                  <a:lnTo>
                    <a:pt x="219" y="114"/>
                  </a:lnTo>
                </a:path>
              </a:pathLst>
            </a:custGeom>
            <a:solidFill>
              <a:srgbClr val="D8A64E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49981" tIns="0" rIns="49981" bIns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>
                <a:solidFill>
                  <a:srgbClr val="1E698D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45" name="Freeform 33">
              <a:extLst>
                <a:ext uri="{FF2B5EF4-FFF2-40B4-BE49-F238E27FC236}">
                  <a16:creationId xmlns:a16="http://schemas.microsoft.com/office/drawing/2014/main" id="{F4DEB884-DB49-2EA8-E795-7650C8534FA3}"/>
                </a:ext>
              </a:extLst>
            </p:cNvPr>
            <p:cNvSpPr>
              <a:spLocks/>
            </p:cNvSpPr>
            <p:nvPr/>
          </p:nvSpPr>
          <p:spPr bwMode="blackWhite">
            <a:xfrm>
              <a:off x="5873968" y="3183706"/>
              <a:ext cx="238466" cy="258537"/>
            </a:xfrm>
            <a:custGeom>
              <a:avLst/>
              <a:gdLst/>
              <a:ahLst/>
              <a:cxnLst>
                <a:cxn ang="0">
                  <a:pos x="257" y="94"/>
                </a:cxn>
                <a:cxn ang="0">
                  <a:pos x="199" y="60"/>
                </a:cxn>
                <a:cxn ang="0">
                  <a:pos x="186" y="60"/>
                </a:cxn>
                <a:cxn ang="0">
                  <a:pos x="147" y="20"/>
                </a:cxn>
                <a:cxn ang="0">
                  <a:pos x="89" y="0"/>
                </a:cxn>
                <a:cxn ang="0">
                  <a:pos x="0" y="0"/>
                </a:cxn>
                <a:cxn ang="0">
                  <a:pos x="0" y="40"/>
                </a:cxn>
                <a:cxn ang="0">
                  <a:pos x="0" y="80"/>
                </a:cxn>
                <a:cxn ang="0">
                  <a:pos x="19" y="155"/>
                </a:cxn>
                <a:cxn ang="0">
                  <a:pos x="19" y="195"/>
                </a:cxn>
                <a:cxn ang="0">
                  <a:pos x="57" y="249"/>
                </a:cxn>
                <a:cxn ang="0">
                  <a:pos x="57" y="269"/>
                </a:cxn>
                <a:cxn ang="0">
                  <a:pos x="89" y="269"/>
                </a:cxn>
                <a:cxn ang="0">
                  <a:pos x="109" y="290"/>
                </a:cxn>
                <a:cxn ang="0">
                  <a:pos x="128" y="290"/>
                </a:cxn>
                <a:cxn ang="0">
                  <a:pos x="147" y="269"/>
                </a:cxn>
                <a:cxn ang="0">
                  <a:pos x="167" y="209"/>
                </a:cxn>
                <a:cxn ang="0">
                  <a:pos x="199" y="155"/>
                </a:cxn>
                <a:cxn ang="0">
                  <a:pos x="218" y="114"/>
                </a:cxn>
                <a:cxn ang="0">
                  <a:pos x="237" y="94"/>
                </a:cxn>
                <a:cxn ang="0">
                  <a:pos x="257" y="94"/>
                </a:cxn>
              </a:cxnLst>
              <a:rect l="0" t="0" r="r" b="b"/>
              <a:pathLst>
                <a:path w="258" h="291">
                  <a:moveTo>
                    <a:pt x="257" y="94"/>
                  </a:moveTo>
                  <a:lnTo>
                    <a:pt x="199" y="60"/>
                  </a:lnTo>
                  <a:lnTo>
                    <a:pt x="186" y="60"/>
                  </a:lnTo>
                  <a:lnTo>
                    <a:pt x="147" y="20"/>
                  </a:lnTo>
                  <a:lnTo>
                    <a:pt x="89" y="0"/>
                  </a:lnTo>
                  <a:lnTo>
                    <a:pt x="0" y="0"/>
                  </a:lnTo>
                  <a:lnTo>
                    <a:pt x="0" y="40"/>
                  </a:lnTo>
                  <a:lnTo>
                    <a:pt x="0" y="80"/>
                  </a:lnTo>
                  <a:lnTo>
                    <a:pt x="19" y="155"/>
                  </a:lnTo>
                  <a:lnTo>
                    <a:pt x="19" y="195"/>
                  </a:lnTo>
                  <a:lnTo>
                    <a:pt x="57" y="249"/>
                  </a:lnTo>
                  <a:lnTo>
                    <a:pt x="57" y="269"/>
                  </a:lnTo>
                  <a:lnTo>
                    <a:pt x="89" y="269"/>
                  </a:lnTo>
                  <a:lnTo>
                    <a:pt x="109" y="290"/>
                  </a:lnTo>
                  <a:lnTo>
                    <a:pt x="128" y="290"/>
                  </a:lnTo>
                  <a:lnTo>
                    <a:pt x="147" y="269"/>
                  </a:lnTo>
                  <a:lnTo>
                    <a:pt x="167" y="209"/>
                  </a:lnTo>
                  <a:lnTo>
                    <a:pt x="199" y="155"/>
                  </a:lnTo>
                  <a:lnTo>
                    <a:pt x="218" y="114"/>
                  </a:lnTo>
                  <a:lnTo>
                    <a:pt x="237" y="94"/>
                  </a:lnTo>
                  <a:lnTo>
                    <a:pt x="257" y="94"/>
                  </a:lnTo>
                </a:path>
              </a:pathLst>
            </a:custGeom>
            <a:solidFill>
              <a:srgbClr val="D8A64E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49981" tIns="0" rIns="49981" bIns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>
                <a:solidFill>
                  <a:srgbClr val="1E698D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46" name="Freeform 34">
              <a:extLst>
                <a:ext uri="{FF2B5EF4-FFF2-40B4-BE49-F238E27FC236}">
                  <a16:creationId xmlns:a16="http://schemas.microsoft.com/office/drawing/2014/main" id="{3D2CC982-1CCA-54B5-04D3-CF1D31091ABC}"/>
                </a:ext>
              </a:extLst>
            </p:cNvPr>
            <p:cNvSpPr>
              <a:spLocks/>
            </p:cNvSpPr>
            <p:nvPr/>
          </p:nvSpPr>
          <p:spPr bwMode="blackWhite">
            <a:xfrm>
              <a:off x="5624600" y="3181664"/>
              <a:ext cx="303874" cy="444275"/>
            </a:xfrm>
            <a:custGeom>
              <a:avLst/>
              <a:gdLst/>
              <a:ahLst/>
              <a:cxnLst>
                <a:cxn ang="0">
                  <a:pos x="249" y="0"/>
                </a:cxn>
                <a:cxn ang="0">
                  <a:pos x="237" y="20"/>
                </a:cxn>
                <a:cxn ang="0">
                  <a:pos x="217" y="20"/>
                </a:cxn>
                <a:cxn ang="0">
                  <a:pos x="198" y="40"/>
                </a:cxn>
                <a:cxn ang="0">
                  <a:pos x="179" y="81"/>
                </a:cxn>
                <a:cxn ang="0">
                  <a:pos x="179" y="114"/>
                </a:cxn>
                <a:cxn ang="0">
                  <a:pos x="159" y="175"/>
                </a:cxn>
                <a:cxn ang="0">
                  <a:pos x="159" y="209"/>
                </a:cxn>
                <a:cxn ang="0">
                  <a:pos x="140" y="229"/>
                </a:cxn>
                <a:cxn ang="0">
                  <a:pos x="89" y="249"/>
                </a:cxn>
                <a:cxn ang="0">
                  <a:pos x="51" y="270"/>
                </a:cxn>
                <a:cxn ang="0">
                  <a:pos x="19" y="310"/>
                </a:cxn>
                <a:cxn ang="0">
                  <a:pos x="0" y="385"/>
                </a:cxn>
                <a:cxn ang="0">
                  <a:pos x="19" y="458"/>
                </a:cxn>
                <a:cxn ang="0">
                  <a:pos x="19" y="478"/>
                </a:cxn>
                <a:cxn ang="0">
                  <a:pos x="32" y="478"/>
                </a:cxn>
                <a:cxn ang="0">
                  <a:pos x="70" y="499"/>
                </a:cxn>
                <a:cxn ang="0">
                  <a:pos x="109" y="499"/>
                </a:cxn>
                <a:cxn ang="0">
                  <a:pos x="140" y="458"/>
                </a:cxn>
                <a:cxn ang="0">
                  <a:pos x="140" y="438"/>
                </a:cxn>
                <a:cxn ang="0">
                  <a:pos x="127" y="424"/>
                </a:cxn>
                <a:cxn ang="0">
                  <a:pos x="127" y="405"/>
                </a:cxn>
                <a:cxn ang="0">
                  <a:pos x="140" y="385"/>
                </a:cxn>
                <a:cxn ang="0">
                  <a:pos x="179" y="405"/>
                </a:cxn>
                <a:cxn ang="0">
                  <a:pos x="249" y="385"/>
                </a:cxn>
                <a:cxn ang="0">
                  <a:pos x="288" y="344"/>
                </a:cxn>
                <a:cxn ang="0">
                  <a:pos x="307" y="324"/>
                </a:cxn>
                <a:cxn ang="0">
                  <a:pos x="307" y="290"/>
                </a:cxn>
                <a:cxn ang="0">
                  <a:pos x="327" y="270"/>
                </a:cxn>
                <a:cxn ang="0">
                  <a:pos x="327" y="249"/>
                </a:cxn>
                <a:cxn ang="0">
                  <a:pos x="288" y="195"/>
                </a:cxn>
                <a:cxn ang="0">
                  <a:pos x="288" y="155"/>
                </a:cxn>
                <a:cxn ang="0">
                  <a:pos x="269" y="81"/>
                </a:cxn>
                <a:cxn ang="0">
                  <a:pos x="269" y="40"/>
                </a:cxn>
                <a:cxn ang="0">
                  <a:pos x="269" y="0"/>
                </a:cxn>
                <a:cxn ang="0">
                  <a:pos x="249" y="0"/>
                </a:cxn>
              </a:cxnLst>
              <a:rect l="0" t="0" r="r" b="b"/>
              <a:pathLst>
                <a:path w="328" h="500">
                  <a:moveTo>
                    <a:pt x="249" y="0"/>
                  </a:moveTo>
                  <a:lnTo>
                    <a:pt x="237" y="20"/>
                  </a:lnTo>
                  <a:lnTo>
                    <a:pt x="217" y="20"/>
                  </a:lnTo>
                  <a:lnTo>
                    <a:pt x="198" y="40"/>
                  </a:lnTo>
                  <a:lnTo>
                    <a:pt x="179" y="81"/>
                  </a:lnTo>
                  <a:lnTo>
                    <a:pt x="179" y="114"/>
                  </a:lnTo>
                  <a:lnTo>
                    <a:pt x="159" y="175"/>
                  </a:lnTo>
                  <a:lnTo>
                    <a:pt x="159" y="209"/>
                  </a:lnTo>
                  <a:lnTo>
                    <a:pt x="140" y="229"/>
                  </a:lnTo>
                  <a:lnTo>
                    <a:pt x="89" y="249"/>
                  </a:lnTo>
                  <a:lnTo>
                    <a:pt x="51" y="270"/>
                  </a:lnTo>
                  <a:lnTo>
                    <a:pt x="19" y="310"/>
                  </a:lnTo>
                  <a:lnTo>
                    <a:pt x="0" y="385"/>
                  </a:lnTo>
                  <a:lnTo>
                    <a:pt x="19" y="458"/>
                  </a:lnTo>
                  <a:lnTo>
                    <a:pt x="19" y="478"/>
                  </a:lnTo>
                  <a:lnTo>
                    <a:pt x="32" y="478"/>
                  </a:lnTo>
                  <a:lnTo>
                    <a:pt x="70" y="499"/>
                  </a:lnTo>
                  <a:lnTo>
                    <a:pt x="109" y="499"/>
                  </a:lnTo>
                  <a:lnTo>
                    <a:pt x="140" y="458"/>
                  </a:lnTo>
                  <a:lnTo>
                    <a:pt x="140" y="438"/>
                  </a:lnTo>
                  <a:lnTo>
                    <a:pt x="127" y="424"/>
                  </a:lnTo>
                  <a:lnTo>
                    <a:pt x="127" y="405"/>
                  </a:lnTo>
                  <a:lnTo>
                    <a:pt x="140" y="385"/>
                  </a:lnTo>
                  <a:lnTo>
                    <a:pt x="179" y="405"/>
                  </a:lnTo>
                  <a:lnTo>
                    <a:pt x="249" y="385"/>
                  </a:lnTo>
                  <a:lnTo>
                    <a:pt x="288" y="344"/>
                  </a:lnTo>
                  <a:lnTo>
                    <a:pt x="307" y="324"/>
                  </a:lnTo>
                  <a:lnTo>
                    <a:pt x="307" y="290"/>
                  </a:lnTo>
                  <a:lnTo>
                    <a:pt x="327" y="270"/>
                  </a:lnTo>
                  <a:lnTo>
                    <a:pt x="327" y="249"/>
                  </a:lnTo>
                  <a:lnTo>
                    <a:pt x="288" y="195"/>
                  </a:lnTo>
                  <a:lnTo>
                    <a:pt x="288" y="155"/>
                  </a:lnTo>
                  <a:lnTo>
                    <a:pt x="269" y="81"/>
                  </a:lnTo>
                  <a:lnTo>
                    <a:pt x="269" y="40"/>
                  </a:lnTo>
                  <a:lnTo>
                    <a:pt x="269" y="0"/>
                  </a:lnTo>
                  <a:lnTo>
                    <a:pt x="249" y="0"/>
                  </a:lnTo>
                </a:path>
              </a:pathLst>
            </a:custGeom>
            <a:solidFill>
              <a:srgbClr val="D8A64E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49981" tIns="0" rIns="49981" bIns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>
                <a:solidFill>
                  <a:srgbClr val="1E698D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47" name="Freeform 35">
              <a:extLst>
                <a:ext uri="{FF2B5EF4-FFF2-40B4-BE49-F238E27FC236}">
                  <a16:creationId xmlns:a16="http://schemas.microsoft.com/office/drawing/2014/main" id="{8504C112-A17C-4935-03A9-7C44809F7B4B}"/>
                </a:ext>
              </a:extLst>
            </p:cNvPr>
            <p:cNvSpPr>
              <a:spLocks/>
            </p:cNvSpPr>
            <p:nvPr/>
          </p:nvSpPr>
          <p:spPr bwMode="blackWhite">
            <a:xfrm>
              <a:off x="5487652" y="3083013"/>
              <a:ext cx="370645" cy="508228"/>
            </a:xfrm>
            <a:custGeom>
              <a:avLst/>
              <a:gdLst/>
              <a:ahLst/>
              <a:cxnLst>
                <a:cxn ang="0">
                  <a:pos x="128" y="0"/>
                </a:cxn>
                <a:cxn ang="0">
                  <a:pos x="128" y="60"/>
                </a:cxn>
                <a:cxn ang="0">
                  <a:pos x="109" y="134"/>
                </a:cxn>
                <a:cxn ang="0">
                  <a:pos x="90" y="194"/>
                </a:cxn>
                <a:cxn ang="0">
                  <a:pos x="57" y="228"/>
                </a:cxn>
                <a:cxn ang="0">
                  <a:pos x="19" y="248"/>
                </a:cxn>
                <a:cxn ang="0">
                  <a:pos x="0" y="269"/>
                </a:cxn>
                <a:cxn ang="0">
                  <a:pos x="38" y="269"/>
                </a:cxn>
                <a:cxn ang="0">
                  <a:pos x="57" y="289"/>
                </a:cxn>
                <a:cxn ang="0">
                  <a:pos x="57" y="309"/>
                </a:cxn>
                <a:cxn ang="0">
                  <a:pos x="38" y="343"/>
                </a:cxn>
                <a:cxn ang="0">
                  <a:pos x="57" y="404"/>
                </a:cxn>
                <a:cxn ang="0">
                  <a:pos x="90" y="424"/>
                </a:cxn>
                <a:cxn ang="0">
                  <a:pos x="109" y="404"/>
                </a:cxn>
                <a:cxn ang="0">
                  <a:pos x="128" y="424"/>
                </a:cxn>
                <a:cxn ang="0">
                  <a:pos x="128" y="437"/>
                </a:cxn>
                <a:cxn ang="0">
                  <a:pos x="109" y="458"/>
                </a:cxn>
                <a:cxn ang="0">
                  <a:pos x="90" y="498"/>
                </a:cxn>
                <a:cxn ang="0">
                  <a:pos x="109" y="538"/>
                </a:cxn>
                <a:cxn ang="0">
                  <a:pos x="147" y="572"/>
                </a:cxn>
                <a:cxn ang="0">
                  <a:pos x="167" y="572"/>
                </a:cxn>
                <a:cxn ang="0">
                  <a:pos x="147" y="498"/>
                </a:cxn>
                <a:cxn ang="0">
                  <a:pos x="167" y="424"/>
                </a:cxn>
                <a:cxn ang="0">
                  <a:pos x="199" y="383"/>
                </a:cxn>
                <a:cxn ang="0">
                  <a:pos x="237" y="363"/>
                </a:cxn>
                <a:cxn ang="0">
                  <a:pos x="288" y="343"/>
                </a:cxn>
                <a:cxn ang="0">
                  <a:pos x="307" y="323"/>
                </a:cxn>
                <a:cxn ang="0">
                  <a:pos x="307" y="289"/>
                </a:cxn>
                <a:cxn ang="0">
                  <a:pos x="327" y="228"/>
                </a:cxn>
                <a:cxn ang="0">
                  <a:pos x="327" y="194"/>
                </a:cxn>
                <a:cxn ang="0">
                  <a:pos x="346" y="154"/>
                </a:cxn>
                <a:cxn ang="0">
                  <a:pos x="365" y="134"/>
                </a:cxn>
                <a:cxn ang="0">
                  <a:pos x="385" y="134"/>
                </a:cxn>
                <a:cxn ang="0">
                  <a:pos x="398" y="113"/>
                </a:cxn>
                <a:cxn ang="0">
                  <a:pos x="385" y="113"/>
                </a:cxn>
                <a:cxn ang="0">
                  <a:pos x="346" y="93"/>
                </a:cxn>
                <a:cxn ang="0">
                  <a:pos x="288" y="80"/>
                </a:cxn>
                <a:cxn ang="0">
                  <a:pos x="257" y="60"/>
                </a:cxn>
                <a:cxn ang="0">
                  <a:pos x="237" y="93"/>
                </a:cxn>
                <a:cxn ang="0">
                  <a:pos x="237" y="60"/>
                </a:cxn>
                <a:cxn ang="0">
                  <a:pos x="199" y="40"/>
                </a:cxn>
                <a:cxn ang="0">
                  <a:pos x="180" y="20"/>
                </a:cxn>
                <a:cxn ang="0">
                  <a:pos x="128" y="0"/>
                </a:cxn>
              </a:cxnLst>
              <a:rect l="0" t="0" r="r" b="b"/>
              <a:pathLst>
                <a:path w="399" h="573">
                  <a:moveTo>
                    <a:pt x="128" y="0"/>
                  </a:moveTo>
                  <a:lnTo>
                    <a:pt x="128" y="60"/>
                  </a:lnTo>
                  <a:lnTo>
                    <a:pt x="109" y="134"/>
                  </a:lnTo>
                  <a:lnTo>
                    <a:pt x="90" y="194"/>
                  </a:lnTo>
                  <a:lnTo>
                    <a:pt x="57" y="228"/>
                  </a:lnTo>
                  <a:lnTo>
                    <a:pt x="19" y="248"/>
                  </a:lnTo>
                  <a:lnTo>
                    <a:pt x="0" y="269"/>
                  </a:lnTo>
                  <a:lnTo>
                    <a:pt x="38" y="269"/>
                  </a:lnTo>
                  <a:lnTo>
                    <a:pt x="57" y="289"/>
                  </a:lnTo>
                  <a:lnTo>
                    <a:pt x="57" y="309"/>
                  </a:lnTo>
                  <a:lnTo>
                    <a:pt x="38" y="343"/>
                  </a:lnTo>
                  <a:lnTo>
                    <a:pt x="57" y="404"/>
                  </a:lnTo>
                  <a:lnTo>
                    <a:pt x="90" y="424"/>
                  </a:lnTo>
                  <a:lnTo>
                    <a:pt x="109" y="404"/>
                  </a:lnTo>
                  <a:lnTo>
                    <a:pt x="128" y="424"/>
                  </a:lnTo>
                  <a:lnTo>
                    <a:pt x="128" y="437"/>
                  </a:lnTo>
                  <a:lnTo>
                    <a:pt x="109" y="458"/>
                  </a:lnTo>
                  <a:lnTo>
                    <a:pt x="90" y="498"/>
                  </a:lnTo>
                  <a:lnTo>
                    <a:pt x="109" y="538"/>
                  </a:lnTo>
                  <a:lnTo>
                    <a:pt x="147" y="572"/>
                  </a:lnTo>
                  <a:lnTo>
                    <a:pt x="167" y="572"/>
                  </a:lnTo>
                  <a:lnTo>
                    <a:pt x="147" y="498"/>
                  </a:lnTo>
                  <a:lnTo>
                    <a:pt x="167" y="424"/>
                  </a:lnTo>
                  <a:lnTo>
                    <a:pt x="199" y="383"/>
                  </a:lnTo>
                  <a:lnTo>
                    <a:pt x="237" y="363"/>
                  </a:lnTo>
                  <a:lnTo>
                    <a:pt x="288" y="343"/>
                  </a:lnTo>
                  <a:lnTo>
                    <a:pt x="307" y="323"/>
                  </a:lnTo>
                  <a:lnTo>
                    <a:pt x="307" y="289"/>
                  </a:lnTo>
                  <a:lnTo>
                    <a:pt x="327" y="228"/>
                  </a:lnTo>
                  <a:lnTo>
                    <a:pt x="327" y="194"/>
                  </a:lnTo>
                  <a:lnTo>
                    <a:pt x="346" y="154"/>
                  </a:lnTo>
                  <a:lnTo>
                    <a:pt x="365" y="134"/>
                  </a:lnTo>
                  <a:lnTo>
                    <a:pt x="385" y="134"/>
                  </a:lnTo>
                  <a:lnTo>
                    <a:pt x="398" y="113"/>
                  </a:lnTo>
                  <a:lnTo>
                    <a:pt x="385" y="113"/>
                  </a:lnTo>
                  <a:lnTo>
                    <a:pt x="346" y="93"/>
                  </a:lnTo>
                  <a:lnTo>
                    <a:pt x="288" y="80"/>
                  </a:lnTo>
                  <a:lnTo>
                    <a:pt x="257" y="60"/>
                  </a:lnTo>
                  <a:lnTo>
                    <a:pt x="237" y="93"/>
                  </a:lnTo>
                  <a:lnTo>
                    <a:pt x="237" y="60"/>
                  </a:lnTo>
                  <a:lnTo>
                    <a:pt x="199" y="40"/>
                  </a:lnTo>
                  <a:lnTo>
                    <a:pt x="180" y="20"/>
                  </a:lnTo>
                  <a:lnTo>
                    <a:pt x="128" y="0"/>
                  </a:lnTo>
                </a:path>
              </a:pathLst>
            </a:custGeom>
            <a:solidFill>
              <a:srgbClr val="D8A64E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49981" tIns="0" rIns="49981" bIns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>
                <a:solidFill>
                  <a:srgbClr val="1E698D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48" name="Freeform 36">
              <a:extLst>
                <a:ext uri="{FF2B5EF4-FFF2-40B4-BE49-F238E27FC236}">
                  <a16:creationId xmlns:a16="http://schemas.microsoft.com/office/drawing/2014/main" id="{28B3AB96-A812-172E-5C52-3C028671157E}"/>
                </a:ext>
              </a:extLst>
            </p:cNvPr>
            <p:cNvSpPr>
              <a:spLocks/>
            </p:cNvSpPr>
            <p:nvPr/>
          </p:nvSpPr>
          <p:spPr bwMode="blackWhite">
            <a:xfrm>
              <a:off x="5369100" y="3317737"/>
              <a:ext cx="274576" cy="473530"/>
            </a:xfrm>
            <a:custGeom>
              <a:avLst/>
              <a:gdLst/>
              <a:ahLst/>
              <a:cxnLst>
                <a:cxn ang="0">
                  <a:pos x="128" y="0"/>
                </a:cxn>
                <a:cxn ang="0">
                  <a:pos x="148" y="20"/>
                </a:cxn>
                <a:cxn ang="0">
                  <a:pos x="148" y="40"/>
                </a:cxn>
                <a:cxn ang="0">
                  <a:pos x="90" y="94"/>
                </a:cxn>
                <a:cxn ang="0">
                  <a:pos x="77" y="135"/>
                </a:cxn>
                <a:cxn ang="0">
                  <a:pos x="77" y="189"/>
                </a:cxn>
                <a:cxn ang="0">
                  <a:pos x="57" y="229"/>
                </a:cxn>
                <a:cxn ang="0">
                  <a:pos x="19" y="282"/>
                </a:cxn>
                <a:cxn ang="0">
                  <a:pos x="0" y="343"/>
                </a:cxn>
                <a:cxn ang="0">
                  <a:pos x="0" y="397"/>
                </a:cxn>
                <a:cxn ang="0">
                  <a:pos x="19" y="458"/>
                </a:cxn>
                <a:cxn ang="0">
                  <a:pos x="0" y="512"/>
                </a:cxn>
                <a:cxn ang="0">
                  <a:pos x="19" y="512"/>
                </a:cxn>
                <a:cxn ang="0">
                  <a:pos x="57" y="499"/>
                </a:cxn>
                <a:cxn ang="0">
                  <a:pos x="90" y="499"/>
                </a:cxn>
                <a:cxn ang="0">
                  <a:pos x="109" y="512"/>
                </a:cxn>
                <a:cxn ang="0">
                  <a:pos x="148" y="533"/>
                </a:cxn>
                <a:cxn ang="0">
                  <a:pos x="167" y="512"/>
                </a:cxn>
                <a:cxn ang="0">
                  <a:pos x="199" y="499"/>
                </a:cxn>
                <a:cxn ang="0">
                  <a:pos x="276" y="512"/>
                </a:cxn>
                <a:cxn ang="0">
                  <a:pos x="276" y="438"/>
                </a:cxn>
                <a:cxn ang="0">
                  <a:pos x="257" y="384"/>
                </a:cxn>
                <a:cxn ang="0">
                  <a:pos x="276" y="343"/>
                </a:cxn>
                <a:cxn ang="0">
                  <a:pos x="296" y="323"/>
                </a:cxn>
                <a:cxn ang="0">
                  <a:pos x="296" y="303"/>
                </a:cxn>
                <a:cxn ang="0">
                  <a:pos x="276" y="303"/>
                </a:cxn>
                <a:cxn ang="0">
                  <a:pos x="238" y="269"/>
                </a:cxn>
                <a:cxn ang="0">
                  <a:pos x="218" y="229"/>
                </a:cxn>
                <a:cxn ang="0">
                  <a:pos x="238" y="189"/>
                </a:cxn>
                <a:cxn ang="0">
                  <a:pos x="257" y="168"/>
                </a:cxn>
                <a:cxn ang="0">
                  <a:pos x="257" y="155"/>
                </a:cxn>
                <a:cxn ang="0">
                  <a:pos x="238" y="135"/>
                </a:cxn>
                <a:cxn ang="0">
                  <a:pos x="218" y="155"/>
                </a:cxn>
                <a:cxn ang="0">
                  <a:pos x="186" y="135"/>
                </a:cxn>
                <a:cxn ang="0">
                  <a:pos x="167" y="74"/>
                </a:cxn>
                <a:cxn ang="0">
                  <a:pos x="186" y="40"/>
                </a:cxn>
                <a:cxn ang="0">
                  <a:pos x="186" y="20"/>
                </a:cxn>
                <a:cxn ang="0">
                  <a:pos x="167" y="0"/>
                </a:cxn>
                <a:cxn ang="0">
                  <a:pos x="128" y="0"/>
                </a:cxn>
              </a:cxnLst>
              <a:rect l="0" t="0" r="r" b="b"/>
              <a:pathLst>
                <a:path w="297" h="534">
                  <a:moveTo>
                    <a:pt x="128" y="0"/>
                  </a:moveTo>
                  <a:lnTo>
                    <a:pt x="148" y="20"/>
                  </a:lnTo>
                  <a:lnTo>
                    <a:pt x="148" y="40"/>
                  </a:lnTo>
                  <a:lnTo>
                    <a:pt x="90" y="94"/>
                  </a:lnTo>
                  <a:lnTo>
                    <a:pt x="77" y="135"/>
                  </a:lnTo>
                  <a:lnTo>
                    <a:pt x="77" y="189"/>
                  </a:lnTo>
                  <a:lnTo>
                    <a:pt x="57" y="229"/>
                  </a:lnTo>
                  <a:lnTo>
                    <a:pt x="19" y="282"/>
                  </a:lnTo>
                  <a:lnTo>
                    <a:pt x="0" y="343"/>
                  </a:lnTo>
                  <a:lnTo>
                    <a:pt x="0" y="397"/>
                  </a:lnTo>
                  <a:lnTo>
                    <a:pt x="19" y="458"/>
                  </a:lnTo>
                  <a:lnTo>
                    <a:pt x="0" y="512"/>
                  </a:lnTo>
                  <a:lnTo>
                    <a:pt x="19" y="512"/>
                  </a:lnTo>
                  <a:lnTo>
                    <a:pt x="57" y="499"/>
                  </a:lnTo>
                  <a:lnTo>
                    <a:pt x="90" y="499"/>
                  </a:lnTo>
                  <a:lnTo>
                    <a:pt x="109" y="512"/>
                  </a:lnTo>
                  <a:lnTo>
                    <a:pt x="148" y="533"/>
                  </a:lnTo>
                  <a:lnTo>
                    <a:pt x="167" y="512"/>
                  </a:lnTo>
                  <a:lnTo>
                    <a:pt x="199" y="499"/>
                  </a:lnTo>
                  <a:lnTo>
                    <a:pt x="276" y="512"/>
                  </a:lnTo>
                  <a:lnTo>
                    <a:pt x="276" y="438"/>
                  </a:lnTo>
                  <a:lnTo>
                    <a:pt x="257" y="384"/>
                  </a:lnTo>
                  <a:lnTo>
                    <a:pt x="276" y="343"/>
                  </a:lnTo>
                  <a:lnTo>
                    <a:pt x="296" y="323"/>
                  </a:lnTo>
                  <a:lnTo>
                    <a:pt x="296" y="303"/>
                  </a:lnTo>
                  <a:lnTo>
                    <a:pt x="276" y="303"/>
                  </a:lnTo>
                  <a:lnTo>
                    <a:pt x="238" y="269"/>
                  </a:lnTo>
                  <a:lnTo>
                    <a:pt x="218" y="229"/>
                  </a:lnTo>
                  <a:lnTo>
                    <a:pt x="238" y="189"/>
                  </a:lnTo>
                  <a:lnTo>
                    <a:pt x="257" y="168"/>
                  </a:lnTo>
                  <a:lnTo>
                    <a:pt x="257" y="155"/>
                  </a:lnTo>
                  <a:lnTo>
                    <a:pt x="238" y="135"/>
                  </a:lnTo>
                  <a:lnTo>
                    <a:pt x="218" y="155"/>
                  </a:lnTo>
                  <a:lnTo>
                    <a:pt x="186" y="135"/>
                  </a:lnTo>
                  <a:lnTo>
                    <a:pt x="167" y="74"/>
                  </a:lnTo>
                  <a:lnTo>
                    <a:pt x="186" y="40"/>
                  </a:lnTo>
                  <a:lnTo>
                    <a:pt x="186" y="20"/>
                  </a:lnTo>
                  <a:lnTo>
                    <a:pt x="167" y="0"/>
                  </a:lnTo>
                  <a:lnTo>
                    <a:pt x="128" y="0"/>
                  </a:lnTo>
                </a:path>
              </a:pathLst>
            </a:custGeom>
            <a:solidFill>
              <a:srgbClr val="537D4B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49981" tIns="0" rIns="49981" bIns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>
                <a:solidFill>
                  <a:srgbClr val="1E698D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49" name="Freeform 37">
              <a:extLst>
                <a:ext uri="{FF2B5EF4-FFF2-40B4-BE49-F238E27FC236}">
                  <a16:creationId xmlns:a16="http://schemas.microsoft.com/office/drawing/2014/main" id="{FD511E30-FF23-48BB-E6AF-5A0726D6E97E}"/>
                </a:ext>
              </a:extLst>
            </p:cNvPr>
            <p:cNvSpPr>
              <a:spLocks/>
            </p:cNvSpPr>
            <p:nvPr/>
          </p:nvSpPr>
          <p:spPr bwMode="blackWhite">
            <a:xfrm>
              <a:off x="5250548" y="3759290"/>
              <a:ext cx="393128" cy="324531"/>
            </a:xfrm>
            <a:custGeom>
              <a:avLst/>
              <a:gdLst/>
              <a:ahLst/>
              <a:cxnLst>
                <a:cxn ang="0">
                  <a:pos x="128" y="13"/>
                </a:cxn>
                <a:cxn ang="0">
                  <a:pos x="128" y="54"/>
                </a:cxn>
                <a:cxn ang="0">
                  <a:pos x="109" y="94"/>
                </a:cxn>
                <a:cxn ang="0">
                  <a:pos x="77" y="114"/>
                </a:cxn>
                <a:cxn ang="0">
                  <a:pos x="57" y="148"/>
                </a:cxn>
                <a:cxn ang="0">
                  <a:pos x="19" y="189"/>
                </a:cxn>
                <a:cxn ang="0">
                  <a:pos x="0" y="249"/>
                </a:cxn>
                <a:cxn ang="0">
                  <a:pos x="0" y="282"/>
                </a:cxn>
                <a:cxn ang="0">
                  <a:pos x="38" y="303"/>
                </a:cxn>
                <a:cxn ang="0">
                  <a:pos x="109" y="364"/>
                </a:cxn>
                <a:cxn ang="0">
                  <a:pos x="147" y="364"/>
                </a:cxn>
                <a:cxn ang="0">
                  <a:pos x="186" y="323"/>
                </a:cxn>
                <a:cxn ang="0">
                  <a:pos x="237" y="303"/>
                </a:cxn>
                <a:cxn ang="0">
                  <a:pos x="314" y="303"/>
                </a:cxn>
                <a:cxn ang="0">
                  <a:pos x="346" y="262"/>
                </a:cxn>
                <a:cxn ang="0">
                  <a:pos x="346" y="249"/>
                </a:cxn>
                <a:cxn ang="0">
                  <a:pos x="327" y="208"/>
                </a:cxn>
                <a:cxn ang="0">
                  <a:pos x="346" y="189"/>
                </a:cxn>
                <a:cxn ang="0">
                  <a:pos x="346" y="148"/>
                </a:cxn>
                <a:cxn ang="0">
                  <a:pos x="366" y="135"/>
                </a:cxn>
                <a:cxn ang="0">
                  <a:pos x="385" y="94"/>
                </a:cxn>
                <a:cxn ang="0">
                  <a:pos x="424" y="114"/>
                </a:cxn>
                <a:cxn ang="0">
                  <a:pos x="424" y="54"/>
                </a:cxn>
                <a:cxn ang="0">
                  <a:pos x="404" y="13"/>
                </a:cxn>
                <a:cxn ang="0">
                  <a:pos x="327" y="0"/>
                </a:cxn>
                <a:cxn ang="0">
                  <a:pos x="295" y="13"/>
                </a:cxn>
                <a:cxn ang="0">
                  <a:pos x="276" y="33"/>
                </a:cxn>
                <a:cxn ang="0">
                  <a:pos x="237" y="13"/>
                </a:cxn>
                <a:cxn ang="0">
                  <a:pos x="218" y="0"/>
                </a:cxn>
                <a:cxn ang="0">
                  <a:pos x="186" y="0"/>
                </a:cxn>
                <a:cxn ang="0">
                  <a:pos x="147" y="13"/>
                </a:cxn>
                <a:cxn ang="0">
                  <a:pos x="128" y="13"/>
                </a:cxn>
              </a:cxnLst>
              <a:rect l="0" t="0" r="r" b="b"/>
              <a:pathLst>
                <a:path w="425" h="365">
                  <a:moveTo>
                    <a:pt x="128" y="13"/>
                  </a:moveTo>
                  <a:lnTo>
                    <a:pt x="128" y="54"/>
                  </a:lnTo>
                  <a:lnTo>
                    <a:pt x="109" y="94"/>
                  </a:lnTo>
                  <a:lnTo>
                    <a:pt x="77" y="114"/>
                  </a:lnTo>
                  <a:lnTo>
                    <a:pt x="57" y="148"/>
                  </a:lnTo>
                  <a:lnTo>
                    <a:pt x="19" y="189"/>
                  </a:lnTo>
                  <a:lnTo>
                    <a:pt x="0" y="249"/>
                  </a:lnTo>
                  <a:lnTo>
                    <a:pt x="0" y="282"/>
                  </a:lnTo>
                  <a:lnTo>
                    <a:pt x="38" y="303"/>
                  </a:lnTo>
                  <a:lnTo>
                    <a:pt x="109" y="364"/>
                  </a:lnTo>
                  <a:lnTo>
                    <a:pt x="147" y="364"/>
                  </a:lnTo>
                  <a:lnTo>
                    <a:pt x="186" y="323"/>
                  </a:lnTo>
                  <a:lnTo>
                    <a:pt x="237" y="303"/>
                  </a:lnTo>
                  <a:lnTo>
                    <a:pt x="314" y="303"/>
                  </a:lnTo>
                  <a:lnTo>
                    <a:pt x="346" y="262"/>
                  </a:lnTo>
                  <a:lnTo>
                    <a:pt x="346" y="249"/>
                  </a:lnTo>
                  <a:lnTo>
                    <a:pt x="327" y="208"/>
                  </a:lnTo>
                  <a:lnTo>
                    <a:pt x="346" y="189"/>
                  </a:lnTo>
                  <a:lnTo>
                    <a:pt x="346" y="148"/>
                  </a:lnTo>
                  <a:lnTo>
                    <a:pt x="366" y="135"/>
                  </a:lnTo>
                  <a:lnTo>
                    <a:pt x="385" y="94"/>
                  </a:lnTo>
                  <a:lnTo>
                    <a:pt x="424" y="114"/>
                  </a:lnTo>
                  <a:lnTo>
                    <a:pt x="424" y="54"/>
                  </a:lnTo>
                  <a:lnTo>
                    <a:pt x="404" y="13"/>
                  </a:lnTo>
                  <a:lnTo>
                    <a:pt x="327" y="0"/>
                  </a:lnTo>
                  <a:lnTo>
                    <a:pt x="295" y="13"/>
                  </a:lnTo>
                  <a:lnTo>
                    <a:pt x="276" y="33"/>
                  </a:lnTo>
                  <a:lnTo>
                    <a:pt x="237" y="13"/>
                  </a:lnTo>
                  <a:lnTo>
                    <a:pt x="218" y="0"/>
                  </a:lnTo>
                  <a:lnTo>
                    <a:pt x="186" y="0"/>
                  </a:lnTo>
                  <a:lnTo>
                    <a:pt x="147" y="13"/>
                  </a:lnTo>
                  <a:lnTo>
                    <a:pt x="128" y="13"/>
                  </a:lnTo>
                </a:path>
              </a:pathLst>
            </a:custGeom>
            <a:solidFill>
              <a:srgbClr val="D4CC5B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49981" tIns="0" rIns="49981" bIns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>
                <a:solidFill>
                  <a:srgbClr val="1E698D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50" name="Freeform 38">
              <a:extLst>
                <a:ext uri="{FF2B5EF4-FFF2-40B4-BE49-F238E27FC236}">
                  <a16:creationId xmlns:a16="http://schemas.microsoft.com/office/drawing/2014/main" id="{5DED89AF-34F3-F420-0DC7-535B253D2AB0}"/>
                </a:ext>
              </a:extLst>
            </p:cNvPr>
            <p:cNvSpPr>
              <a:spLocks/>
            </p:cNvSpPr>
            <p:nvPr/>
          </p:nvSpPr>
          <p:spPr bwMode="blackWhite">
            <a:xfrm>
              <a:off x="5048193" y="3979726"/>
              <a:ext cx="339303" cy="372836"/>
            </a:xfrm>
            <a:custGeom>
              <a:avLst/>
              <a:gdLst/>
              <a:ahLst/>
              <a:cxnLst>
                <a:cxn ang="0">
                  <a:pos x="218" y="13"/>
                </a:cxn>
                <a:cxn ang="0">
                  <a:pos x="205" y="13"/>
                </a:cxn>
                <a:cxn ang="0">
                  <a:pos x="186" y="0"/>
                </a:cxn>
                <a:cxn ang="0">
                  <a:pos x="166" y="0"/>
                </a:cxn>
                <a:cxn ang="0">
                  <a:pos x="147" y="13"/>
                </a:cxn>
                <a:cxn ang="0">
                  <a:pos x="109" y="33"/>
                </a:cxn>
                <a:cxn ang="0">
                  <a:pos x="57" y="13"/>
                </a:cxn>
                <a:cxn ang="0">
                  <a:pos x="19" y="13"/>
                </a:cxn>
                <a:cxn ang="0">
                  <a:pos x="0" y="33"/>
                </a:cxn>
                <a:cxn ang="0">
                  <a:pos x="0" y="94"/>
                </a:cxn>
                <a:cxn ang="0">
                  <a:pos x="19" y="114"/>
                </a:cxn>
                <a:cxn ang="0">
                  <a:pos x="19" y="148"/>
                </a:cxn>
                <a:cxn ang="0">
                  <a:pos x="0" y="189"/>
                </a:cxn>
                <a:cxn ang="0">
                  <a:pos x="0" y="304"/>
                </a:cxn>
                <a:cxn ang="0">
                  <a:pos x="19" y="324"/>
                </a:cxn>
                <a:cxn ang="0">
                  <a:pos x="96" y="324"/>
                </a:cxn>
                <a:cxn ang="0">
                  <a:pos x="109" y="344"/>
                </a:cxn>
                <a:cxn ang="0">
                  <a:pos x="128" y="397"/>
                </a:cxn>
                <a:cxn ang="0">
                  <a:pos x="147" y="418"/>
                </a:cxn>
                <a:cxn ang="0">
                  <a:pos x="186" y="418"/>
                </a:cxn>
                <a:cxn ang="0">
                  <a:pos x="186" y="397"/>
                </a:cxn>
                <a:cxn ang="0">
                  <a:pos x="218" y="344"/>
                </a:cxn>
                <a:cxn ang="0">
                  <a:pos x="237" y="324"/>
                </a:cxn>
                <a:cxn ang="0">
                  <a:pos x="295" y="263"/>
                </a:cxn>
                <a:cxn ang="0">
                  <a:pos x="327" y="209"/>
                </a:cxn>
                <a:cxn ang="0">
                  <a:pos x="366" y="148"/>
                </a:cxn>
                <a:cxn ang="0">
                  <a:pos x="366" y="114"/>
                </a:cxn>
                <a:cxn ang="0">
                  <a:pos x="327" y="114"/>
                </a:cxn>
                <a:cxn ang="0">
                  <a:pos x="256" y="54"/>
                </a:cxn>
                <a:cxn ang="0">
                  <a:pos x="218" y="33"/>
                </a:cxn>
                <a:cxn ang="0">
                  <a:pos x="218" y="13"/>
                </a:cxn>
              </a:cxnLst>
              <a:rect l="0" t="0" r="r" b="b"/>
              <a:pathLst>
                <a:path w="367" h="419">
                  <a:moveTo>
                    <a:pt x="218" y="13"/>
                  </a:moveTo>
                  <a:lnTo>
                    <a:pt x="205" y="13"/>
                  </a:lnTo>
                  <a:lnTo>
                    <a:pt x="186" y="0"/>
                  </a:lnTo>
                  <a:lnTo>
                    <a:pt x="166" y="0"/>
                  </a:lnTo>
                  <a:lnTo>
                    <a:pt x="147" y="13"/>
                  </a:lnTo>
                  <a:lnTo>
                    <a:pt x="109" y="33"/>
                  </a:lnTo>
                  <a:lnTo>
                    <a:pt x="57" y="13"/>
                  </a:lnTo>
                  <a:lnTo>
                    <a:pt x="19" y="13"/>
                  </a:lnTo>
                  <a:lnTo>
                    <a:pt x="0" y="33"/>
                  </a:lnTo>
                  <a:lnTo>
                    <a:pt x="0" y="94"/>
                  </a:lnTo>
                  <a:lnTo>
                    <a:pt x="19" y="114"/>
                  </a:lnTo>
                  <a:lnTo>
                    <a:pt x="19" y="148"/>
                  </a:lnTo>
                  <a:lnTo>
                    <a:pt x="0" y="189"/>
                  </a:lnTo>
                  <a:lnTo>
                    <a:pt x="0" y="304"/>
                  </a:lnTo>
                  <a:lnTo>
                    <a:pt x="19" y="324"/>
                  </a:lnTo>
                  <a:lnTo>
                    <a:pt x="96" y="324"/>
                  </a:lnTo>
                  <a:lnTo>
                    <a:pt x="109" y="344"/>
                  </a:lnTo>
                  <a:lnTo>
                    <a:pt x="128" y="397"/>
                  </a:lnTo>
                  <a:lnTo>
                    <a:pt x="147" y="418"/>
                  </a:lnTo>
                  <a:lnTo>
                    <a:pt x="186" y="418"/>
                  </a:lnTo>
                  <a:lnTo>
                    <a:pt x="186" y="397"/>
                  </a:lnTo>
                  <a:lnTo>
                    <a:pt x="218" y="344"/>
                  </a:lnTo>
                  <a:lnTo>
                    <a:pt x="237" y="324"/>
                  </a:lnTo>
                  <a:lnTo>
                    <a:pt x="295" y="263"/>
                  </a:lnTo>
                  <a:lnTo>
                    <a:pt x="327" y="209"/>
                  </a:lnTo>
                  <a:lnTo>
                    <a:pt x="366" y="148"/>
                  </a:lnTo>
                  <a:lnTo>
                    <a:pt x="366" y="114"/>
                  </a:lnTo>
                  <a:lnTo>
                    <a:pt x="327" y="114"/>
                  </a:lnTo>
                  <a:lnTo>
                    <a:pt x="256" y="54"/>
                  </a:lnTo>
                  <a:lnTo>
                    <a:pt x="218" y="33"/>
                  </a:lnTo>
                  <a:lnTo>
                    <a:pt x="218" y="13"/>
                  </a:lnTo>
                </a:path>
              </a:pathLst>
            </a:custGeom>
            <a:solidFill>
              <a:srgbClr val="D4CC5B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49981" tIns="0" rIns="49981" bIns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>
                <a:solidFill>
                  <a:srgbClr val="1E698D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51" name="Freeform 39">
              <a:extLst>
                <a:ext uri="{FF2B5EF4-FFF2-40B4-BE49-F238E27FC236}">
                  <a16:creationId xmlns:a16="http://schemas.microsoft.com/office/drawing/2014/main" id="{A468930C-A8BD-89D7-8DB5-76D9729CB8E0}"/>
                </a:ext>
              </a:extLst>
            </p:cNvPr>
            <p:cNvSpPr>
              <a:spLocks/>
            </p:cNvSpPr>
            <p:nvPr/>
          </p:nvSpPr>
          <p:spPr bwMode="blackWhite">
            <a:xfrm>
              <a:off x="4816540" y="3435439"/>
              <a:ext cx="570956" cy="592593"/>
            </a:xfrm>
            <a:custGeom>
              <a:avLst/>
              <a:gdLst/>
              <a:ahLst/>
              <a:cxnLst>
                <a:cxn ang="0">
                  <a:pos x="616" y="147"/>
                </a:cxn>
                <a:cxn ang="0">
                  <a:pos x="288" y="134"/>
                </a:cxn>
                <a:cxn ang="0">
                  <a:pos x="249" y="114"/>
                </a:cxn>
                <a:cxn ang="0">
                  <a:pos x="237" y="94"/>
                </a:cxn>
                <a:cxn ang="0">
                  <a:pos x="218" y="54"/>
                </a:cxn>
                <a:cxn ang="0">
                  <a:pos x="179" y="0"/>
                </a:cxn>
                <a:cxn ang="0">
                  <a:pos x="179" y="33"/>
                </a:cxn>
                <a:cxn ang="0">
                  <a:pos x="160" y="74"/>
                </a:cxn>
                <a:cxn ang="0">
                  <a:pos x="160" y="114"/>
                </a:cxn>
                <a:cxn ang="0">
                  <a:pos x="12" y="114"/>
                </a:cxn>
                <a:cxn ang="0">
                  <a:pos x="0" y="147"/>
                </a:cxn>
                <a:cxn ang="0">
                  <a:pos x="0" y="249"/>
                </a:cxn>
                <a:cxn ang="0">
                  <a:pos x="89" y="262"/>
                </a:cxn>
                <a:cxn ang="0">
                  <a:pos x="89" y="343"/>
                </a:cxn>
                <a:cxn ang="0">
                  <a:pos x="51" y="417"/>
                </a:cxn>
                <a:cxn ang="0">
                  <a:pos x="70" y="478"/>
                </a:cxn>
                <a:cxn ang="0">
                  <a:pos x="51" y="498"/>
                </a:cxn>
                <a:cxn ang="0">
                  <a:pos x="70" y="532"/>
                </a:cxn>
                <a:cxn ang="0">
                  <a:pos x="70" y="572"/>
                </a:cxn>
                <a:cxn ang="0">
                  <a:pos x="160" y="592"/>
                </a:cxn>
                <a:cxn ang="0">
                  <a:pos x="199" y="592"/>
                </a:cxn>
                <a:cxn ang="0">
                  <a:pos x="199" y="612"/>
                </a:cxn>
                <a:cxn ang="0">
                  <a:pos x="218" y="646"/>
                </a:cxn>
                <a:cxn ang="0">
                  <a:pos x="249" y="667"/>
                </a:cxn>
                <a:cxn ang="0">
                  <a:pos x="249" y="646"/>
                </a:cxn>
                <a:cxn ang="0">
                  <a:pos x="269" y="626"/>
                </a:cxn>
                <a:cxn ang="0">
                  <a:pos x="307" y="626"/>
                </a:cxn>
                <a:cxn ang="0">
                  <a:pos x="358" y="646"/>
                </a:cxn>
                <a:cxn ang="0">
                  <a:pos x="397" y="626"/>
                </a:cxn>
                <a:cxn ang="0">
                  <a:pos x="416" y="612"/>
                </a:cxn>
                <a:cxn ang="0">
                  <a:pos x="436" y="612"/>
                </a:cxn>
                <a:cxn ang="0">
                  <a:pos x="455" y="626"/>
                </a:cxn>
                <a:cxn ang="0">
                  <a:pos x="468" y="626"/>
                </a:cxn>
                <a:cxn ang="0">
                  <a:pos x="468" y="612"/>
                </a:cxn>
                <a:cxn ang="0">
                  <a:pos x="487" y="553"/>
                </a:cxn>
                <a:cxn ang="0">
                  <a:pos x="526" y="512"/>
                </a:cxn>
                <a:cxn ang="0">
                  <a:pos x="545" y="478"/>
                </a:cxn>
                <a:cxn ang="0">
                  <a:pos x="577" y="458"/>
                </a:cxn>
                <a:cxn ang="0">
                  <a:pos x="596" y="417"/>
                </a:cxn>
                <a:cxn ang="0">
                  <a:pos x="596" y="377"/>
                </a:cxn>
                <a:cxn ang="0">
                  <a:pos x="616" y="323"/>
                </a:cxn>
                <a:cxn ang="0">
                  <a:pos x="596" y="262"/>
                </a:cxn>
                <a:cxn ang="0">
                  <a:pos x="596" y="208"/>
                </a:cxn>
                <a:cxn ang="0">
                  <a:pos x="616" y="147"/>
                </a:cxn>
              </a:cxnLst>
              <a:rect l="0" t="0" r="r" b="b"/>
              <a:pathLst>
                <a:path w="617" h="668">
                  <a:moveTo>
                    <a:pt x="616" y="147"/>
                  </a:moveTo>
                  <a:lnTo>
                    <a:pt x="288" y="134"/>
                  </a:lnTo>
                  <a:lnTo>
                    <a:pt x="249" y="114"/>
                  </a:lnTo>
                  <a:lnTo>
                    <a:pt x="237" y="94"/>
                  </a:lnTo>
                  <a:lnTo>
                    <a:pt x="218" y="54"/>
                  </a:lnTo>
                  <a:lnTo>
                    <a:pt x="179" y="0"/>
                  </a:lnTo>
                  <a:lnTo>
                    <a:pt x="179" y="33"/>
                  </a:lnTo>
                  <a:lnTo>
                    <a:pt x="160" y="74"/>
                  </a:lnTo>
                  <a:lnTo>
                    <a:pt x="160" y="114"/>
                  </a:lnTo>
                  <a:lnTo>
                    <a:pt x="12" y="114"/>
                  </a:lnTo>
                  <a:lnTo>
                    <a:pt x="0" y="147"/>
                  </a:lnTo>
                  <a:lnTo>
                    <a:pt x="0" y="249"/>
                  </a:lnTo>
                  <a:lnTo>
                    <a:pt x="89" y="262"/>
                  </a:lnTo>
                  <a:lnTo>
                    <a:pt x="89" y="343"/>
                  </a:lnTo>
                  <a:lnTo>
                    <a:pt x="51" y="417"/>
                  </a:lnTo>
                  <a:lnTo>
                    <a:pt x="70" y="478"/>
                  </a:lnTo>
                  <a:lnTo>
                    <a:pt x="51" y="498"/>
                  </a:lnTo>
                  <a:lnTo>
                    <a:pt x="70" y="532"/>
                  </a:lnTo>
                  <a:lnTo>
                    <a:pt x="70" y="572"/>
                  </a:lnTo>
                  <a:lnTo>
                    <a:pt x="160" y="592"/>
                  </a:lnTo>
                  <a:lnTo>
                    <a:pt x="199" y="592"/>
                  </a:lnTo>
                  <a:lnTo>
                    <a:pt x="199" y="612"/>
                  </a:lnTo>
                  <a:lnTo>
                    <a:pt x="218" y="646"/>
                  </a:lnTo>
                  <a:lnTo>
                    <a:pt x="249" y="667"/>
                  </a:lnTo>
                  <a:lnTo>
                    <a:pt x="249" y="646"/>
                  </a:lnTo>
                  <a:lnTo>
                    <a:pt x="269" y="626"/>
                  </a:lnTo>
                  <a:lnTo>
                    <a:pt x="307" y="626"/>
                  </a:lnTo>
                  <a:lnTo>
                    <a:pt x="358" y="646"/>
                  </a:lnTo>
                  <a:lnTo>
                    <a:pt x="397" y="626"/>
                  </a:lnTo>
                  <a:lnTo>
                    <a:pt x="416" y="612"/>
                  </a:lnTo>
                  <a:lnTo>
                    <a:pt x="436" y="612"/>
                  </a:lnTo>
                  <a:lnTo>
                    <a:pt x="455" y="626"/>
                  </a:lnTo>
                  <a:lnTo>
                    <a:pt x="468" y="626"/>
                  </a:lnTo>
                  <a:lnTo>
                    <a:pt x="468" y="612"/>
                  </a:lnTo>
                  <a:lnTo>
                    <a:pt x="487" y="553"/>
                  </a:lnTo>
                  <a:lnTo>
                    <a:pt x="526" y="512"/>
                  </a:lnTo>
                  <a:lnTo>
                    <a:pt x="545" y="478"/>
                  </a:lnTo>
                  <a:lnTo>
                    <a:pt x="577" y="458"/>
                  </a:lnTo>
                  <a:lnTo>
                    <a:pt x="596" y="417"/>
                  </a:lnTo>
                  <a:lnTo>
                    <a:pt x="596" y="377"/>
                  </a:lnTo>
                  <a:lnTo>
                    <a:pt x="616" y="323"/>
                  </a:lnTo>
                  <a:lnTo>
                    <a:pt x="596" y="262"/>
                  </a:lnTo>
                  <a:lnTo>
                    <a:pt x="596" y="208"/>
                  </a:lnTo>
                  <a:lnTo>
                    <a:pt x="616" y="147"/>
                  </a:lnTo>
                </a:path>
              </a:pathLst>
            </a:custGeom>
            <a:solidFill>
              <a:srgbClr val="D4CC5B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49981" tIns="0" rIns="49981" bIns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>
                <a:solidFill>
                  <a:srgbClr val="1E698D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52" name="Freeform 40">
              <a:extLst>
                <a:ext uri="{FF2B5EF4-FFF2-40B4-BE49-F238E27FC236}">
                  <a16:creationId xmlns:a16="http://schemas.microsoft.com/office/drawing/2014/main" id="{AECF9051-A0DC-2EC1-7408-A077FBC17FE3}"/>
                </a:ext>
              </a:extLst>
            </p:cNvPr>
            <p:cNvSpPr>
              <a:spLocks/>
            </p:cNvSpPr>
            <p:nvPr/>
          </p:nvSpPr>
          <p:spPr bwMode="blackWhite">
            <a:xfrm>
              <a:off x="4527655" y="3484424"/>
              <a:ext cx="375413" cy="322490"/>
            </a:xfrm>
            <a:custGeom>
              <a:avLst/>
              <a:gdLst/>
              <a:ahLst/>
              <a:cxnLst>
                <a:cxn ang="0">
                  <a:pos x="327" y="60"/>
                </a:cxn>
                <a:cxn ang="0">
                  <a:pos x="295" y="60"/>
                </a:cxn>
                <a:cxn ang="0">
                  <a:pos x="276" y="80"/>
                </a:cxn>
                <a:cxn ang="0">
                  <a:pos x="257" y="80"/>
                </a:cxn>
                <a:cxn ang="0">
                  <a:pos x="257" y="40"/>
                </a:cxn>
                <a:cxn ang="0">
                  <a:pos x="237" y="20"/>
                </a:cxn>
                <a:cxn ang="0">
                  <a:pos x="218" y="20"/>
                </a:cxn>
                <a:cxn ang="0">
                  <a:pos x="186" y="0"/>
                </a:cxn>
                <a:cxn ang="0">
                  <a:pos x="147" y="20"/>
                </a:cxn>
                <a:cxn ang="0">
                  <a:pos x="147" y="40"/>
                </a:cxn>
                <a:cxn ang="0">
                  <a:pos x="128" y="60"/>
                </a:cxn>
                <a:cxn ang="0">
                  <a:pos x="96" y="80"/>
                </a:cxn>
                <a:cxn ang="0">
                  <a:pos x="96" y="93"/>
                </a:cxn>
                <a:cxn ang="0">
                  <a:pos x="38" y="113"/>
                </a:cxn>
                <a:cxn ang="0">
                  <a:pos x="0" y="154"/>
                </a:cxn>
                <a:cxn ang="0">
                  <a:pos x="19" y="174"/>
                </a:cxn>
                <a:cxn ang="0">
                  <a:pos x="57" y="154"/>
                </a:cxn>
                <a:cxn ang="0">
                  <a:pos x="77" y="154"/>
                </a:cxn>
                <a:cxn ang="0">
                  <a:pos x="96" y="174"/>
                </a:cxn>
                <a:cxn ang="0">
                  <a:pos x="96" y="228"/>
                </a:cxn>
                <a:cxn ang="0">
                  <a:pos x="128" y="288"/>
                </a:cxn>
                <a:cxn ang="0">
                  <a:pos x="205" y="309"/>
                </a:cxn>
                <a:cxn ang="0">
                  <a:pos x="237" y="322"/>
                </a:cxn>
                <a:cxn ang="0">
                  <a:pos x="327" y="342"/>
                </a:cxn>
                <a:cxn ang="0">
                  <a:pos x="366" y="363"/>
                </a:cxn>
                <a:cxn ang="0">
                  <a:pos x="405" y="288"/>
                </a:cxn>
                <a:cxn ang="0">
                  <a:pos x="405" y="208"/>
                </a:cxn>
                <a:cxn ang="0">
                  <a:pos x="315" y="194"/>
                </a:cxn>
                <a:cxn ang="0">
                  <a:pos x="315" y="93"/>
                </a:cxn>
                <a:cxn ang="0">
                  <a:pos x="327" y="60"/>
                </a:cxn>
              </a:cxnLst>
              <a:rect l="0" t="0" r="r" b="b"/>
              <a:pathLst>
                <a:path w="406" h="364">
                  <a:moveTo>
                    <a:pt x="327" y="60"/>
                  </a:moveTo>
                  <a:lnTo>
                    <a:pt x="295" y="60"/>
                  </a:lnTo>
                  <a:lnTo>
                    <a:pt x="276" y="80"/>
                  </a:lnTo>
                  <a:lnTo>
                    <a:pt x="257" y="80"/>
                  </a:lnTo>
                  <a:lnTo>
                    <a:pt x="257" y="40"/>
                  </a:lnTo>
                  <a:lnTo>
                    <a:pt x="237" y="20"/>
                  </a:lnTo>
                  <a:lnTo>
                    <a:pt x="218" y="20"/>
                  </a:lnTo>
                  <a:lnTo>
                    <a:pt x="186" y="0"/>
                  </a:lnTo>
                  <a:lnTo>
                    <a:pt x="147" y="20"/>
                  </a:lnTo>
                  <a:lnTo>
                    <a:pt x="147" y="40"/>
                  </a:lnTo>
                  <a:lnTo>
                    <a:pt x="128" y="60"/>
                  </a:lnTo>
                  <a:lnTo>
                    <a:pt x="96" y="80"/>
                  </a:lnTo>
                  <a:lnTo>
                    <a:pt x="96" y="93"/>
                  </a:lnTo>
                  <a:lnTo>
                    <a:pt x="38" y="113"/>
                  </a:lnTo>
                  <a:lnTo>
                    <a:pt x="0" y="154"/>
                  </a:lnTo>
                  <a:lnTo>
                    <a:pt x="19" y="174"/>
                  </a:lnTo>
                  <a:lnTo>
                    <a:pt x="57" y="154"/>
                  </a:lnTo>
                  <a:lnTo>
                    <a:pt x="77" y="154"/>
                  </a:lnTo>
                  <a:lnTo>
                    <a:pt x="96" y="174"/>
                  </a:lnTo>
                  <a:lnTo>
                    <a:pt x="96" y="228"/>
                  </a:lnTo>
                  <a:lnTo>
                    <a:pt x="128" y="288"/>
                  </a:lnTo>
                  <a:lnTo>
                    <a:pt x="205" y="309"/>
                  </a:lnTo>
                  <a:lnTo>
                    <a:pt x="237" y="322"/>
                  </a:lnTo>
                  <a:lnTo>
                    <a:pt x="327" y="342"/>
                  </a:lnTo>
                  <a:lnTo>
                    <a:pt x="366" y="363"/>
                  </a:lnTo>
                  <a:lnTo>
                    <a:pt x="405" y="288"/>
                  </a:lnTo>
                  <a:lnTo>
                    <a:pt x="405" y="208"/>
                  </a:lnTo>
                  <a:lnTo>
                    <a:pt x="315" y="194"/>
                  </a:lnTo>
                  <a:lnTo>
                    <a:pt x="315" y="93"/>
                  </a:lnTo>
                  <a:lnTo>
                    <a:pt x="327" y="60"/>
                  </a:lnTo>
                </a:path>
              </a:pathLst>
            </a:custGeom>
            <a:solidFill>
              <a:srgbClr val="537D4B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49981" tIns="0" rIns="49981" bIns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>
                <a:solidFill>
                  <a:srgbClr val="1E698D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53" name="Freeform 41">
              <a:extLst>
                <a:ext uri="{FF2B5EF4-FFF2-40B4-BE49-F238E27FC236}">
                  <a16:creationId xmlns:a16="http://schemas.microsoft.com/office/drawing/2014/main" id="{10DF4384-CE68-CCE5-7522-D2E34B462814}"/>
                </a:ext>
              </a:extLst>
            </p:cNvPr>
            <p:cNvSpPr>
              <a:spLocks/>
            </p:cNvSpPr>
            <p:nvPr/>
          </p:nvSpPr>
          <p:spPr bwMode="blackWhite">
            <a:xfrm>
              <a:off x="4157693" y="3484424"/>
              <a:ext cx="386315" cy="20274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8" y="20"/>
                </a:cxn>
                <a:cxn ang="0">
                  <a:pos x="89" y="40"/>
                </a:cxn>
                <a:cxn ang="0">
                  <a:pos x="147" y="40"/>
                </a:cxn>
                <a:cxn ang="0">
                  <a:pos x="199" y="60"/>
                </a:cxn>
                <a:cxn ang="0">
                  <a:pos x="275" y="93"/>
                </a:cxn>
                <a:cxn ang="0">
                  <a:pos x="327" y="133"/>
                </a:cxn>
                <a:cxn ang="0">
                  <a:pos x="397" y="153"/>
                </a:cxn>
                <a:cxn ang="0">
                  <a:pos x="417" y="174"/>
                </a:cxn>
                <a:cxn ang="0">
                  <a:pos x="365" y="207"/>
                </a:cxn>
                <a:cxn ang="0">
                  <a:pos x="288" y="228"/>
                </a:cxn>
                <a:cxn ang="0">
                  <a:pos x="199" y="228"/>
                </a:cxn>
                <a:cxn ang="0">
                  <a:pos x="179" y="207"/>
                </a:cxn>
                <a:cxn ang="0">
                  <a:pos x="179" y="153"/>
                </a:cxn>
                <a:cxn ang="0">
                  <a:pos x="147" y="194"/>
                </a:cxn>
                <a:cxn ang="0">
                  <a:pos x="109" y="194"/>
                </a:cxn>
                <a:cxn ang="0">
                  <a:pos x="89" y="174"/>
                </a:cxn>
                <a:cxn ang="0">
                  <a:pos x="70" y="174"/>
                </a:cxn>
                <a:cxn ang="0">
                  <a:pos x="57" y="133"/>
                </a:cxn>
                <a:cxn ang="0">
                  <a:pos x="19" y="93"/>
                </a:cxn>
                <a:cxn ang="0">
                  <a:pos x="0" y="60"/>
                </a:cxn>
                <a:cxn ang="0">
                  <a:pos x="0" y="0"/>
                </a:cxn>
              </a:cxnLst>
              <a:rect l="0" t="0" r="r" b="b"/>
              <a:pathLst>
                <a:path w="418" h="229">
                  <a:moveTo>
                    <a:pt x="0" y="0"/>
                  </a:moveTo>
                  <a:lnTo>
                    <a:pt x="38" y="20"/>
                  </a:lnTo>
                  <a:lnTo>
                    <a:pt x="89" y="40"/>
                  </a:lnTo>
                  <a:lnTo>
                    <a:pt x="147" y="40"/>
                  </a:lnTo>
                  <a:lnTo>
                    <a:pt x="199" y="60"/>
                  </a:lnTo>
                  <a:lnTo>
                    <a:pt x="275" y="93"/>
                  </a:lnTo>
                  <a:lnTo>
                    <a:pt x="327" y="133"/>
                  </a:lnTo>
                  <a:lnTo>
                    <a:pt x="397" y="153"/>
                  </a:lnTo>
                  <a:lnTo>
                    <a:pt x="417" y="174"/>
                  </a:lnTo>
                  <a:lnTo>
                    <a:pt x="365" y="207"/>
                  </a:lnTo>
                  <a:lnTo>
                    <a:pt x="288" y="228"/>
                  </a:lnTo>
                  <a:lnTo>
                    <a:pt x="199" y="228"/>
                  </a:lnTo>
                  <a:lnTo>
                    <a:pt x="179" y="207"/>
                  </a:lnTo>
                  <a:lnTo>
                    <a:pt x="179" y="153"/>
                  </a:lnTo>
                  <a:lnTo>
                    <a:pt x="147" y="194"/>
                  </a:lnTo>
                  <a:lnTo>
                    <a:pt x="109" y="194"/>
                  </a:lnTo>
                  <a:lnTo>
                    <a:pt x="89" y="174"/>
                  </a:lnTo>
                  <a:lnTo>
                    <a:pt x="70" y="174"/>
                  </a:lnTo>
                  <a:lnTo>
                    <a:pt x="57" y="133"/>
                  </a:lnTo>
                  <a:lnTo>
                    <a:pt x="19" y="93"/>
                  </a:lnTo>
                  <a:lnTo>
                    <a:pt x="0" y="60"/>
                  </a:lnTo>
                  <a:lnTo>
                    <a:pt x="0" y="0"/>
                  </a:lnTo>
                </a:path>
              </a:pathLst>
            </a:custGeom>
            <a:solidFill>
              <a:srgbClr val="537D4B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49981" tIns="0" rIns="49981" bIns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>
                <a:solidFill>
                  <a:srgbClr val="1E698D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54" name="Freeform 42">
              <a:extLst>
                <a:ext uri="{FF2B5EF4-FFF2-40B4-BE49-F238E27FC236}">
                  <a16:creationId xmlns:a16="http://schemas.microsoft.com/office/drawing/2014/main" id="{5231F5AC-AF61-BD68-FFD0-975D74E34296}"/>
                </a:ext>
              </a:extLst>
            </p:cNvPr>
            <p:cNvSpPr>
              <a:spLocks/>
            </p:cNvSpPr>
            <p:nvPr/>
          </p:nvSpPr>
          <p:spPr bwMode="blackWhite">
            <a:xfrm>
              <a:off x="4902388" y="2893873"/>
              <a:ext cx="707222" cy="675596"/>
            </a:xfrm>
            <a:custGeom>
              <a:avLst/>
              <a:gdLst/>
              <a:ahLst/>
              <a:cxnLst>
                <a:cxn ang="0">
                  <a:pos x="0" y="74"/>
                </a:cxn>
                <a:cxn ang="0">
                  <a:pos x="19" y="134"/>
                </a:cxn>
                <a:cxn ang="0">
                  <a:pos x="19" y="175"/>
                </a:cxn>
                <a:cxn ang="0">
                  <a:pos x="51" y="249"/>
                </a:cxn>
                <a:cxn ang="0">
                  <a:pos x="70" y="269"/>
                </a:cxn>
                <a:cxn ang="0">
                  <a:pos x="109" y="269"/>
                </a:cxn>
                <a:cxn ang="0">
                  <a:pos x="147" y="290"/>
                </a:cxn>
                <a:cxn ang="0">
                  <a:pos x="147" y="323"/>
                </a:cxn>
                <a:cxn ang="0">
                  <a:pos x="159" y="343"/>
                </a:cxn>
                <a:cxn ang="0">
                  <a:pos x="89" y="552"/>
                </a:cxn>
                <a:cxn ang="0">
                  <a:pos x="89" y="613"/>
                </a:cxn>
                <a:cxn ang="0">
                  <a:pos x="128" y="667"/>
                </a:cxn>
                <a:cxn ang="0">
                  <a:pos x="147" y="707"/>
                </a:cxn>
                <a:cxn ang="0">
                  <a:pos x="159" y="728"/>
                </a:cxn>
                <a:cxn ang="0">
                  <a:pos x="198" y="747"/>
                </a:cxn>
                <a:cxn ang="0">
                  <a:pos x="526" y="761"/>
                </a:cxn>
                <a:cxn ang="0">
                  <a:pos x="564" y="707"/>
                </a:cxn>
                <a:cxn ang="0">
                  <a:pos x="584" y="667"/>
                </a:cxn>
                <a:cxn ang="0">
                  <a:pos x="584" y="613"/>
                </a:cxn>
                <a:cxn ang="0">
                  <a:pos x="596" y="572"/>
                </a:cxn>
                <a:cxn ang="0">
                  <a:pos x="654" y="518"/>
                </a:cxn>
                <a:cxn ang="0">
                  <a:pos x="654" y="498"/>
                </a:cxn>
                <a:cxn ang="0">
                  <a:pos x="635" y="478"/>
                </a:cxn>
                <a:cxn ang="0">
                  <a:pos x="654" y="458"/>
                </a:cxn>
                <a:cxn ang="0">
                  <a:pos x="693" y="437"/>
                </a:cxn>
                <a:cxn ang="0">
                  <a:pos x="725" y="404"/>
                </a:cxn>
                <a:cxn ang="0">
                  <a:pos x="744" y="343"/>
                </a:cxn>
                <a:cxn ang="0">
                  <a:pos x="764" y="269"/>
                </a:cxn>
                <a:cxn ang="0">
                  <a:pos x="764" y="209"/>
                </a:cxn>
                <a:cxn ang="0">
                  <a:pos x="744" y="188"/>
                </a:cxn>
                <a:cxn ang="0">
                  <a:pos x="674" y="175"/>
                </a:cxn>
                <a:cxn ang="0">
                  <a:pos x="654" y="209"/>
                </a:cxn>
                <a:cxn ang="0">
                  <a:pos x="616" y="249"/>
                </a:cxn>
                <a:cxn ang="0">
                  <a:pos x="596" y="290"/>
                </a:cxn>
                <a:cxn ang="0">
                  <a:pos x="584" y="343"/>
                </a:cxn>
                <a:cxn ang="0">
                  <a:pos x="584" y="290"/>
                </a:cxn>
                <a:cxn ang="0">
                  <a:pos x="506" y="269"/>
                </a:cxn>
                <a:cxn ang="0">
                  <a:pos x="474" y="229"/>
                </a:cxn>
                <a:cxn ang="0">
                  <a:pos x="436" y="229"/>
                </a:cxn>
                <a:cxn ang="0">
                  <a:pos x="397" y="188"/>
                </a:cxn>
                <a:cxn ang="0">
                  <a:pos x="378" y="134"/>
                </a:cxn>
                <a:cxn ang="0">
                  <a:pos x="346" y="74"/>
                </a:cxn>
                <a:cxn ang="0">
                  <a:pos x="307" y="60"/>
                </a:cxn>
                <a:cxn ang="0">
                  <a:pos x="288" y="60"/>
                </a:cxn>
                <a:cxn ang="0">
                  <a:pos x="256" y="40"/>
                </a:cxn>
                <a:cxn ang="0">
                  <a:pos x="256" y="0"/>
                </a:cxn>
                <a:cxn ang="0">
                  <a:pos x="198" y="0"/>
                </a:cxn>
                <a:cxn ang="0">
                  <a:pos x="179" y="20"/>
                </a:cxn>
                <a:cxn ang="0">
                  <a:pos x="198" y="20"/>
                </a:cxn>
                <a:cxn ang="0">
                  <a:pos x="179" y="40"/>
                </a:cxn>
                <a:cxn ang="0">
                  <a:pos x="128" y="40"/>
                </a:cxn>
                <a:cxn ang="0">
                  <a:pos x="70" y="60"/>
                </a:cxn>
                <a:cxn ang="0">
                  <a:pos x="19" y="74"/>
                </a:cxn>
                <a:cxn ang="0">
                  <a:pos x="0" y="74"/>
                </a:cxn>
              </a:cxnLst>
              <a:rect l="0" t="0" r="r" b="b"/>
              <a:pathLst>
                <a:path w="765" h="762">
                  <a:moveTo>
                    <a:pt x="0" y="74"/>
                  </a:moveTo>
                  <a:lnTo>
                    <a:pt x="19" y="134"/>
                  </a:lnTo>
                  <a:lnTo>
                    <a:pt x="19" y="175"/>
                  </a:lnTo>
                  <a:lnTo>
                    <a:pt x="51" y="249"/>
                  </a:lnTo>
                  <a:lnTo>
                    <a:pt x="70" y="269"/>
                  </a:lnTo>
                  <a:lnTo>
                    <a:pt x="109" y="269"/>
                  </a:lnTo>
                  <a:lnTo>
                    <a:pt x="147" y="290"/>
                  </a:lnTo>
                  <a:lnTo>
                    <a:pt x="147" y="323"/>
                  </a:lnTo>
                  <a:lnTo>
                    <a:pt x="159" y="343"/>
                  </a:lnTo>
                  <a:lnTo>
                    <a:pt x="89" y="552"/>
                  </a:lnTo>
                  <a:lnTo>
                    <a:pt x="89" y="613"/>
                  </a:lnTo>
                  <a:lnTo>
                    <a:pt x="128" y="667"/>
                  </a:lnTo>
                  <a:lnTo>
                    <a:pt x="147" y="707"/>
                  </a:lnTo>
                  <a:lnTo>
                    <a:pt x="159" y="728"/>
                  </a:lnTo>
                  <a:lnTo>
                    <a:pt x="198" y="747"/>
                  </a:lnTo>
                  <a:lnTo>
                    <a:pt x="526" y="761"/>
                  </a:lnTo>
                  <a:lnTo>
                    <a:pt x="564" y="707"/>
                  </a:lnTo>
                  <a:lnTo>
                    <a:pt x="584" y="667"/>
                  </a:lnTo>
                  <a:lnTo>
                    <a:pt x="584" y="613"/>
                  </a:lnTo>
                  <a:lnTo>
                    <a:pt x="596" y="572"/>
                  </a:lnTo>
                  <a:lnTo>
                    <a:pt x="654" y="518"/>
                  </a:lnTo>
                  <a:lnTo>
                    <a:pt x="654" y="498"/>
                  </a:lnTo>
                  <a:lnTo>
                    <a:pt x="635" y="478"/>
                  </a:lnTo>
                  <a:lnTo>
                    <a:pt x="654" y="458"/>
                  </a:lnTo>
                  <a:lnTo>
                    <a:pt x="693" y="437"/>
                  </a:lnTo>
                  <a:lnTo>
                    <a:pt x="725" y="404"/>
                  </a:lnTo>
                  <a:lnTo>
                    <a:pt x="744" y="343"/>
                  </a:lnTo>
                  <a:lnTo>
                    <a:pt x="764" y="269"/>
                  </a:lnTo>
                  <a:lnTo>
                    <a:pt x="764" y="209"/>
                  </a:lnTo>
                  <a:lnTo>
                    <a:pt x="744" y="188"/>
                  </a:lnTo>
                  <a:lnTo>
                    <a:pt x="674" y="175"/>
                  </a:lnTo>
                  <a:lnTo>
                    <a:pt x="654" y="209"/>
                  </a:lnTo>
                  <a:lnTo>
                    <a:pt x="616" y="249"/>
                  </a:lnTo>
                  <a:lnTo>
                    <a:pt x="596" y="290"/>
                  </a:lnTo>
                  <a:lnTo>
                    <a:pt x="584" y="343"/>
                  </a:lnTo>
                  <a:lnTo>
                    <a:pt x="584" y="290"/>
                  </a:lnTo>
                  <a:lnTo>
                    <a:pt x="506" y="269"/>
                  </a:lnTo>
                  <a:lnTo>
                    <a:pt x="474" y="229"/>
                  </a:lnTo>
                  <a:lnTo>
                    <a:pt x="436" y="229"/>
                  </a:lnTo>
                  <a:lnTo>
                    <a:pt x="397" y="188"/>
                  </a:lnTo>
                  <a:lnTo>
                    <a:pt x="378" y="134"/>
                  </a:lnTo>
                  <a:lnTo>
                    <a:pt x="346" y="74"/>
                  </a:lnTo>
                  <a:lnTo>
                    <a:pt x="307" y="60"/>
                  </a:lnTo>
                  <a:lnTo>
                    <a:pt x="288" y="60"/>
                  </a:lnTo>
                  <a:lnTo>
                    <a:pt x="256" y="40"/>
                  </a:lnTo>
                  <a:lnTo>
                    <a:pt x="256" y="0"/>
                  </a:lnTo>
                  <a:lnTo>
                    <a:pt x="198" y="0"/>
                  </a:lnTo>
                  <a:lnTo>
                    <a:pt x="179" y="20"/>
                  </a:lnTo>
                  <a:lnTo>
                    <a:pt x="198" y="20"/>
                  </a:lnTo>
                  <a:lnTo>
                    <a:pt x="179" y="40"/>
                  </a:lnTo>
                  <a:lnTo>
                    <a:pt x="128" y="40"/>
                  </a:lnTo>
                  <a:lnTo>
                    <a:pt x="70" y="60"/>
                  </a:lnTo>
                  <a:lnTo>
                    <a:pt x="19" y="74"/>
                  </a:lnTo>
                  <a:lnTo>
                    <a:pt x="0" y="74"/>
                  </a:lnTo>
                </a:path>
              </a:pathLst>
            </a:custGeom>
            <a:solidFill>
              <a:srgbClr val="537D4B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49981" tIns="0" rIns="49981" bIns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>
                <a:solidFill>
                  <a:srgbClr val="1E698D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55" name="Freeform 43">
              <a:extLst>
                <a:ext uri="{FF2B5EF4-FFF2-40B4-BE49-F238E27FC236}">
                  <a16:creationId xmlns:a16="http://schemas.microsoft.com/office/drawing/2014/main" id="{F5D9B0EF-8345-72DC-DE21-481A288FD016}"/>
                </a:ext>
              </a:extLst>
            </p:cNvPr>
            <p:cNvSpPr>
              <a:spLocks/>
            </p:cNvSpPr>
            <p:nvPr/>
          </p:nvSpPr>
          <p:spPr bwMode="blackWhite">
            <a:xfrm>
              <a:off x="4159736" y="2928571"/>
              <a:ext cx="891864" cy="695327"/>
            </a:xfrm>
            <a:custGeom>
              <a:avLst/>
              <a:gdLst/>
              <a:ahLst/>
              <a:cxnLst>
                <a:cxn ang="0">
                  <a:pos x="603" y="20"/>
                </a:cxn>
                <a:cxn ang="0">
                  <a:pos x="616" y="94"/>
                </a:cxn>
                <a:cxn ang="0">
                  <a:pos x="603" y="168"/>
                </a:cxn>
                <a:cxn ang="0">
                  <a:pos x="655" y="209"/>
                </a:cxn>
                <a:cxn ang="0">
                  <a:pos x="693" y="168"/>
                </a:cxn>
                <a:cxn ang="0">
                  <a:pos x="725" y="189"/>
                </a:cxn>
                <a:cxn ang="0">
                  <a:pos x="745" y="148"/>
                </a:cxn>
                <a:cxn ang="0">
                  <a:pos x="822" y="135"/>
                </a:cxn>
                <a:cxn ang="0">
                  <a:pos x="873" y="229"/>
                </a:cxn>
                <a:cxn ang="0">
                  <a:pos x="950" y="249"/>
                </a:cxn>
                <a:cxn ang="0">
                  <a:pos x="963" y="303"/>
                </a:cxn>
                <a:cxn ang="0">
                  <a:pos x="893" y="607"/>
                </a:cxn>
                <a:cxn ang="0">
                  <a:pos x="873" y="688"/>
                </a:cxn>
                <a:cxn ang="0">
                  <a:pos x="693" y="688"/>
                </a:cxn>
                <a:cxn ang="0">
                  <a:pos x="655" y="707"/>
                </a:cxn>
                <a:cxn ang="0">
                  <a:pos x="635" y="647"/>
                </a:cxn>
                <a:cxn ang="0">
                  <a:pos x="584" y="627"/>
                </a:cxn>
                <a:cxn ang="0">
                  <a:pos x="545" y="667"/>
                </a:cxn>
                <a:cxn ang="0">
                  <a:pos x="494" y="707"/>
                </a:cxn>
                <a:cxn ang="0">
                  <a:pos x="436" y="741"/>
                </a:cxn>
                <a:cxn ang="0">
                  <a:pos x="327" y="761"/>
                </a:cxn>
                <a:cxn ang="0">
                  <a:pos x="199" y="688"/>
                </a:cxn>
                <a:cxn ang="0">
                  <a:pos x="90" y="667"/>
                </a:cxn>
                <a:cxn ang="0">
                  <a:pos x="0" y="627"/>
                </a:cxn>
                <a:cxn ang="0">
                  <a:pos x="38" y="573"/>
                </a:cxn>
                <a:cxn ang="0">
                  <a:pos x="57" y="512"/>
                </a:cxn>
                <a:cxn ang="0">
                  <a:pos x="180" y="438"/>
                </a:cxn>
                <a:cxn ang="0">
                  <a:pos x="217" y="363"/>
                </a:cxn>
                <a:cxn ang="0">
                  <a:pos x="199" y="209"/>
                </a:cxn>
                <a:cxn ang="0">
                  <a:pos x="199" y="114"/>
                </a:cxn>
                <a:cxn ang="0">
                  <a:pos x="237" y="94"/>
                </a:cxn>
                <a:cxn ang="0">
                  <a:pos x="199" y="54"/>
                </a:cxn>
                <a:cxn ang="0">
                  <a:pos x="346" y="33"/>
                </a:cxn>
                <a:cxn ang="0">
                  <a:pos x="385" y="94"/>
                </a:cxn>
                <a:cxn ang="0">
                  <a:pos x="494" y="94"/>
                </a:cxn>
                <a:cxn ang="0">
                  <a:pos x="584" y="20"/>
                </a:cxn>
              </a:cxnLst>
              <a:rect l="0" t="0" r="r" b="b"/>
              <a:pathLst>
                <a:path w="964" h="783">
                  <a:moveTo>
                    <a:pt x="584" y="0"/>
                  </a:moveTo>
                  <a:lnTo>
                    <a:pt x="603" y="20"/>
                  </a:lnTo>
                  <a:lnTo>
                    <a:pt x="603" y="54"/>
                  </a:lnTo>
                  <a:lnTo>
                    <a:pt x="616" y="94"/>
                  </a:lnTo>
                  <a:lnTo>
                    <a:pt x="616" y="148"/>
                  </a:lnTo>
                  <a:lnTo>
                    <a:pt x="603" y="168"/>
                  </a:lnTo>
                  <a:lnTo>
                    <a:pt x="616" y="189"/>
                  </a:lnTo>
                  <a:lnTo>
                    <a:pt x="655" y="209"/>
                  </a:lnTo>
                  <a:lnTo>
                    <a:pt x="674" y="168"/>
                  </a:lnTo>
                  <a:lnTo>
                    <a:pt x="693" y="168"/>
                  </a:lnTo>
                  <a:lnTo>
                    <a:pt x="713" y="189"/>
                  </a:lnTo>
                  <a:lnTo>
                    <a:pt x="725" y="189"/>
                  </a:lnTo>
                  <a:lnTo>
                    <a:pt x="745" y="168"/>
                  </a:lnTo>
                  <a:lnTo>
                    <a:pt x="745" y="148"/>
                  </a:lnTo>
                  <a:lnTo>
                    <a:pt x="764" y="135"/>
                  </a:lnTo>
                  <a:lnTo>
                    <a:pt x="822" y="135"/>
                  </a:lnTo>
                  <a:lnTo>
                    <a:pt x="854" y="209"/>
                  </a:lnTo>
                  <a:lnTo>
                    <a:pt x="873" y="229"/>
                  </a:lnTo>
                  <a:lnTo>
                    <a:pt x="912" y="229"/>
                  </a:lnTo>
                  <a:lnTo>
                    <a:pt x="950" y="249"/>
                  </a:lnTo>
                  <a:lnTo>
                    <a:pt x="950" y="282"/>
                  </a:lnTo>
                  <a:lnTo>
                    <a:pt x="963" y="303"/>
                  </a:lnTo>
                  <a:lnTo>
                    <a:pt x="893" y="512"/>
                  </a:lnTo>
                  <a:lnTo>
                    <a:pt x="893" y="607"/>
                  </a:lnTo>
                  <a:lnTo>
                    <a:pt x="873" y="647"/>
                  </a:lnTo>
                  <a:lnTo>
                    <a:pt x="873" y="688"/>
                  </a:lnTo>
                  <a:lnTo>
                    <a:pt x="725" y="688"/>
                  </a:lnTo>
                  <a:lnTo>
                    <a:pt x="693" y="688"/>
                  </a:lnTo>
                  <a:lnTo>
                    <a:pt x="674" y="707"/>
                  </a:lnTo>
                  <a:lnTo>
                    <a:pt x="655" y="707"/>
                  </a:lnTo>
                  <a:lnTo>
                    <a:pt x="655" y="667"/>
                  </a:lnTo>
                  <a:lnTo>
                    <a:pt x="635" y="647"/>
                  </a:lnTo>
                  <a:lnTo>
                    <a:pt x="616" y="647"/>
                  </a:lnTo>
                  <a:lnTo>
                    <a:pt x="584" y="627"/>
                  </a:lnTo>
                  <a:lnTo>
                    <a:pt x="545" y="647"/>
                  </a:lnTo>
                  <a:lnTo>
                    <a:pt x="545" y="667"/>
                  </a:lnTo>
                  <a:lnTo>
                    <a:pt x="526" y="688"/>
                  </a:lnTo>
                  <a:lnTo>
                    <a:pt x="494" y="707"/>
                  </a:lnTo>
                  <a:lnTo>
                    <a:pt x="494" y="721"/>
                  </a:lnTo>
                  <a:lnTo>
                    <a:pt x="436" y="741"/>
                  </a:lnTo>
                  <a:lnTo>
                    <a:pt x="397" y="782"/>
                  </a:lnTo>
                  <a:lnTo>
                    <a:pt x="327" y="761"/>
                  </a:lnTo>
                  <a:lnTo>
                    <a:pt x="275" y="721"/>
                  </a:lnTo>
                  <a:lnTo>
                    <a:pt x="199" y="688"/>
                  </a:lnTo>
                  <a:lnTo>
                    <a:pt x="147" y="667"/>
                  </a:lnTo>
                  <a:lnTo>
                    <a:pt x="90" y="667"/>
                  </a:lnTo>
                  <a:lnTo>
                    <a:pt x="38" y="647"/>
                  </a:lnTo>
                  <a:lnTo>
                    <a:pt x="0" y="627"/>
                  </a:lnTo>
                  <a:lnTo>
                    <a:pt x="19" y="593"/>
                  </a:lnTo>
                  <a:lnTo>
                    <a:pt x="38" y="573"/>
                  </a:lnTo>
                  <a:lnTo>
                    <a:pt x="38" y="553"/>
                  </a:lnTo>
                  <a:lnTo>
                    <a:pt x="57" y="512"/>
                  </a:lnTo>
                  <a:lnTo>
                    <a:pt x="90" y="478"/>
                  </a:lnTo>
                  <a:lnTo>
                    <a:pt x="180" y="438"/>
                  </a:lnTo>
                  <a:lnTo>
                    <a:pt x="199" y="438"/>
                  </a:lnTo>
                  <a:lnTo>
                    <a:pt x="217" y="363"/>
                  </a:lnTo>
                  <a:lnTo>
                    <a:pt x="237" y="249"/>
                  </a:lnTo>
                  <a:lnTo>
                    <a:pt x="199" y="209"/>
                  </a:lnTo>
                  <a:lnTo>
                    <a:pt x="180" y="135"/>
                  </a:lnTo>
                  <a:lnTo>
                    <a:pt x="199" y="114"/>
                  </a:lnTo>
                  <a:lnTo>
                    <a:pt x="237" y="114"/>
                  </a:lnTo>
                  <a:lnTo>
                    <a:pt x="237" y="94"/>
                  </a:lnTo>
                  <a:lnTo>
                    <a:pt x="199" y="74"/>
                  </a:lnTo>
                  <a:lnTo>
                    <a:pt x="199" y="54"/>
                  </a:lnTo>
                  <a:lnTo>
                    <a:pt x="288" y="33"/>
                  </a:lnTo>
                  <a:lnTo>
                    <a:pt x="346" y="33"/>
                  </a:lnTo>
                  <a:lnTo>
                    <a:pt x="365" y="54"/>
                  </a:lnTo>
                  <a:lnTo>
                    <a:pt x="385" y="94"/>
                  </a:lnTo>
                  <a:lnTo>
                    <a:pt x="417" y="114"/>
                  </a:lnTo>
                  <a:lnTo>
                    <a:pt x="494" y="94"/>
                  </a:lnTo>
                  <a:lnTo>
                    <a:pt x="526" y="54"/>
                  </a:lnTo>
                  <a:lnTo>
                    <a:pt x="584" y="20"/>
                  </a:lnTo>
                  <a:lnTo>
                    <a:pt x="584" y="0"/>
                  </a:lnTo>
                </a:path>
              </a:pathLst>
            </a:custGeom>
            <a:solidFill>
              <a:srgbClr val="537D4B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49981" tIns="0" rIns="49981" bIns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>
                <a:solidFill>
                  <a:srgbClr val="1E698D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56" name="Freeform 44">
              <a:extLst>
                <a:ext uri="{FF2B5EF4-FFF2-40B4-BE49-F238E27FC236}">
                  <a16:creationId xmlns:a16="http://schemas.microsoft.com/office/drawing/2014/main" id="{7722E0A2-E7F9-D5BB-A695-8AC4F4DF42F0}"/>
                </a:ext>
              </a:extLst>
            </p:cNvPr>
            <p:cNvSpPr>
              <a:spLocks/>
            </p:cNvSpPr>
            <p:nvPr/>
          </p:nvSpPr>
          <p:spPr bwMode="blackWhite">
            <a:xfrm>
              <a:off x="5352067" y="3024502"/>
              <a:ext cx="149211" cy="103414"/>
            </a:xfrm>
            <a:custGeom>
              <a:avLst/>
              <a:gdLst/>
              <a:ahLst/>
              <a:cxnLst>
                <a:cxn ang="0">
                  <a:pos x="161" y="20"/>
                </a:cxn>
                <a:cxn ang="0">
                  <a:pos x="148" y="60"/>
                </a:cxn>
                <a:cxn ang="0">
                  <a:pos x="109" y="94"/>
                </a:cxn>
                <a:cxn ang="0">
                  <a:pos x="70" y="115"/>
                </a:cxn>
                <a:cxn ang="0">
                  <a:pos x="38" y="94"/>
                </a:cxn>
                <a:cxn ang="0">
                  <a:pos x="0" y="81"/>
                </a:cxn>
                <a:cxn ang="0">
                  <a:pos x="19" y="20"/>
                </a:cxn>
                <a:cxn ang="0">
                  <a:pos x="51" y="0"/>
                </a:cxn>
                <a:cxn ang="0">
                  <a:pos x="70" y="0"/>
                </a:cxn>
                <a:cxn ang="0">
                  <a:pos x="109" y="20"/>
                </a:cxn>
                <a:cxn ang="0">
                  <a:pos x="148" y="0"/>
                </a:cxn>
                <a:cxn ang="0">
                  <a:pos x="161" y="20"/>
                </a:cxn>
              </a:cxnLst>
              <a:rect l="0" t="0" r="r" b="b"/>
              <a:pathLst>
                <a:path w="162" h="116">
                  <a:moveTo>
                    <a:pt x="161" y="20"/>
                  </a:moveTo>
                  <a:lnTo>
                    <a:pt x="148" y="60"/>
                  </a:lnTo>
                  <a:lnTo>
                    <a:pt x="109" y="94"/>
                  </a:lnTo>
                  <a:lnTo>
                    <a:pt x="70" y="115"/>
                  </a:lnTo>
                  <a:lnTo>
                    <a:pt x="38" y="94"/>
                  </a:lnTo>
                  <a:lnTo>
                    <a:pt x="0" y="81"/>
                  </a:lnTo>
                  <a:lnTo>
                    <a:pt x="19" y="20"/>
                  </a:lnTo>
                  <a:lnTo>
                    <a:pt x="51" y="0"/>
                  </a:lnTo>
                  <a:lnTo>
                    <a:pt x="70" y="0"/>
                  </a:lnTo>
                  <a:lnTo>
                    <a:pt x="109" y="20"/>
                  </a:lnTo>
                  <a:lnTo>
                    <a:pt x="148" y="0"/>
                  </a:lnTo>
                  <a:lnTo>
                    <a:pt x="161" y="20"/>
                  </a:lnTo>
                </a:path>
              </a:pathLst>
            </a:custGeom>
            <a:solidFill>
              <a:srgbClr val="537D4B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49981" tIns="0" rIns="49981" bIns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>
                <a:solidFill>
                  <a:srgbClr val="1E698D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  <p:graphicFrame>
        <p:nvGraphicFramePr>
          <p:cNvPr id="57" name="Gráfico 143">
            <a:extLst>
              <a:ext uri="{FF2B5EF4-FFF2-40B4-BE49-F238E27FC236}">
                <a16:creationId xmlns:a16="http://schemas.microsoft.com/office/drawing/2014/main" id="{FF7E6F28-D8F1-A736-DB20-0D13B15FC29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74097311"/>
              </p:ext>
            </p:extLst>
          </p:nvPr>
        </p:nvGraphicFramePr>
        <p:xfrm>
          <a:off x="9928010" y="3039012"/>
          <a:ext cx="1981577" cy="6714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8" name="Gráfico 144">
            <a:extLst>
              <a:ext uri="{FF2B5EF4-FFF2-40B4-BE49-F238E27FC236}">
                <a16:creationId xmlns:a16="http://schemas.microsoft.com/office/drawing/2014/main" id="{1B7E68D2-5CCF-191E-F01D-E682D41C23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4520009"/>
              </p:ext>
            </p:extLst>
          </p:nvPr>
        </p:nvGraphicFramePr>
        <p:xfrm>
          <a:off x="7866889" y="3843661"/>
          <a:ext cx="1981577" cy="6714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9" name="Gráfico 145">
            <a:extLst>
              <a:ext uri="{FF2B5EF4-FFF2-40B4-BE49-F238E27FC236}">
                <a16:creationId xmlns:a16="http://schemas.microsoft.com/office/drawing/2014/main" id="{D6AF2E58-C281-5AFB-316D-CEF2CF441D2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34986745"/>
              </p:ext>
            </p:extLst>
          </p:nvPr>
        </p:nvGraphicFramePr>
        <p:xfrm>
          <a:off x="7897572" y="2330550"/>
          <a:ext cx="1981577" cy="6714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0" name="Gráfico 146">
            <a:extLst>
              <a:ext uri="{FF2B5EF4-FFF2-40B4-BE49-F238E27FC236}">
                <a16:creationId xmlns:a16="http://schemas.microsoft.com/office/drawing/2014/main" id="{A89DC4C2-8317-70A9-E1EF-4D5FEFE6A81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68928902"/>
              </p:ext>
            </p:extLst>
          </p:nvPr>
        </p:nvGraphicFramePr>
        <p:xfrm>
          <a:off x="9887626" y="4516922"/>
          <a:ext cx="1981577" cy="6714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61" name="Gráfico 147">
            <a:extLst>
              <a:ext uri="{FF2B5EF4-FFF2-40B4-BE49-F238E27FC236}">
                <a16:creationId xmlns:a16="http://schemas.microsoft.com/office/drawing/2014/main" id="{7B6AA1A0-69B5-6F07-80AD-52E61B6F2C5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98822609"/>
              </p:ext>
            </p:extLst>
          </p:nvPr>
        </p:nvGraphicFramePr>
        <p:xfrm>
          <a:off x="9119266" y="5776827"/>
          <a:ext cx="1981577" cy="6714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62" name="Retângulo 26">
            <a:extLst>
              <a:ext uri="{FF2B5EF4-FFF2-40B4-BE49-F238E27FC236}">
                <a16:creationId xmlns:a16="http://schemas.microsoft.com/office/drawing/2014/main" id="{7276D748-3193-D6AD-E820-10756BAA2BEA}"/>
              </a:ext>
            </a:extLst>
          </p:cNvPr>
          <p:cNvSpPr/>
          <p:nvPr/>
        </p:nvSpPr>
        <p:spPr>
          <a:xfrm>
            <a:off x="9147224" y="1437622"/>
            <a:ext cx="2747171" cy="212255"/>
          </a:xfrm>
          <a:prstGeom prst="rect">
            <a:avLst/>
          </a:prstGeom>
          <a:solidFill>
            <a:srgbClr val="65646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5411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089" kern="0">
                <a:solidFill>
                  <a:prstClr val="white"/>
                </a:solidFill>
                <a:latin typeface="Helvetica" panose="020B0604020202020204"/>
                <a:cs typeface="Helvetica" panose="020B0604020202020204"/>
              </a:rPr>
              <a:t>Cobertura</a:t>
            </a:r>
            <a:r>
              <a:rPr lang="pt-BR" sz="1089" kern="0" noProof="0">
                <a:solidFill>
                  <a:prstClr val="white"/>
                </a:solidFill>
                <a:latin typeface="Helvetica" panose="020B0604020202020204"/>
                <a:cs typeface="Helvetica" panose="020B0604020202020204"/>
              </a:rPr>
              <a:t> dos serviços de água e esgoto</a:t>
            </a:r>
            <a:endParaRPr kumimoji="0" lang="en-US" sz="1089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/>
              <a:cs typeface="Helvetica" panose="020B0604020202020204"/>
            </a:endParaRPr>
          </a:p>
        </p:txBody>
      </p:sp>
      <p:sp>
        <p:nvSpPr>
          <p:cNvPr id="63" name="CaixaDeTexto 160">
            <a:extLst>
              <a:ext uri="{FF2B5EF4-FFF2-40B4-BE49-F238E27FC236}">
                <a16:creationId xmlns:a16="http://schemas.microsoft.com/office/drawing/2014/main" id="{3BD4321F-26D0-CECD-E8A8-41E190A7C6F4}"/>
              </a:ext>
            </a:extLst>
          </p:cNvPr>
          <p:cNvSpPr txBox="1"/>
          <p:nvPr/>
        </p:nvSpPr>
        <p:spPr bwMode="auto">
          <a:xfrm>
            <a:off x="186348" y="6474002"/>
            <a:ext cx="776932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800">
                <a:solidFill>
                  <a:schemeClr val="bg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pt-BR">
                <a:solidFill>
                  <a:srgbClr val="0F51A3"/>
                </a:solidFill>
              </a:rPr>
              <a:t>Fonte: SNIS (2021)</a:t>
            </a:r>
            <a:endParaRPr lang="en-US" err="1">
              <a:solidFill>
                <a:srgbClr val="0F51A3"/>
              </a:solidFill>
            </a:endParaRP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8B5E031D-2397-4331-2248-57AF1164BD80}"/>
              </a:ext>
            </a:extLst>
          </p:cNvPr>
          <p:cNvSpPr/>
          <p:nvPr/>
        </p:nvSpPr>
        <p:spPr>
          <a:xfrm>
            <a:off x="1297104" y="2054189"/>
            <a:ext cx="2411296" cy="956220"/>
          </a:xfrm>
          <a:prstGeom prst="roundRect">
            <a:avLst/>
          </a:prstGeom>
          <a:solidFill>
            <a:schemeClr val="bg1"/>
          </a:solidFill>
          <a:ln>
            <a:solidFill>
              <a:srgbClr val="1F49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>
                <a:solidFill>
                  <a:srgbClr val="0F51A3"/>
                </a:solidFill>
                <a:latin typeface="Helvetica" panose="020B0604020202020204"/>
                <a:cs typeface="Helvetica" panose="020B0604020202020204"/>
              </a:rPr>
              <a:t>99%</a:t>
            </a:r>
          </a:p>
          <a:p>
            <a:pPr algn="ctr"/>
            <a:r>
              <a:rPr lang="pt-BR" sz="1600">
                <a:solidFill>
                  <a:srgbClr val="0F51A3"/>
                </a:solidFill>
                <a:latin typeface="Helvetica" panose="020B0604020202020204"/>
                <a:cs typeface="Helvetica" panose="020B0604020202020204"/>
              </a:rPr>
              <a:t>Abastecimento de Água 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380F8C75-ACE8-8FE1-BFF2-BF96BD854E2B}"/>
              </a:ext>
            </a:extLst>
          </p:cNvPr>
          <p:cNvSpPr/>
          <p:nvPr/>
        </p:nvSpPr>
        <p:spPr>
          <a:xfrm>
            <a:off x="3902772" y="2054189"/>
            <a:ext cx="2411296" cy="956220"/>
          </a:xfrm>
          <a:prstGeom prst="roundRect">
            <a:avLst/>
          </a:prstGeom>
          <a:solidFill>
            <a:schemeClr val="bg1"/>
          </a:solidFill>
          <a:ln>
            <a:solidFill>
              <a:srgbClr val="1F49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>
                <a:solidFill>
                  <a:srgbClr val="0F51A3"/>
                </a:solidFill>
                <a:latin typeface="Helvetica" panose="020B0604020202020204"/>
                <a:cs typeface="Helvetica" panose="020B0604020202020204"/>
              </a:rPr>
              <a:t>90%</a:t>
            </a:r>
          </a:p>
          <a:p>
            <a:pPr algn="ctr"/>
            <a:r>
              <a:rPr lang="pt-BR" sz="1600">
                <a:solidFill>
                  <a:srgbClr val="0F51A3"/>
                </a:solidFill>
                <a:latin typeface="Helvetica" panose="020B0604020202020204"/>
                <a:cs typeface="Helvetica" panose="020B0604020202020204"/>
              </a:rPr>
              <a:t>Coleta e Tratamento de Esgoto</a:t>
            </a:r>
          </a:p>
        </p:txBody>
      </p:sp>
    </p:spTree>
    <p:extLst>
      <p:ext uri="{BB962C8B-B14F-4D97-AF65-F5344CB8AC3E}">
        <p14:creationId xmlns:p14="http://schemas.microsoft.com/office/powerpoint/2010/main" val="18945944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2">
            <a:extLst>
              <a:ext uri="{FF2B5EF4-FFF2-40B4-BE49-F238E27FC236}">
                <a16:creationId xmlns:a16="http://schemas.microsoft.com/office/drawing/2014/main" id="{2AA36605-B9E9-14DD-BF28-B5CD19ED0B54}"/>
              </a:ext>
            </a:extLst>
          </p:cNvPr>
          <p:cNvSpPr txBox="1">
            <a:spLocks/>
          </p:cNvSpPr>
          <p:nvPr/>
        </p:nvSpPr>
        <p:spPr>
          <a:xfrm>
            <a:off x="5355771" y="340498"/>
            <a:ext cx="8074003" cy="5665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084"/>
              </a:lnSpc>
            </a:pPr>
            <a:r>
              <a:rPr lang="pt-BR" sz="2400" spc="-134">
                <a:solidFill>
                  <a:srgbClr val="000000"/>
                </a:solidFill>
                <a:latin typeface="Montserrat" panose="00000500000000000000" pitchFamily="2" charset="0"/>
              </a:rPr>
              <a:t>SITUAÇÃO ATUAL | Baixa Eficiência Operacional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530167C-0672-3E23-1984-255B3962A028}"/>
              </a:ext>
            </a:extLst>
          </p:cNvPr>
          <p:cNvSpPr>
            <a:spLocks/>
          </p:cNvSpPr>
          <p:nvPr/>
        </p:nvSpPr>
        <p:spPr>
          <a:xfrm>
            <a:off x="6380347" y="1374401"/>
            <a:ext cx="5090950" cy="50448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0F51A3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74B32F4-647A-8B58-39B2-343D0569AC91}"/>
              </a:ext>
            </a:extLst>
          </p:cNvPr>
          <p:cNvSpPr/>
          <p:nvPr/>
        </p:nvSpPr>
        <p:spPr>
          <a:xfrm>
            <a:off x="638651" y="1374401"/>
            <a:ext cx="5090950" cy="5047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0F51A3"/>
              </a:solidFill>
            </a:endParaRPr>
          </a:p>
        </p:txBody>
      </p:sp>
      <p:sp>
        <p:nvSpPr>
          <p:cNvPr id="6" name="CaixaDeTexto 26">
            <a:extLst>
              <a:ext uri="{FF2B5EF4-FFF2-40B4-BE49-F238E27FC236}">
                <a16:creationId xmlns:a16="http://schemas.microsoft.com/office/drawing/2014/main" id="{2744B9B5-6BCE-B654-7A42-154205596F9E}"/>
              </a:ext>
            </a:extLst>
          </p:cNvPr>
          <p:cNvSpPr txBox="1"/>
          <p:nvPr/>
        </p:nvSpPr>
        <p:spPr bwMode="auto">
          <a:xfrm>
            <a:off x="186348" y="6564644"/>
            <a:ext cx="1177968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800">
                <a:solidFill>
                  <a:schemeClr val="bg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pt-BR">
                <a:solidFill>
                  <a:srgbClr val="0F51A3"/>
                </a:solidFill>
              </a:rPr>
              <a:t>Fonte SNIS, Documentos recebidos AGESPISA e Demostrativos Financeiros Auditados 2022. Nota (1) Não inclui Teresina e Manaus, ainda estão em fase de transição para a redução do índice de perdas; (2) Excluindo os efeitos de Águas do Rio</a:t>
            </a:r>
          </a:p>
        </p:txBody>
      </p:sp>
      <p:graphicFrame>
        <p:nvGraphicFramePr>
          <p:cNvPr id="7" name="Chart 12">
            <a:extLst>
              <a:ext uri="{FF2B5EF4-FFF2-40B4-BE49-F238E27FC236}">
                <a16:creationId xmlns:a16="http://schemas.microsoft.com/office/drawing/2014/main" id="{D4BB08B0-0D15-8DEB-A22F-31211674D81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60782074"/>
              </p:ext>
            </p:extLst>
          </p:nvPr>
        </p:nvGraphicFramePr>
        <p:xfrm>
          <a:off x="1124454" y="1405590"/>
          <a:ext cx="4646347" cy="40102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CaixaDeTexto 11">
            <a:extLst>
              <a:ext uri="{FF2B5EF4-FFF2-40B4-BE49-F238E27FC236}">
                <a16:creationId xmlns:a16="http://schemas.microsoft.com/office/drawing/2014/main" id="{5742480B-3FA3-1034-BB07-8CE3EA5AB027}"/>
              </a:ext>
            </a:extLst>
          </p:cNvPr>
          <p:cNvSpPr txBox="1"/>
          <p:nvPr/>
        </p:nvSpPr>
        <p:spPr bwMode="auto">
          <a:xfrm>
            <a:off x="1608543" y="5508269"/>
            <a:ext cx="377320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pt-BR" sz="1600" b="1">
                <a:solidFill>
                  <a:srgbClr val="0F51A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Baixa eficiência</a:t>
            </a:r>
            <a:r>
              <a:rPr lang="en-US" sz="1600" b="1">
                <a:solidFill>
                  <a:srgbClr val="0F51A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pt-BR" sz="1600" b="1">
                <a:solidFill>
                  <a:srgbClr val="0F51A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operacional quando comparado a outros operadores</a:t>
            </a:r>
          </a:p>
        </p:txBody>
      </p:sp>
      <p:graphicFrame>
        <p:nvGraphicFramePr>
          <p:cNvPr id="9" name="Chart 16">
            <a:extLst>
              <a:ext uri="{FF2B5EF4-FFF2-40B4-BE49-F238E27FC236}">
                <a16:creationId xmlns:a16="http://schemas.microsoft.com/office/drawing/2014/main" id="{4DB394D0-501C-CA57-FDF7-820079515C7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09256813"/>
              </p:ext>
            </p:extLst>
          </p:nvPr>
        </p:nvGraphicFramePr>
        <p:xfrm>
          <a:off x="6839205" y="1306925"/>
          <a:ext cx="4878664" cy="41079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CaixaDeTexto 11">
            <a:extLst>
              <a:ext uri="{FF2B5EF4-FFF2-40B4-BE49-F238E27FC236}">
                <a16:creationId xmlns:a16="http://schemas.microsoft.com/office/drawing/2014/main" id="{8D6ADEBB-BE46-A415-4C7C-90319DA63C4F}"/>
              </a:ext>
            </a:extLst>
          </p:cNvPr>
          <p:cNvSpPr txBox="1"/>
          <p:nvPr/>
        </p:nvSpPr>
        <p:spPr bwMode="auto">
          <a:xfrm>
            <a:off x="7411873" y="5539568"/>
            <a:ext cx="360839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pt-BR" sz="1600" b="1">
                <a:solidFill>
                  <a:srgbClr val="0F51A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Déficit operacional, refletindo em necessidade de aportes do Estado</a:t>
            </a:r>
          </a:p>
        </p:txBody>
      </p:sp>
      <p:pic>
        <p:nvPicPr>
          <p:cNvPr id="11" name="Graphic 18" descr="Downward trend graph with solid fill">
            <a:extLst>
              <a:ext uri="{FF2B5EF4-FFF2-40B4-BE49-F238E27FC236}">
                <a16:creationId xmlns:a16="http://schemas.microsoft.com/office/drawing/2014/main" id="{B36A73F2-CC26-39E8-5C8C-3A82646F62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70701" y="5492079"/>
            <a:ext cx="722908" cy="722908"/>
          </a:xfrm>
          <a:prstGeom prst="rect">
            <a:avLst/>
          </a:prstGeom>
        </p:spPr>
      </p:pic>
      <p:pic>
        <p:nvPicPr>
          <p:cNvPr id="12" name="Graphic 20" descr="Presentation with bar chart with solid fill">
            <a:extLst>
              <a:ext uri="{FF2B5EF4-FFF2-40B4-BE49-F238E27FC236}">
                <a16:creationId xmlns:a16="http://schemas.microsoft.com/office/drawing/2014/main" id="{08550C1D-E839-90BE-15C7-CA2CD77BE6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89087" y="5447885"/>
            <a:ext cx="722908" cy="722908"/>
          </a:xfrm>
          <a:prstGeom prst="rect">
            <a:avLst/>
          </a:prstGeom>
        </p:spPr>
      </p:pic>
      <p:pic>
        <p:nvPicPr>
          <p:cNvPr id="13" name="Picture 4" descr="Copasa (CSMG3) receberá aporte do acordo entre Vale (VALE3) e Governo de MG  - Poupar Dinheiro">
            <a:extLst>
              <a:ext uri="{FF2B5EF4-FFF2-40B4-BE49-F238E27FC236}">
                <a16:creationId xmlns:a16="http://schemas.microsoft.com/office/drawing/2014/main" id="{7505096C-D974-92F7-065B-135C53E3E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37500" y1="57741" x2="37357" y2="61168"/>
                        <a14:foregroundMark x1="45643" y1="56091" x2="45786" y2="57995"/>
                        <a14:foregroundMark x1="53071" y1="57868" x2="53071" y2="59391"/>
                        <a14:foregroundMark x1="69571" y1="58756" x2="69214" y2="60660"/>
                        <a14:foregroundMark x1="69643" y1="36421" x2="56000" y2="34518"/>
                        <a14:foregroundMark x1="59714" y1="30964" x2="47000" y2="300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434" y="2765496"/>
            <a:ext cx="896975" cy="504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orsan: Evoluir nos define - CORSAN">
            <a:extLst>
              <a:ext uri="{FF2B5EF4-FFF2-40B4-BE49-F238E27FC236}">
                <a16:creationId xmlns:a16="http://schemas.microsoft.com/office/drawing/2014/main" id="{B78DADD7-7094-B70D-49BF-E57A1E059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39750" y1="41646" x2="39750" y2="41646"/>
                        <a14:foregroundMark x1="32625" y1="77057" x2="32625" y2="77057"/>
                        <a14:foregroundMark x1="39000" y1="78554" x2="39000" y2="78554"/>
                        <a14:foregroundMark x1="50125" y1="82294" x2="50125" y2="82294"/>
                        <a14:foregroundMark x1="59750" y1="83791" x2="59750" y2="83791"/>
                        <a14:foregroundMark x1="45375" y1="78803" x2="45375" y2="78803"/>
                        <a14:foregroundMark x1="53125" y1="76808" x2="53125" y2="76808"/>
                        <a14:foregroundMark x1="57750" y1="77805" x2="57750" y2="77805"/>
                        <a14:foregroundMark x1="64375" y1="79052" x2="64375" y2="79052"/>
                        <a14:backgroundMark x1="47500" y1="79302" x2="47500" y2="79302"/>
                        <a14:backgroundMark x1="50250" y1="82294" x2="50250" y2="82294"/>
                        <a14:backgroundMark x1="59750" y1="83791" x2="59750" y2="837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217" y="2453392"/>
            <a:ext cx="796298" cy="399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8" descr="A blue and white logo&#10;&#10;Description automatically generated">
            <a:extLst>
              <a:ext uri="{FF2B5EF4-FFF2-40B4-BE49-F238E27FC236}">
                <a16:creationId xmlns:a16="http://schemas.microsoft.com/office/drawing/2014/main" id="{6B2B250E-2A2E-7C04-FA3A-9EDDADBEE5A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44" y="1957603"/>
            <a:ext cx="1213645" cy="707959"/>
          </a:xfrm>
          <a:prstGeom prst="rect">
            <a:avLst/>
          </a:prstGeom>
        </p:spPr>
      </p:pic>
      <p:pic>
        <p:nvPicPr>
          <p:cNvPr id="16" name="Picture 2" descr="CASAN - Companhia Catarinense de Águas e Saneamento">
            <a:extLst>
              <a:ext uri="{FF2B5EF4-FFF2-40B4-BE49-F238E27FC236}">
                <a16:creationId xmlns:a16="http://schemas.microsoft.com/office/drawing/2014/main" id="{0A80FA4E-A087-DFA2-B90D-F5575A085D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01" y="3150641"/>
            <a:ext cx="329331" cy="33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Straight Connector 37">
            <a:extLst>
              <a:ext uri="{FF2B5EF4-FFF2-40B4-BE49-F238E27FC236}">
                <a16:creationId xmlns:a16="http://schemas.microsoft.com/office/drawing/2014/main" id="{A2605A55-4366-DA78-5935-AA50E171D186}"/>
              </a:ext>
            </a:extLst>
          </p:cNvPr>
          <p:cNvCxnSpPr>
            <a:cxnSpLocks/>
          </p:cNvCxnSpPr>
          <p:nvPr/>
        </p:nvCxnSpPr>
        <p:spPr bwMode="auto">
          <a:xfrm>
            <a:off x="8909388" y="2153138"/>
            <a:ext cx="0" cy="2943017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  <a:headEnd type="none" w="med" len="med"/>
            <a:tailEnd type="none" w="med" len="med"/>
          </a:ln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38">
            <a:extLst>
              <a:ext uri="{FF2B5EF4-FFF2-40B4-BE49-F238E27FC236}">
                <a16:creationId xmlns:a16="http://schemas.microsoft.com/office/drawing/2014/main" id="{FBAB573F-17EA-DB32-98EB-29869A175C79}"/>
              </a:ext>
            </a:extLst>
          </p:cNvPr>
          <p:cNvCxnSpPr/>
          <p:nvPr/>
        </p:nvCxnSpPr>
        <p:spPr bwMode="auto">
          <a:xfrm>
            <a:off x="1862957" y="2201278"/>
            <a:ext cx="0" cy="2979972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  <a:headEnd type="none" w="med" len="med"/>
            <a:tailEnd type="none" w="med" len="med"/>
          </a:ln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9" name="Picture 2" descr="BRK">
            <a:extLst>
              <a:ext uri="{FF2B5EF4-FFF2-40B4-BE49-F238E27FC236}">
                <a16:creationId xmlns:a16="http://schemas.microsoft.com/office/drawing/2014/main" id="{4B6440E5-F2A5-5186-5D33-8E54E88F08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980" y="4549806"/>
            <a:ext cx="484773" cy="25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Iguá é nova associada da Aberje - Portal Aberje">
            <a:extLst>
              <a:ext uri="{FF2B5EF4-FFF2-40B4-BE49-F238E27FC236}">
                <a16:creationId xmlns:a16="http://schemas.microsoft.com/office/drawing/2014/main" id="{DAA9EA58-3182-7878-8C90-84179CFE9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204" y="4904487"/>
            <a:ext cx="700325" cy="289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Aegea Saneamento abre inscrições para programa de trainee ...">
            <a:extLst>
              <a:ext uri="{FF2B5EF4-FFF2-40B4-BE49-F238E27FC236}">
                <a16:creationId xmlns:a16="http://schemas.microsoft.com/office/drawing/2014/main" id="{FED0BF43-3A2A-970D-7845-0A8BE29E36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81" b="23081"/>
          <a:stretch/>
        </p:blipFill>
        <p:spPr bwMode="auto">
          <a:xfrm>
            <a:off x="723280" y="4230274"/>
            <a:ext cx="1100173" cy="257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Sabesp » Institucional » Marca » Como aplicar a marca">
            <a:extLst>
              <a:ext uri="{FF2B5EF4-FFF2-40B4-BE49-F238E27FC236}">
                <a16:creationId xmlns:a16="http://schemas.microsoft.com/office/drawing/2014/main" id="{66633837-8FF2-1B64-9DA4-0C6392878F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24" y="3797656"/>
            <a:ext cx="1048304" cy="406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0">
            <a:extLst>
              <a:ext uri="{FF2B5EF4-FFF2-40B4-BE49-F238E27FC236}">
                <a16:creationId xmlns:a16="http://schemas.microsoft.com/office/drawing/2014/main" id="{135571C8-00E7-2366-97D6-F29A9D0D03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40" y="3547630"/>
            <a:ext cx="940457" cy="226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Copasa (CSMG3) receberá aporte do acordo entre Vale (VALE3) e Governo de MG  - Poupar Dinheiro">
            <a:extLst>
              <a:ext uri="{FF2B5EF4-FFF2-40B4-BE49-F238E27FC236}">
                <a16:creationId xmlns:a16="http://schemas.microsoft.com/office/drawing/2014/main" id="{0F74A456-7AF0-B297-7373-BC8CDB2FBF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37500" y1="57741" x2="37357" y2="61168"/>
                        <a14:foregroundMark x1="45643" y1="56091" x2="45786" y2="57995"/>
                        <a14:foregroundMark x1="53071" y1="57868" x2="53071" y2="59391"/>
                        <a14:foregroundMark x1="69571" y1="58756" x2="69214" y2="60660"/>
                        <a14:foregroundMark x1="69643" y1="36421" x2="56000" y2="34518"/>
                        <a14:foregroundMark x1="59714" y1="30964" x2="47000" y2="300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6010" y="2765496"/>
            <a:ext cx="896975" cy="504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orsan: Evoluir nos define - CORSAN">
            <a:extLst>
              <a:ext uri="{FF2B5EF4-FFF2-40B4-BE49-F238E27FC236}">
                <a16:creationId xmlns:a16="http://schemas.microsoft.com/office/drawing/2014/main" id="{F76018EA-6EE4-6C7F-DE90-E53599C91B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39750" y1="41646" x2="39750" y2="41646"/>
                        <a14:foregroundMark x1="32625" y1="77057" x2="32625" y2="77057"/>
                        <a14:foregroundMark x1="39000" y1="78554" x2="39000" y2="78554"/>
                        <a14:foregroundMark x1="50125" y1="82294" x2="50125" y2="82294"/>
                        <a14:foregroundMark x1="59750" y1="83791" x2="59750" y2="83791"/>
                        <a14:foregroundMark x1="45375" y1="78803" x2="45375" y2="78803"/>
                        <a14:foregroundMark x1="53125" y1="76808" x2="53125" y2="76808"/>
                        <a14:foregroundMark x1="57750" y1="77805" x2="57750" y2="77805"/>
                        <a14:foregroundMark x1="64375" y1="79052" x2="64375" y2="79052"/>
                        <a14:backgroundMark x1="47500" y1="79302" x2="47500" y2="79302"/>
                        <a14:backgroundMark x1="50250" y1="82294" x2="50250" y2="82294"/>
                        <a14:backgroundMark x1="59750" y1="83791" x2="59750" y2="837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793" y="2453392"/>
            <a:ext cx="796298" cy="399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9" descr="A blue and white logo&#10;&#10;Description automatically generated">
            <a:extLst>
              <a:ext uri="{FF2B5EF4-FFF2-40B4-BE49-F238E27FC236}">
                <a16:creationId xmlns:a16="http://schemas.microsoft.com/office/drawing/2014/main" id="{EE68EEE9-7F99-83F1-94C3-FDFF70A65F5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120" y="1957603"/>
            <a:ext cx="1213645" cy="707959"/>
          </a:xfrm>
          <a:prstGeom prst="rect">
            <a:avLst/>
          </a:prstGeom>
        </p:spPr>
      </p:pic>
      <p:pic>
        <p:nvPicPr>
          <p:cNvPr id="27" name="Picture 2" descr="CASAN - Companhia Catarinense de Águas e Saneamento">
            <a:extLst>
              <a:ext uri="{FF2B5EF4-FFF2-40B4-BE49-F238E27FC236}">
                <a16:creationId xmlns:a16="http://schemas.microsoft.com/office/drawing/2014/main" id="{AD0394FC-44AF-DED6-7E48-9276795DCD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277" y="3150641"/>
            <a:ext cx="329331" cy="33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BRK">
            <a:extLst>
              <a:ext uri="{FF2B5EF4-FFF2-40B4-BE49-F238E27FC236}">
                <a16:creationId xmlns:a16="http://schemas.microsoft.com/office/drawing/2014/main" id="{87839B66-D2D3-A95D-62F5-17CA4CFA9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556" y="4549806"/>
            <a:ext cx="484773" cy="25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Iguá é nova associada da Aberje - Portal Aberje">
            <a:extLst>
              <a:ext uri="{FF2B5EF4-FFF2-40B4-BE49-F238E27FC236}">
                <a16:creationId xmlns:a16="http://schemas.microsoft.com/office/drawing/2014/main" id="{09D05F2F-DAF1-7649-A326-BD398A812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780" y="4904487"/>
            <a:ext cx="700325" cy="289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Aegea Saneamento abre inscrições para programa de trainee ...">
            <a:extLst>
              <a:ext uri="{FF2B5EF4-FFF2-40B4-BE49-F238E27FC236}">
                <a16:creationId xmlns:a16="http://schemas.microsoft.com/office/drawing/2014/main" id="{D60A5FCA-EE23-F691-2C5B-9923CC3F45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81" b="23081"/>
          <a:stretch/>
        </p:blipFill>
        <p:spPr bwMode="auto">
          <a:xfrm>
            <a:off x="6421856" y="4230274"/>
            <a:ext cx="1100173" cy="257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8" descr="Sabesp » Institucional » Marca » Como aplicar a marca">
            <a:extLst>
              <a:ext uri="{FF2B5EF4-FFF2-40B4-BE49-F238E27FC236}">
                <a16:creationId xmlns:a16="http://schemas.microsoft.com/office/drawing/2014/main" id="{5FB7D3BB-2A8C-EAC7-43A8-DCE8C2D7B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600" y="3797656"/>
            <a:ext cx="1048304" cy="406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0">
            <a:extLst>
              <a:ext uri="{FF2B5EF4-FFF2-40B4-BE49-F238E27FC236}">
                <a16:creationId xmlns:a16="http://schemas.microsoft.com/office/drawing/2014/main" id="{CE759885-5605-4A2E-945D-4300DE10D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1416" y="3547630"/>
            <a:ext cx="940457" cy="226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CaixaDeTexto 44">
            <a:extLst>
              <a:ext uri="{FF2B5EF4-FFF2-40B4-BE49-F238E27FC236}">
                <a16:creationId xmlns:a16="http://schemas.microsoft.com/office/drawing/2014/main" id="{AF237833-6FF0-5669-326B-D574CA091701}"/>
              </a:ext>
            </a:extLst>
          </p:cNvPr>
          <p:cNvSpPr txBox="1"/>
          <p:nvPr/>
        </p:nvSpPr>
        <p:spPr bwMode="auto">
          <a:xfrm>
            <a:off x="6621781" y="1543162"/>
            <a:ext cx="466319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rtl="0">
              <a:defRPr sz="1680" b="1" i="0" u="none" strike="noStrike" kern="1200" spc="0" baseline="0">
                <a:solidFill>
                  <a:prstClr val="black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pPr>
            <a:r>
              <a:rPr lang="pt-BR" sz="1400" b="1" i="0" noProof="0">
                <a:solidFill>
                  <a:srgbClr val="0F51A3"/>
                </a:solidFill>
              </a:rPr>
              <a:t>Margem</a:t>
            </a:r>
            <a:r>
              <a:rPr lang="pt-BR" sz="1400" b="1" i="0" baseline="0" noProof="0">
                <a:solidFill>
                  <a:srgbClr val="0F51A3"/>
                </a:solidFill>
              </a:rPr>
              <a:t> Operacional antes de Depreciação</a:t>
            </a:r>
            <a:br>
              <a:rPr lang="pt-BR" sz="1400" b="1" i="0" baseline="0" noProof="0">
                <a:solidFill>
                  <a:srgbClr val="0F51A3"/>
                </a:solidFill>
              </a:rPr>
            </a:br>
            <a:r>
              <a:rPr lang="pt-BR" sz="1400" b="1" i="0" baseline="0" noProof="0">
                <a:solidFill>
                  <a:srgbClr val="0F51A3"/>
                </a:solidFill>
              </a:rPr>
              <a:t>Mg. </a:t>
            </a:r>
            <a:r>
              <a:rPr lang="pt-BR" sz="1400" b="1" i="1" baseline="0" noProof="0">
                <a:solidFill>
                  <a:srgbClr val="0F51A3"/>
                </a:solidFill>
              </a:rPr>
              <a:t>EBITDA (%</a:t>
            </a:r>
            <a:r>
              <a:rPr lang="pt-BR" sz="1400" b="1" i="0" baseline="0" noProof="0">
                <a:solidFill>
                  <a:srgbClr val="0F51A3"/>
                </a:solidFill>
              </a:rPr>
              <a:t>)</a:t>
            </a:r>
            <a:endParaRPr lang="pt-BR" sz="1400" b="1" i="0" noProof="0">
              <a:solidFill>
                <a:srgbClr val="0F51A3"/>
              </a:solidFill>
            </a:endParaRPr>
          </a:p>
        </p:txBody>
      </p:sp>
      <p:sp>
        <p:nvSpPr>
          <p:cNvPr id="34" name="CaixaDeTexto 45">
            <a:extLst>
              <a:ext uri="{FF2B5EF4-FFF2-40B4-BE49-F238E27FC236}">
                <a16:creationId xmlns:a16="http://schemas.microsoft.com/office/drawing/2014/main" id="{4E42BBBE-8B38-67D6-4280-E1CAC61B5771}"/>
              </a:ext>
            </a:extLst>
          </p:cNvPr>
          <p:cNvSpPr txBox="1"/>
          <p:nvPr/>
        </p:nvSpPr>
        <p:spPr bwMode="auto">
          <a:xfrm>
            <a:off x="907026" y="1560900"/>
            <a:ext cx="5040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rtl="0">
              <a:defRPr sz="1680" b="1" i="0" u="none" strike="noStrike" kern="1200" spc="0" baseline="0">
                <a:solidFill>
                  <a:prstClr val="black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pPr>
            <a:r>
              <a:rPr lang="en-US" sz="1400" b="1" i="0" err="1">
                <a:solidFill>
                  <a:srgbClr val="0F51A3"/>
                </a:solidFill>
              </a:rPr>
              <a:t>Perdas</a:t>
            </a:r>
            <a:r>
              <a:rPr lang="en-US" sz="1400" b="1" i="0">
                <a:solidFill>
                  <a:srgbClr val="0F51A3"/>
                </a:solidFill>
              </a:rPr>
              <a:t> </a:t>
            </a:r>
            <a:r>
              <a:rPr lang="en-US" sz="1400" b="1" i="0" err="1">
                <a:solidFill>
                  <a:srgbClr val="0F51A3"/>
                </a:solidFill>
              </a:rPr>
              <a:t>na</a:t>
            </a:r>
            <a:r>
              <a:rPr lang="en-US" sz="1400" b="1" i="0">
                <a:solidFill>
                  <a:srgbClr val="0F51A3"/>
                </a:solidFill>
              </a:rPr>
              <a:t> </a:t>
            </a:r>
            <a:r>
              <a:rPr lang="en-US" sz="1400" b="1" i="0" err="1">
                <a:solidFill>
                  <a:srgbClr val="0F51A3"/>
                </a:solidFill>
              </a:rPr>
              <a:t>Distribuição</a:t>
            </a:r>
            <a:r>
              <a:rPr lang="en-US" sz="1400" b="1" i="0">
                <a:solidFill>
                  <a:srgbClr val="0F51A3"/>
                </a:solidFill>
              </a:rPr>
              <a:t> (%)</a:t>
            </a:r>
            <a:endParaRPr lang="en-US" sz="1400" b="0" i="0">
              <a:solidFill>
                <a:srgbClr val="0F51A3"/>
              </a:solidFill>
            </a:endParaRPr>
          </a:p>
        </p:txBody>
      </p:sp>
      <p:sp>
        <p:nvSpPr>
          <p:cNvPr id="35" name="Arrow: Chevron 34">
            <a:extLst>
              <a:ext uri="{FF2B5EF4-FFF2-40B4-BE49-F238E27FC236}">
                <a16:creationId xmlns:a16="http://schemas.microsoft.com/office/drawing/2014/main" id="{44099F76-AD3D-FE81-2DD3-8171AB761690}"/>
              </a:ext>
            </a:extLst>
          </p:cNvPr>
          <p:cNvSpPr/>
          <p:nvPr/>
        </p:nvSpPr>
        <p:spPr>
          <a:xfrm>
            <a:off x="1928045" y="1587108"/>
            <a:ext cx="290363" cy="293267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0F51A3"/>
              </a:solidFill>
            </a:endParaRPr>
          </a:p>
        </p:txBody>
      </p:sp>
      <p:sp>
        <p:nvSpPr>
          <p:cNvPr id="36" name="Arrow: Chevron 35">
            <a:extLst>
              <a:ext uri="{FF2B5EF4-FFF2-40B4-BE49-F238E27FC236}">
                <a16:creationId xmlns:a16="http://schemas.microsoft.com/office/drawing/2014/main" id="{0D0A0129-A1E1-CB79-6422-FF6DA9DE8FD0}"/>
              </a:ext>
            </a:extLst>
          </p:cNvPr>
          <p:cNvSpPr/>
          <p:nvPr/>
        </p:nvSpPr>
        <p:spPr>
          <a:xfrm>
            <a:off x="6746148" y="1575233"/>
            <a:ext cx="290363" cy="293267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0F51A3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7DE03C6-0A09-ABA1-A30B-9E9D22EE9C4D}"/>
              </a:ext>
            </a:extLst>
          </p:cNvPr>
          <p:cNvSpPr/>
          <p:nvPr/>
        </p:nvSpPr>
        <p:spPr>
          <a:xfrm>
            <a:off x="475013" y="1449440"/>
            <a:ext cx="5295788" cy="4969844"/>
          </a:xfrm>
          <a:prstGeom prst="rect">
            <a:avLst/>
          </a:prstGeom>
          <a:noFill/>
          <a:ln>
            <a:solidFill>
              <a:srgbClr val="0D7C3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F51A3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23181AF-52A6-E1E5-9F5A-EB9DCD5BB5A7}"/>
              </a:ext>
            </a:extLst>
          </p:cNvPr>
          <p:cNvSpPr/>
          <p:nvPr/>
        </p:nvSpPr>
        <p:spPr>
          <a:xfrm>
            <a:off x="6212438" y="1449440"/>
            <a:ext cx="5295788" cy="4969844"/>
          </a:xfrm>
          <a:prstGeom prst="rect">
            <a:avLst/>
          </a:prstGeom>
          <a:noFill/>
          <a:ln>
            <a:solidFill>
              <a:srgbClr val="0D7C3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F51A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939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2">
            <a:extLst>
              <a:ext uri="{FF2B5EF4-FFF2-40B4-BE49-F238E27FC236}">
                <a16:creationId xmlns:a16="http://schemas.microsoft.com/office/drawing/2014/main" id="{2AA36605-B9E9-14DD-BF28-B5CD19ED0B54}"/>
              </a:ext>
            </a:extLst>
          </p:cNvPr>
          <p:cNvSpPr txBox="1">
            <a:spLocks/>
          </p:cNvSpPr>
          <p:nvPr/>
        </p:nvSpPr>
        <p:spPr>
          <a:xfrm>
            <a:off x="5510153" y="340498"/>
            <a:ext cx="8074003" cy="12205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084"/>
              </a:lnSpc>
            </a:pPr>
            <a:r>
              <a:rPr lang="pt-BR" sz="2400" spc="-134">
                <a:solidFill>
                  <a:srgbClr val="000000"/>
                </a:solidFill>
                <a:latin typeface="Montserrat" panose="00000500000000000000" pitchFamily="2" charset="0"/>
              </a:rPr>
              <a:t>INVESTIMENTOS | Universalização dos serviços</a:t>
            </a:r>
          </a:p>
          <a:p>
            <a:pPr>
              <a:lnSpc>
                <a:spcPts val="5084"/>
              </a:lnSpc>
            </a:pPr>
            <a:endParaRPr lang="pt-BR" sz="2400" spc="-134">
              <a:solidFill>
                <a:srgbClr val="000000"/>
              </a:solidFill>
              <a:latin typeface="Montserrat" panose="00000500000000000000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E681F37-2BFF-CFDA-B7ED-DC3AA99D6E06}"/>
              </a:ext>
            </a:extLst>
          </p:cNvPr>
          <p:cNvSpPr/>
          <p:nvPr/>
        </p:nvSpPr>
        <p:spPr>
          <a:xfrm>
            <a:off x="8928100" y="1730655"/>
            <a:ext cx="2819399" cy="3773089"/>
          </a:xfrm>
          <a:prstGeom prst="rect">
            <a:avLst/>
          </a:prstGeom>
          <a:solidFill>
            <a:schemeClr val="bg1"/>
          </a:solidFill>
          <a:ln w="9525">
            <a:solidFill>
              <a:srgbClr val="0D7C3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24">
            <a:extLst>
              <a:ext uri="{FF2B5EF4-FFF2-40B4-BE49-F238E27FC236}">
                <a16:creationId xmlns:a16="http://schemas.microsoft.com/office/drawing/2014/main" id="{43A44DF5-06CE-336D-8377-54A36E8DF5A7}"/>
              </a:ext>
            </a:extLst>
          </p:cNvPr>
          <p:cNvSpPr/>
          <p:nvPr/>
        </p:nvSpPr>
        <p:spPr>
          <a:xfrm>
            <a:off x="4737251" y="5737302"/>
            <a:ext cx="2336607" cy="7306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i="1">
                <a:solidFill>
                  <a:srgbClr val="0F51A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Investimentos</a:t>
            </a:r>
          </a:p>
          <a:p>
            <a:pPr algn="ctr"/>
            <a:r>
              <a:rPr lang="en-US" sz="2000" b="1" i="1">
                <a:solidFill>
                  <a:srgbClr val="0F51A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~ </a:t>
            </a:r>
            <a:r>
              <a:rPr lang="pt-BR" sz="2000" b="1" i="1">
                <a:solidFill>
                  <a:srgbClr val="0F51A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R$ 10 bi</a:t>
            </a:r>
          </a:p>
        </p:txBody>
      </p:sp>
      <p:grpSp>
        <p:nvGrpSpPr>
          <p:cNvPr id="6" name="Agrupar 9">
            <a:extLst>
              <a:ext uri="{FF2B5EF4-FFF2-40B4-BE49-F238E27FC236}">
                <a16:creationId xmlns:a16="http://schemas.microsoft.com/office/drawing/2014/main" id="{66C22ECE-09AE-99A1-9CC9-BF9BDC2B27F7}"/>
              </a:ext>
            </a:extLst>
          </p:cNvPr>
          <p:cNvGrpSpPr/>
          <p:nvPr/>
        </p:nvGrpSpPr>
        <p:grpSpPr>
          <a:xfrm>
            <a:off x="566097" y="1564871"/>
            <a:ext cx="8044503" cy="3923521"/>
            <a:chOff x="565894" y="1961777"/>
            <a:chExt cx="7940153" cy="4553641"/>
          </a:xfrm>
        </p:grpSpPr>
        <p:graphicFrame>
          <p:nvGraphicFramePr>
            <p:cNvPr id="7" name="Gráfico 7">
              <a:extLst>
                <a:ext uri="{FF2B5EF4-FFF2-40B4-BE49-F238E27FC236}">
                  <a16:creationId xmlns:a16="http://schemas.microsoft.com/office/drawing/2014/main" id="{3BBEE103-9924-A0D3-7982-0F7D3F8BDA9C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351242777"/>
                </p:ext>
              </p:extLst>
            </p:nvPr>
          </p:nvGraphicFramePr>
          <p:xfrm>
            <a:off x="565894" y="2507027"/>
            <a:ext cx="7940153" cy="400839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8" name="CaixaDeTexto 12">
              <a:extLst>
                <a:ext uri="{FF2B5EF4-FFF2-40B4-BE49-F238E27FC236}">
                  <a16:creationId xmlns:a16="http://schemas.microsoft.com/office/drawing/2014/main" id="{01E13222-6AAC-2D75-EA57-EF5EE6312EF4}"/>
                </a:ext>
              </a:extLst>
            </p:cNvPr>
            <p:cNvSpPr txBox="1"/>
            <p:nvPr/>
          </p:nvSpPr>
          <p:spPr bwMode="auto">
            <a:xfrm>
              <a:off x="1104513" y="3746180"/>
              <a:ext cx="2035284" cy="1035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pt-BR" dirty="0">
                  <a:solidFill>
                    <a:srgbClr val="0F51A3"/>
                  </a:solidFill>
                  <a:latin typeface="Helvetica" panose="020B0604020202020204"/>
                  <a:cs typeface="Helvetica" panose="020B0604020202020204"/>
                </a:rPr>
                <a:t>Média 2018-2024:</a:t>
              </a:r>
            </a:p>
            <a:p>
              <a:pPr algn="ctr"/>
              <a:r>
                <a:rPr lang="pt-BR" b="1" dirty="0">
                  <a:solidFill>
                    <a:srgbClr val="0F51A3"/>
                  </a:solidFill>
                  <a:latin typeface="Helvetica" panose="020B0604020202020204"/>
                  <a:cs typeface="Helvetica" panose="020B0604020202020204"/>
                </a:rPr>
                <a:t>R$ 150mi/ano</a:t>
              </a:r>
            </a:p>
            <a:p>
              <a:pPr algn="ctr"/>
              <a:r>
                <a:rPr lang="pt-BR" sz="1400" b="1" i="1" dirty="0">
                  <a:solidFill>
                    <a:srgbClr val="0F51A3"/>
                  </a:solidFill>
                  <a:latin typeface="Helvetica" panose="020B0604020202020204"/>
                  <a:cs typeface="Helvetica" panose="020B0604020202020204"/>
                </a:rPr>
                <a:t>(Tesouro Estadual)</a:t>
              </a:r>
              <a:endParaRPr lang="pt-BR" sz="1400" i="1" dirty="0">
                <a:solidFill>
                  <a:srgbClr val="0F51A3"/>
                </a:solidFill>
                <a:latin typeface="Helvetica" panose="020B0604020202020204"/>
                <a:cs typeface="Helvetica" panose="020B0604020202020204"/>
              </a:endParaRPr>
            </a:p>
          </p:txBody>
        </p:sp>
        <p:sp>
          <p:nvSpPr>
            <p:cNvPr id="9" name="CaixaDeTexto 13">
              <a:extLst>
                <a:ext uri="{FF2B5EF4-FFF2-40B4-BE49-F238E27FC236}">
                  <a16:creationId xmlns:a16="http://schemas.microsoft.com/office/drawing/2014/main" id="{FA883A7B-BD96-1E19-8828-5862AB1B078F}"/>
                </a:ext>
              </a:extLst>
            </p:cNvPr>
            <p:cNvSpPr txBox="1"/>
            <p:nvPr/>
          </p:nvSpPr>
          <p:spPr bwMode="auto">
            <a:xfrm>
              <a:off x="4485570" y="1961777"/>
              <a:ext cx="3374043" cy="750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pt-BR">
                  <a:solidFill>
                    <a:srgbClr val="0F51A3"/>
                  </a:solidFill>
                  <a:latin typeface="Helvetica" panose="020B0604020202020204"/>
                  <a:cs typeface="Helvetica" panose="020B0604020202020204"/>
                </a:rPr>
                <a:t>Média necessária até 2040:</a:t>
              </a:r>
            </a:p>
            <a:p>
              <a:pPr algn="ctr"/>
              <a:r>
                <a:rPr lang="pt-BR" b="1">
                  <a:solidFill>
                    <a:srgbClr val="0F51A3"/>
                  </a:solidFill>
                  <a:latin typeface="Helvetica" panose="020B0604020202020204"/>
                  <a:cs typeface="Helvetica" panose="020B0604020202020204"/>
                </a:rPr>
                <a:t>R$ 600mi/ano</a:t>
              </a:r>
              <a:endParaRPr lang="pt-BR">
                <a:solidFill>
                  <a:srgbClr val="0F51A3"/>
                </a:solidFill>
                <a:latin typeface="Helvetica" panose="020B0604020202020204"/>
                <a:cs typeface="Helvetica" panose="020B0604020202020204"/>
              </a:endParaRPr>
            </a:p>
          </p:txBody>
        </p:sp>
        <p:cxnSp>
          <p:nvCxnSpPr>
            <p:cNvPr id="10" name="Conector de Seta Reta 15">
              <a:extLst>
                <a:ext uri="{FF2B5EF4-FFF2-40B4-BE49-F238E27FC236}">
                  <a16:creationId xmlns:a16="http://schemas.microsoft.com/office/drawing/2014/main" id="{74D0EC12-BFB6-1421-0294-9631CA65F6D1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3148105" y="2484414"/>
              <a:ext cx="2120900" cy="1509732"/>
            </a:xfrm>
            <a:prstGeom prst="straightConnector1">
              <a:avLst/>
            </a:prstGeom>
            <a:ln>
              <a:solidFill>
                <a:srgbClr val="00314B"/>
              </a:solidFill>
              <a:headEnd type="none" w="med" len="med"/>
              <a:tailEnd type="triangle"/>
            </a:ln>
            <a:effectLst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1" name="CaixaDeTexto 19">
              <a:extLst>
                <a:ext uri="{FF2B5EF4-FFF2-40B4-BE49-F238E27FC236}">
                  <a16:creationId xmlns:a16="http://schemas.microsoft.com/office/drawing/2014/main" id="{92A7547D-5110-DF48-BB83-76C49A9DEA12}"/>
                </a:ext>
              </a:extLst>
            </p:cNvPr>
            <p:cNvSpPr txBox="1"/>
            <p:nvPr/>
          </p:nvSpPr>
          <p:spPr bwMode="auto">
            <a:xfrm>
              <a:off x="582512" y="1977463"/>
              <a:ext cx="2548977" cy="750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pt-BR" b="1">
                  <a:solidFill>
                    <a:srgbClr val="0F51A3"/>
                  </a:solidFill>
                  <a:latin typeface="Helvetica" panose="020B0604020202020204"/>
                  <a:cs typeface="Helvetica" panose="020B0604020202020204"/>
                </a:rPr>
                <a:t>Investimentos (R$ mi)</a:t>
              </a:r>
            </a:p>
            <a:p>
              <a:endParaRPr lang="pt-BR" b="1">
                <a:solidFill>
                  <a:srgbClr val="0F51A3"/>
                </a:solidFill>
                <a:latin typeface="Helvetica" panose="020B0604020202020204"/>
                <a:cs typeface="Helvetica" panose="020B0604020202020204"/>
              </a:endParaRPr>
            </a:p>
          </p:txBody>
        </p:sp>
      </p:grpSp>
      <p:sp>
        <p:nvSpPr>
          <p:cNvPr id="12" name="Chave Direita 8">
            <a:extLst>
              <a:ext uri="{FF2B5EF4-FFF2-40B4-BE49-F238E27FC236}">
                <a16:creationId xmlns:a16="http://schemas.microsoft.com/office/drawing/2014/main" id="{97ED58D1-0D9E-D35D-5428-4D9CA04A9335}"/>
              </a:ext>
            </a:extLst>
          </p:cNvPr>
          <p:cNvSpPr/>
          <p:nvPr/>
        </p:nvSpPr>
        <p:spPr bwMode="auto">
          <a:xfrm rot="5400000" flipV="1">
            <a:off x="5718821" y="2908586"/>
            <a:ext cx="371875" cy="5132282"/>
          </a:xfrm>
          <a:prstGeom prst="rightBrace">
            <a:avLst/>
          </a:prstGeom>
          <a:ln w="3175">
            <a:solidFill>
              <a:srgbClr val="00314B"/>
            </a:solidFill>
            <a:headEnd type="none" w="med" len="med"/>
            <a:tailEnd type="none" w="med" len="med"/>
          </a:ln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aixaDeTexto 11">
            <a:extLst>
              <a:ext uri="{FF2B5EF4-FFF2-40B4-BE49-F238E27FC236}">
                <a16:creationId xmlns:a16="http://schemas.microsoft.com/office/drawing/2014/main" id="{51624032-CE90-2027-3478-70AF6F77D1F2}"/>
              </a:ext>
            </a:extLst>
          </p:cNvPr>
          <p:cNvSpPr txBox="1"/>
          <p:nvPr/>
        </p:nvSpPr>
        <p:spPr bwMode="auto">
          <a:xfrm>
            <a:off x="9365755" y="1810425"/>
            <a:ext cx="2308450" cy="369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pt-BR">
                <a:solidFill>
                  <a:srgbClr val="0F51A3"/>
                </a:solidFill>
                <a:latin typeface="Helvetica" panose="020B0604020202020204"/>
                <a:cs typeface="Helvetica" panose="020B0604020202020204"/>
              </a:rPr>
              <a:t>Para universalização dos serviços, prevê-se a necessidade de </a:t>
            </a:r>
            <a:r>
              <a:rPr lang="pt-BR" b="1" u="sng">
                <a:solidFill>
                  <a:srgbClr val="0F51A3"/>
                </a:solidFill>
                <a:latin typeface="Helvetica" panose="020B0604020202020204"/>
                <a:cs typeface="Helvetica" panose="020B0604020202020204"/>
              </a:rPr>
              <a:t>investimento mínimo de R$ 10 bi até 2040</a:t>
            </a:r>
          </a:p>
          <a:p>
            <a:endParaRPr lang="pt-BR">
              <a:solidFill>
                <a:srgbClr val="0F51A3"/>
              </a:solidFill>
              <a:latin typeface="Helvetica" panose="020B0604020202020204"/>
              <a:cs typeface="Helvetica" panose="020B0604020202020204"/>
            </a:endParaRPr>
          </a:p>
          <a:p>
            <a:r>
              <a:rPr lang="pt-BR">
                <a:solidFill>
                  <a:srgbClr val="0F51A3"/>
                </a:solidFill>
                <a:latin typeface="Helvetica" panose="020B0604020202020204"/>
                <a:cs typeface="Helvetica" panose="020B0604020202020204"/>
              </a:rPr>
              <a:t>Nos últimos anos, os investimentos realizados foram resultados de injeções do </a:t>
            </a:r>
            <a:r>
              <a:rPr lang="pt-BR" b="1">
                <a:solidFill>
                  <a:srgbClr val="0F51A3"/>
                </a:solidFill>
                <a:latin typeface="Helvetica" panose="020B0604020202020204"/>
                <a:cs typeface="Helvetica" panose="020B0604020202020204"/>
              </a:rPr>
              <a:t>Tesouro Estadual </a:t>
            </a:r>
          </a:p>
        </p:txBody>
      </p:sp>
      <p:sp>
        <p:nvSpPr>
          <p:cNvPr id="14" name="Arrow: Chevron 13">
            <a:extLst>
              <a:ext uri="{FF2B5EF4-FFF2-40B4-BE49-F238E27FC236}">
                <a16:creationId xmlns:a16="http://schemas.microsoft.com/office/drawing/2014/main" id="{0BAC6AD8-1787-F7D5-8CE8-1FC39D6BFD66}"/>
              </a:ext>
            </a:extLst>
          </p:cNvPr>
          <p:cNvSpPr/>
          <p:nvPr/>
        </p:nvSpPr>
        <p:spPr>
          <a:xfrm>
            <a:off x="9123614" y="1895783"/>
            <a:ext cx="290363" cy="293267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Arrow: Chevron 14">
            <a:extLst>
              <a:ext uri="{FF2B5EF4-FFF2-40B4-BE49-F238E27FC236}">
                <a16:creationId xmlns:a16="http://schemas.microsoft.com/office/drawing/2014/main" id="{E9F4F937-4C93-1FCA-2736-D58BA3766ADD}"/>
              </a:ext>
            </a:extLst>
          </p:cNvPr>
          <p:cNvSpPr/>
          <p:nvPr/>
        </p:nvSpPr>
        <p:spPr>
          <a:xfrm>
            <a:off x="9123613" y="3761504"/>
            <a:ext cx="290363" cy="293267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755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2">
            <a:extLst>
              <a:ext uri="{FF2B5EF4-FFF2-40B4-BE49-F238E27FC236}">
                <a16:creationId xmlns:a16="http://schemas.microsoft.com/office/drawing/2014/main" id="{2AA36605-B9E9-14DD-BF28-B5CD19ED0B54}"/>
              </a:ext>
            </a:extLst>
          </p:cNvPr>
          <p:cNvSpPr txBox="1">
            <a:spLocks/>
          </p:cNvSpPr>
          <p:nvPr/>
        </p:nvSpPr>
        <p:spPr>
          <a:xfrm>
            <a:off x="4429494" y="340498"/>
            <a:ext cx="8249392" cy="5665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084"/>
              </a:lnSpc>
            </a:pPr>
            <a:r>
              <a:rPr lang="pt-BR" sz="2400" spc="-134" dirty="0">
                <a:solidFill>
                  <a:srgbClr val="000000"/>
                </a:solidFill>
                <a:latin typeface="Montserrat" panose="00000500000000000000" pitchFamily="2" charset="0"/>
              </a:rPr>
              <a:t>SOLUÇÃO ÓTIMA | Concessão Plena com Outorga Fixa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1193BBF-19C2-498B-0553-4624BC4C8CC7}"/>
              </a:ext>
            </a:extLst>
          </p:cNvPr>
          <p:cNvSpPr/>
          <p:nvPr/>
        </p:nvSpPr>
        <p:spPr>
          <a:xfrm>
            <a:off x="8869393" y="1828850"/>
            <a:ext cx="3072529" cy="42760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Agrupar 105">
            <a:extLst>
              <a:ext uri="{FF2B5EF4-FFF2-40B4-BE49-F238E27FC236}">
                <a16:creationId xmlns:a16="http://schemas.microsoft.com/office/drawing/2014/main" id="{44B501DB-D72D-E5A5-D8BE-82E2DB6B12CD}"/>
              </a:ext>
            </a:extLst>
          </p:cNvPr>
          <p:cNvGrpSpPr/>
          <p:nvPr/>
        </p:nvGrpSpPr>
        <p:grpSpPr>
          <a:xfrm>
            <a:off x="9437129" y="2481231"/>
            <a:ext cx="2289294" cy="2466625"/>
            <a:chOff x="-48398" y="2615358"/>
            <a:chExt cx="2479287" cy="2466625"/>
          </a:xfrm>
        </p:grpSpPr>
        <p:grpSp>
          <p:nvGrpSpPr>
            <p:cNvPr id="6" name="Agrupar 59">
              <a:extLst>
                <a:ext uri="{FF2B5EF4-FFF2-40B4-BE49-F238E27FC236}">
                  <a16:creationId xmlns:a16="http://schemas.microsoft.com/office/drawing/2014/main" id="{123B459B-2CD9-93C9-F51C-0EC83B0C70A5}"/>
                </a:ext>
              </a:extLst>
            </p:cNvPr>
            <p:cNvGrpSpPr/>
            <p:nvPr/>
          </p:nvGrpSpPr>
          <p:grpSpPr>
            <a:xfrm>
              <a:off x="-48398" y="2615358"/>
              <a:ext cx="2479287" cy="2363659"/>
              <a:chOff x="8457691" y="2615356"/>
              <a:chExt cx="2701101" cy="2575125"/>
            </a:xfrm>
          </p:grpSpPr>
          <p:sp>
            <p:nvSpPr>
              <p:cNvPr id="10" name="Retângulo: Cantos Arredondados 61">
                <a:extLst>
                  <a:ext uri="{FF2B5EF4-FFF2-40B4-BE49-F238E27FC236}">
                    <a16:creationId xmlns:a16="http://schemas.microsoft.com/office/drawing/2014/main" id="{A1659E6D-64E0-E25A-C5D3-9AB226FB9D2B}"/>
                  </a:ext>
                </a:extLst>
              </p:cNvPr>
              <p:cNvSpPr/>
              <p:nvPr/>
            </p:nvSpPr>
            <p:spPr>
              <a:xfrm>
                <a:off x="9834918" y="4689742"/>
                <a:ext cx="824457" cy="500739"/>
              </a:xfrm>
              <a:prstGeom prst="round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pt-BR" sz="900" b="1">
                    <a:solidFill>
                      <a:schemeClr val="tx2"/>
                    </a:solidFill>
                  </a:rPr>
                  <a:t>AGESPISA</a:t>
                </a:r>
              </a:p>
            </p:txBody>
          </p:sp>
          <p:sp>
            <p:nvSpPr>
              <p:cNvPr id="11" name="Retângulo: Cantos Arredondados 62">
                <a:extLst>
                  <a:ext uri="{FF2B5EF4-FFF2-40B4-BE49-F238E27FC236}">
                    <a16:creationId xmlns:a16="http://schemas.microsoft.com/office/drawing/2014/main" id="{A172E573-B6EC-581E-33CC-3ED9B372A27D}"/>
                  </a:ext>
                </a:extLst>
              </p:cNvPr>
              <p:cNvSpPr/>
              <p:nvPr/>
            </p:nvSpPr>
            <p:spPr>
              <a:xfrm>
                <a:off x="9923893" y="2757255"/>
                <a:ext cx="824457" cy="385184"/>
              </a:xfrm>
              <a:prstGeom prst="round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pt-BR" sz="900">
                    <a:solidFill>
                      <a:schemeClr val="tx2"/>
                    </a:solidFill>
                  </a:rPr>
                  <a:t>Municípios</a:t>
                </a:r>
              </a:p>
            </p:txBody>
          </p:sp>
          <p:pic>
            <p:nvPicPr>
              <p:cNvPr id="12" name="Picture 2" descr="Government Building Clip art - Governance Cliparts png download - 600*574 -  Free Transparent Government png Download. - Clip Art Library">
                <a:extLst>
                  <a:ext uri="{FF2B5EF4-FFF2-40B4-BE49-F238E27FC236}">
                    <a16:creationId xmlns:a16="http://schemas.microsoft.com/office/drawing/2014/main" id="{F7B33EFA-978A-03AA-28A3-90DC1F1B49A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09" b="99091" l="2609" r="97391">
                            <a14:foregroundMark x1="58696" y1="14091" x2="58696" y2="14091"/>
                            <a14:foregroundMark x1="29130" y1="15455" x2="29130" y2="15455"/>
                            <a14:foregroundMark x1="49565" y1="22273" x2="49565" y2="22273"/>
                            <a14:foregroundMark x1="41739" y1="53182" x2="41739" y2="53182"/>
                            <a14:foregroundMark x1="63478" y1="94091" x2="63478" y2="94091"/>
                            <a14:foregroundMark x1="60435" y1="60000" x2="60435" y2="60000"/>
                            <a14:foregroundMark x1="76087" y1="55000" x2="76087" y2="55000"/>
                            <a14:foregroundMark x1="21304" y1="56364" x2="21304" y2="56364"/>
                            <a14:foregroundMark x1="36957" y1="89091" x2="36957" y2="89091"/>
                            <a14:foregroundMark x1="62174" y1="89091" x2="62174" y2="89091"/>
                            <a14:foregroundMark x1="80870" y1="90909" x2="73043" y2="89091"/>
                            <a14:foregroundMark x1="29130" y1="89091" x2="29130" y2="89091"/>
                            <a14:foregroundMark x1="11739" y1="92727" x2="11739" y2="92727"/>
                            <a14:foregroundMark x1="30435" y1="92727" x2="30435" y2="92727"/>
                            <a14:foregroundMark x1="41739" y1="92727" x2="41739" y2="92727"/>
                            <a14:foregroundMark x1="47826" y1="90909" x2="57391" y2="90909"/>
                            <a14:foregroundMark x1="63478" y1="89091" x2="63478" y2="89091"/>
                            <a14:foregroundMark x1="19565" y1="95909" x2="19565" y2="95909"/>
                            <a14:foregroundMark x1="16522" y1="95909" x2="16522" y2="95909"/>
                            <a14:foregroundMark x1="13478" y1="95909" x2="13478" y2="95909"/>
                            <a14:foregroundMark x1="10435" y1="97273" x2="10435" y2="97273"/>
                            <a14:foregroundMark x1="6957" y1="97273" x2="6957" y2="97273"/>
                            <a14:foregroundMark x1="2609" y1="97273" x2="2609" y2="97273"/>
                            <a14:foregroundMark x1="97826" y1="99091" x2="97826" y2="99091"/>
                            <a14:foregroundMark x1="47826" y1="909" x2="47826" y2="909"/>
                            <a14:foregroundMark x1="47826" y1="31818" x2="47826" y2="3181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57354" y="2615356"/>
                <a:ext cx="306848" cy="1893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" name="Retângulo: Cantos Arredondados 65">
                <a:extLst>
                  <a:ext uri="{FF2B5EF4-FFF2-40B4-BE49-F238E27FC236}">
                    <a16:creationId xmlns:a16="http://schemas.microsoft.com/office/drawing/2014/main" id="{49BC2308-D171-0268-20F6-99052183BAB6}"/>
                  </a:ext>
                </a:extLst>
              </p:cNvPr>
              <p:cNvSpPr/>
              <p:nvPr/>
            </p:nvSpPr>
            <p:spPr>
              <a:xfrm>
                <a:off x="9029295" y="2757255"/>
                <a:ext cx="824457" cy="385184"/>
              </a:xfrm>
              <a:prstGeom prst="round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pt-BR" sz="900">
                    <a:solidFill>
                      <a:schemeClr val="tx2"/>
                    </a:solidFill>
                  </a:rPr>
                  <a:t>Estado do Piauí</a:t>
                </a:r>
              </a:p>
            </p:txBody>
          </p:sp>
          <p:pic>
            <p:nvPicPr>
              <p:cNvPr id="14" name="Picture 2" descr="Government Building Clip art - Governance Cliparts png download - 600*574 -  Free Transparent Government png Download. - Clip Art Library">
                <a:extLst>
                  <a:ext uri="{FF2B5EF4-FFF2-40B4-BE49-F238E27FC236}">
                    <a16:creationId xmlns:a16="http://schemas.microsoft.com/office/drawing/2014/main" id="{8B785187-3B66-2B85-3281-24979CF4783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09" b="99091" l="2609" r="97391">
                            <a14:foregroundMark x1="58696" y1="14091" x2="58696" y2="14091"/>
                            <a14:foregroundMark x1="29130" y1="15455" x2="29130" y2="15455"/>
                            <a14:foregroundMark x1="49565" y1="22273" x2="49565" y2="22273"/>
                            <a14:foregroundMark x1="41739" y1="53182" x2="41739" y2="53182"/>
                            <a14:foregroundMark x1="63478" y1="94091" x2="63478" y2="94091"/>
                            <a14:foregroundMark x1="60435" y1="60000" x2="60435" y2="60000"/>
                            <a14:foregroundMark x1="76087" y1="55000" x2="76087" y2="55000"/>
                            <a14:foregroundMark x1="21304" y1="56364" x2="21304" y2="56364"/>
                            <a14:foregroundMark x1="36957" y1="89091" x2="36957" y2="89091"/>
                            <a14:foregroundMark x1="62174" y1="89091" x2="62174" y2="89091"/>
                            <a14:foregroundMark x1="80870" y1="90909" x2="73043" y2="89091"/>
                            <a14:foregroundMark x1="29130" y1="89091" x2="29130" y2="89091"/>
                            <a14:foregroundMark x1="11739" y1="92727" x2="11739" y2="92727"/>
                            <a14:foregroundMark x1="30435" y1="92727" x2="30435" y2="92727"/>
                            <a14:foregroundMark x1="41739" y1="92727" x2="41739" y2="92727"/>
                            <a14:foregroundMark x1="47826" y1="90909" x2="57391" y2="90909"/>
                            <a14:foregroundMark x1="63478" y1="89091" x2="63478" y2="89091"/>
                            <a14:foregroundMark x1="19565" y1="95909" x2="19565" y2="95909"/>
                            <a14:foregroundMark x1="16522" y1="95909" x2="16522" y2="95909"/>
                            <a14:foregroundMark x1="13478" y1="95909" x2="13478" y2="95909"/>
                            <a14:foregroundMark x1="10435" y1="97273" x2="10435" y2="97273"/>
                            <a14:foregroundMark x1="6957" y1="97273" x2="6957" y2="97273"/>
                            <a14:foregroundMark x1="2609" y1="97273" x2="2609" y2="97273"/>
                            <a14:foregroundMark x1="97826" y1="99091" x2="97826" y2="99091"/>
                            <a14:foregroundMark x1="47826" y1="909" x2="47826" y2="909"/>
                            <a14:foregroundMark x1="47826" y1="31818" x2="47826" y2="3181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29935" y="2615356"/>
                <a:ext cx="306848" cy="1893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5" name="Retângulo: Cantos Arredondados 72">
                <a:extLst>
                  <a:ext uri="{FF2B5EF4-FFF2-40B4-BE49-F238E27FC236}">
                    <a16:creationId xmlns:a16="http://schemas.microsoft.com/office/drawing/2014/main" id="{E0E181C5-66CC-7B25-4791-B66AF32A12C9}"/>
                  </a:ext>
                </a:extLst>
              </p:cNvPr>
              <p:cNvSpPr/>
              <p:nvPr/>
            </p:nvSpPr>
            <p:spPr>
              <a:xfrm>
                <a:off x="8835719" y="4704204"/>
                <a:ext cx="834140" cy="465153"/>
              </a:xfrm>
              <a:prstGeom prst="round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pt-BR" sz="900" b="1">
                    <a:solidFill>
                      <a:schemeClr val="tx2"/>
                    </a:solidFill>
                  </a:rPr>
                  <a:t>Usuários</a:t>
                </a:r>
              </a:p>
            </p:txBody>
          </p:sp>
          <p:cxnSp>
            <p:nvCxnSpPr>
              <p:cNvPr id="16" name="Straight Arrow Connector 5">
                <a:extLst>
                  <a:ext uri="{FF2B5EF4-FFF2-40B4-BE49-F238E27FC236}">
                    <a16:creationId xmlns:a16="http://schemas.microsoft.com/office/drawing/2014/main" id="{4DB34096-2274-7DB3-D163-54307C65BBE5}"/>
                  </a:ext>
                </a:extLst>
              </p:cNvPr>
              <p:cNvCxnSpPr/>
              <p:nvPr/>
            </p:nvCxnSpPr>
            <p:spPr>
              <a:xfrm>
                <a:off x="9527034" y="4849896"/>
                <a:ext cx="421293" cy="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36">
                <a:extLst>
                  <a:ext uri="{FF2B5EF4-FFF2-40B4-BE49-F238E27FC236}">
                    <a16:creationId xmlns:a16="http://schemas.microsoft.com/office/drawing/2014/main" id="{93E67BFD-DD1F-F9CC-47D6-2089455920E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527034" y="5030320"/>
                <a:ext cx="421293" cy="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8" name="Picture 6" descr="Sample Of People Clip Art at Clker.com - vector clip art online, royalty  free &amp; public domain">
                <a:extLst>
                  <a:ext uri="{FF2B5EF4-FFF2-40B4-BE49-F238E27FC236}">
                    <a16:creationId xmlns:a16="http://schemas.microsoft.com/office/drawing/2014/main" id="{76433591-BC28-ECDC-E92E-6E8D356CB1A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807371" y="4560689"/>
                <a:ext cx="246829" cy="2773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9" name="Seta: de Cima para Baixo 79">
                <a:extLst>
                  <a:ext uri="{FF2B5EF4-FFF2-40B4-BE49-F238E27FC236}">
                    <a16:creationId xmlns:a16="http://schemas.microsoft.com/office/drawing/2014/main" id="{5D89B2DB-18B1-6CB7-2394-188E079D23E5}"/>
                  </a:ext>
                </a:extLst>
              </p:cNvPr>
              <p:cNvSpPr/>
              <p:nvPr/>
            </p:nvSpPr>
            <p:spPr>
              <a:xfrm>
                <a:off x="9986220" y="3167213"/>
                <a:ext cx="140343" cy="1471842"/>
              </a:xfrm>
              <a:prstGeom prst="upDownArrow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0" name="Seta: de Cima para Baixo 80">
                <a:extLst>
                  <a:ext uri="{FF2B5EF4-FFF2-40B4-BE49-F238E27FC236}">
                    <a16:creationId xmlns:a16="http://schemas.microsoft.com/office/drawing/2014/main" id="{1A5FB3EC-79B7-85EA-D06D-B158FE9B8C96}"/>
                  </a:ext>
                </a:extLst>
              </p:cNvPr>
              <p:cNvSpPr/>
              <p:nvPr/>
            </p:nvSpPr>
            <p:spPr>
              <a:xfrm>
                <a:off x="10108700" y="3167213"/>
                <a:ext cx="140343" cy="1471842"/>
              </a:xfrm>
              <a:prstGeom prst="upDownArrow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1" name="Seta: de Cima para Baixo 81">
                <a:extLst>
                  <a:ext uri="{FF2B5EF4-FFF2-40B4-BE49-F238E27FC236}">
                    <a16:creationId xmlns:a16="http://schemas.microsoft.com/office/drawing/2014/main" id="{3796F11A-6279-0411-1DC2-C31969F823BF}"/>
                  </a:ext>
                </a:extLst>
              </p:cNvPr>
              <p:cNvSpPr/>
              <p:nvPr/>
            </p:nvSpPr>
            <p:spPr>
              <a:xfrm>
                <a:off x="10228973" y="3167213"/>
                <a:ext cx="140343" cy="1471842"/>
              </a:xfrm>
              <a:prstGeom prst="upDownArrow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2" name="Seta: de Cima para Baixo 82">
                <a:extLst>
                  <a:ext uri="{FF2B5EF4-FFF2-40B4-BE49-F238E27FC236}">
                    <a16:creationId xmlns:a16="http://schemas.microsoft.com/office/drawing/2014/main" id="{934F9294-0CC2-791B-ED80-C4AE3A14152E}"/>
                  </a:ext>
                </a:extLst>
              </p:cNvPr>
              <p:cNvSpPr/>
              <p:nvPr/>
            </p:nvSpPr>
            <p:spPr>
              <a:xfrm>
                <a:off x="10494495" y="3167213"/>
                <a:ext cx="140343" cy="1471842"/>
              </a:xfrm>
              <a:prstGeom prst="upDownArrow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3" name="Rectangle: Rounded Corners 123">
                <a:extLst>
                  <a:ext uri="{FF2B5EF4-FFF2-40B4-BE49-F238E27FC236}">
                    <a16:creationId xmlns:a16="http://schemas.microsoft.com/office/drawing/2014/main" id="{F80CB626-BA44-833F-CBE2-AC9ECE92C637}"/>
                  </a:ext>
                </a:extLst>
              </p:cNvPr>
              <p:cNvSpPr/>
              <p:nvPr/>
            </p:nvSpPr>
            <p:spPr>
              <a:xfrm>
                <a:off x="10265562" y="3742062"/>
                <a:ext cx="893230" cy="385183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900" b="0" i="0" u="none" strike="noStrike" kern="1200" cap="none" spc="0" normalizeH="0" baseline="0" noProof="0">
                    <a:ln>
                      <a:noFill/>
                    </a:ln>
                    <a:solidFill>
                      <a:schemeClr val="accent4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...</a:t>
                </a:r>
              </a:p>
            </p:txBody>
          </p:sp>
          <p:pic>
            <p:nvPicPr>
              <p:cNvPr id="24" name="Gráfico 84" descr="Contrato com preenchimento sólido">
                <a:extLst>
                  <a:ext uri="{FF2B5EF4-FFF2-40B4-BE49-F238E27FC236}">
                    <a16:creationId xmlns:a16="http://schemas.microsoft.com/office/drawing/2014/main" id="{0E2614D4-AE74-C44D-CF8D-89BCA02699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0661063" y="3679118"/>
                <a:ext cx="388490" cy="388490"/>
              </a:xfrm>
              <a:prstGeom prst="rect">
                <a:avLst/>
              </a:prstGeom>
            </p:spPr>
          </p:pic>
          <p:sp>
            <p:nvSpPr>
              <p:cNvPr id="25" name="Seta: para a Direita 85">
                <a:extLst>
                  <a:ext uri="{FF2B5EF4-FFF2-40B4-BE49-F238E27FC236}">
                    <a16:creationId xmlns:a16="http://schemas.microsoft.com/office/drawing/2014/main" id="{F12C51EC-5564-882F-04F4-2330912F0A19}"/>
                  </a:ext>
                </a:extLst>
              </p:cNvPr>
              <p:cNvSpPr/>
              <p:nvPr/>
            </p:nvSpPr>
            <p:spPr>
              <a:xfrm rot="2301284" flipV="1">
                <a:off x="9265001" y="4340521"/>
                <a:ext cx="745195" cy="140400"/>
              </a:xfrm>
              <a:prstGeom prst="rightArrow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pic>
            <p:nvPicPr>
              <p:cNvPr id="26" name="Imagem 86" descr="Forma&#10;&#10;Descrição gerada automaticamente com confiança baixa">
                <a:extLst>
                  <a:ext uri="{FF2B5EF4-FFF2-40B4-BE49-F238E27FC236}">
                    <a16:creationId xmlns:a16="http://schemas.microsoft.com/office/drawing/2014/main" id="{8208711E-A3E8-1618-2B8E-5A234F91EC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76365" y="4594411"/>
                <a:ext cx="270449" cy="270449"/>
              </a:xfrm>
              <a:prstGeom prst="rect">
                <a:avLst/>
              </a:prstGeom>
            </p:spPr>
          </p:pic>
          <p:pic>
            <p:nvPicPr>
              <p:cNvPr id="27" name="Imagem 96" descr="Forma&#10;&#10;Descrição gerada automaticamente com confiança baixa">
                <a:extLst>
                  <a:ext uri="{FF2B5EF4-FFF2-40B4-BE49-F238E27FC236}">
                    <a16:creationId xmlns:a16="http://schemas.microsoft.com/office/drawing/2014/main" id="{781DCE34-EE95-A912-D664-2B1198561A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78215" y="4095747"/>
                <a:ext cx="223543" cy="223543"/>
              </a:xfrm>
              <a:prstGeom prst="rect">
                <a:avLst/>
              </a:prstGeom>
            </p:spPr>
          </p:pic>
          <p:sp>
            <p:nvSpPr>
              <p:cNvPr id="28" name="Retângulo: Cantos Arredondados 106">
                <a:extLst>
                  <a:ext uri="{FF2B5EF4-FFF2-40B4-BE49-F238E27FC236}">
                    <a16:creationId xmlns:a16="http://schemas.microsoft.com/office/drawing/2014/main" id="{8E38E757-9479-343A-440D-6AED6B14A657}"/>
                  </a:ext>
                </a:extLst>
              </p:cNvPr>
              <p:cNvSpPr/>
              <p:nvPr/>
            </p:nvSpPr>
            <p:spPr>
              <a:xfrm>
                <a:off x="8457691" y="3730045"/>
                <a:ext cx="834140" cy="465153"/>
              </a:xfrm>
              <a:prstGeom prst="round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pt-BR" sz="900" b="1">
                    <a:solidFill>
                      <a:schemeClr val="tx2"/>
                    </a:solidFill>
                  </a:rPr>
                  <a:t>Investidor</a:t>
                </a:r>
              </a:p>
            </p:txBody>
          </p:sp>
          <p:sp>
            <p:nvSpPr>
              <p:cNvPr id="29" name="Seta: de Cima para Baixo 107">
                <a:extLst>
                  <a:ext uri="{FF2B5EF4-FFF2-40B4-BE49-F238E27FC236}">
                    <a16:creationId xmlns:a16="http://schemas.microsoft.com/office/drawing/2014/main" id="{B26811D4-ACE4-85ED-A023-8ECE6B0991FE}"/>
                  </a:ext>
                </a:extLst>
              </p:cNvPr>
              <p:cNvSpPr/>
              <p:nvPr/>
            </p:nvSpPr>
            <p:spPr>
              <a:xfrm>
                <a:off x="9047249" y="3167213"/>
                <a:ext cx="140343" cy="509870"/>
              </a:xfrm>
              <a:prstGeom prst="upDownArrow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pic>
          <p:nvPicPr>
            <p:cNvPr id="7" name="Imagem 100" descr="Forma&#10;&#10;Descrição gerada automaticamente com confiança baixa">
              <a:extLst>
                <a:ext uri="{FF2B5EF4-FFF2-40B4-BE49-F238E27FC236}">
                  <a16:creationId xmlns:a16="http://schemas.microsoft.com/office/drawing/2014/main" id="{65FDF325-966F-1CEA-B204-8B10B7E9E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109" y="4897080"/>
              <a:ext cx="157741" cy="161804"/>
            </a:xfrm>
            <a:prstGeom prst="rect">
              <a:avLst/>
            </a:prstGeom>
          </p:spPr>
        </p:pic>
        <p:pic>
          <p:nvPicPr>
            <p:cNvPr id="8" name="Imagem 102" descr="Forma&#10;&#10;Descrição gerada automaticamente com confiança baixa">
              <a:extLst>
                <a:ext uri="{FF2B5EF4-FFF2-40B4-BE49-F238E27FC236}">
                  <a16:creationId xmlns:a16="http://schemas.microsoft.com/office/drawing/2014/main" id="{F5D014BD-7990-EF7C-8965-2708E422CA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42452" y="4890992"/>
              <a:ext cx="186195" cy="190991"/>
            </a:xfrm>
            <a:prstGeom prst="rect">
              <a:avLst/>
            </a:prstGeom>
          </p:spPr>
        </p:pic>
        <p:pic>
          <p:nvPicPr>
            <p:cNvPr id="9" name="Gráfico 104" descr="Sincronização com a nuvem estrutura de tópicos">
              <a:extLst>
                <a:ext uri="{FF2B5EF4-FFF2-40B4-BE49-F238E27FC236}">
                  <a16:creationId xmlns:a16="http://schemas.microsoft.com/office/drawing/2014/main" id="{EBEAD5A0-3FCB-1F50-003E-84982C6E9F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243914" y="4864387"/>
              <a:ext cx="204118" cy="209375"/>
            </a:xfrm>
            <a:prstGeom prst="rect">
              <a:avLst/>
            </a:prstGeom>
          </p:spPr>
        </p:pic>
      </p:grpSp>
      <p:pic>
        <p:nvPicPr>
          <p:cNvPr id="30" name="Imagem 108" descr="Forma&#10;&#10;Descrição gerada automaticamente com confiança baixa">
            <a:extLst>
              <a:ext uri="{FF2B5EF4-FFF2-40B4-BE49-F238E27FC236}">
                <a16:creationId xmlns:a16="http://schemas.microsoft.com/office/drawing/2014/main" id="{9D705CCA-01EF-FC9E-21EB-4AB0A24DB20A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7381" y="3139972"/>
            <a:ext cx="193972" cy="210070"/>
          </a:xfrm>
          <a:prstGeom prst="rect">
            <a:avLst/>
          </a:prstGeom>
        </p:spPr>
      </p:pic>
      <p:sp>
        <p:nvSpPr>
          <p:cNvPr id="31" name="Pentágono 177">
            <a:extLst>
              <a:ext uri="{FF2B5EF4-FFF2-40B4-BE49-F238E27FC236}">
                <a16:creationId xmlns:a16="http://schemas.microsoft.com/office/drawing/2014/main" id="{6EF9BBF9-7CA7-1130-72CF-954A2ADD9A37}"/>
              </a:ext>
            </a:extLst>
          </p:cNvPr>
          <p:cNvSpPr/>
          <p:nvPr/>
        </p:nvSpPr>
        <p:spPr>
          <a:xfrm>
            <a:off x="9590674" y="1623987"/>
            <a:ext cx="2033257" cy="882559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0338" tIns="40338" rIns="40338" bIns="40338" rtlCol="0" anchor="t" anchorCtr="0">
            <a:noAutofit/>
          </a:bodyPr>
          <a:lstStyle/>
          <a:p>
            <a:pPr marL="1186" algn="ctr" defTabSz="341514">
              <a:spcAft>
                <a:spcPts val="299"/>
              </a:spcAft>
            </a:pPr>
            <a:r>
              <a:rPr lang="pt-BR" sz="1200" b="1">
                <a:solidFill>
                  <a:srgbClr val="1F497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#4 Privatização </a:t>
            </a:r>
            <a:r>
              <a:rPr lang="pt-BR" sz="1200">
                <a:solidFill>
                  <a:srgbClr val="1F497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via venda das ações da companhia</a:t>
            </a:r>
          </a:p>
        </p:txBody>
      </p:sp>
      <p:sp>
        <p:nvSpPr>
          <p:cNvPr id="33" name="Retângulo 153">
            <a:extLst>
              <a:ext uri="{FF2B5EF4-FFF2-40B4-BE49-F238E27FC236}">
                <a16:creationId xmlns:a16="http://schemas.microsoft.com/office/drawing/2014/main" id="{9E9BAE1C-905A-60FD-426F-01FFBE46832C}"/>
              </a:ext>
            </a:extLst>
          </p:cNvPr>
          <p:cNvSpPr/>
          <p:nvPr/>
        </p:nvSpPr>
        <p:spPr>
          <a:xfrm>
            <a:off x="4433365" y="1636644"/>
            <a:ext cx="1984903" cy="2161583"/>
          </a:xfrm>
          <a:prstGeom prst="rect">
            <a:avLst/>
          </a:prstGeom>
          <a:noFill/>
          <a:ln>
            <a:solidFill>
              <a:srgbClr val="0D7C3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Seta: de Cima para Baixo 59">
            <a:extLst>
              <a:ext uri="{FF2B5EF4-FFF2-40B4-BE49-F238E27FC236}">
                <a16:creationId xmlns:a16="http://schemas.microsoft.com/office/drawing/2014/main" id="{97A72BF2-0CFA-5A9C-0FB3-878CEEAE022C}"/>
              </a:ext>
            </a:extLst>
          </p:cNvPr>
          <p:cNvSpPr/>
          <p:nvPr/>
        </p:nvSpPr>
        <p:spPr>
          <a:xfrm>
            <a:off x="5363958" y="2650732"/>
            <a:ext cx="155070" cy="252000"/>
          </a:xfrm>
          <a:prstGeom prst="upDownArrow">
            <a:avLst/>
          </a:prstGeom>
          <a:solidFill>
            <a:srgbClr val="FFB1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5" name="Retângulo: Cantos Arredondados 65">
            <a:extLst>
              <a:ext uri="{FF2B5EF4-FFF2-40B4-BE49-F238E27FC236}">
                <a16:creationId xmlns:a16="http://schemas.microsoft.com/office/drawing/2014/main" id="{E73B84DC-0538-B659-418E-612546EC4EBB}"/>
              </a:ext>
            </a:extLst>
          </p:cNvPr>
          <p:cNvSpPr/>
          <p:nvPr/>
        </p:nvSpPr>
        <p:spPr>
          <a:xfrm>
            <a:off x="7325028" y="4003137"/>
            <a:ext cx="1678487" cy="93600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>
                <a:solidFill>
                  <a:srgbClr val="0F51A3"/>
                </a:solidFill>
              </a:rPr>
              <a:t>Ag. Reguladora local</a:t>
            </a:r>
          </a:p>
        </p:txBody>
      </p:sp>
      <p:sp>
        <p:nvSpPr>
          <p:cNvPr id="36" name="Seta: de Cima para Baixo 67">
            <a:extLst>
              <a:ext uri="{FF2B5EF4-FFF2-40B4-BE49-F238E27FC236}">
                <a16:creationId xmlns:a16="http://schemas.microsoft.com/office/drawing/2014/main" id="{412B40B7-33F3-A6A9-FFD4-E1337A1A543F}"/>
              </a:ext>
            </a:extLst>
          </p:cNvPr>
          <p:cNvSpPr/>
          <p:nvPr/>
        </p:nvSpPr>
        <p:spPr>
          <a:xfrm>
            <a:off x="5356893" y="3872882"/>
            <a:ext cx="169200" cy="1332000"/>
          </a:xfrm>
          <a:prstGeom prst="upDownArrow">
            <a:avLst/>
          </a:prstGeom>
          <a:solidFill>
            <a:srgbClr val="FFB1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7" name="Retângulo: Cantos Arredondados 63">
            <a:extLst>
              <a:ext uri="{FF2B5EF4-FFF2-40B4-BE49-F238E27FC236}">
                <a16:creationId xmlns:a16="http://schemas.microsoft.com/office/drawing/2014/main" id="{9F6D1EFD-F03D-9AF4-2A7A-015C184FB211}"/>
              </a:ext>
            </a:extLst>
          </p:cNvPr>
          <p:cNvSpPr/>
          <p:nvPr/>
        </p:nvSpPr>
        <p:spPr>
          <a:xfrm>
            <a:off x="4598363" y="5247460"/>
            <a:ext cx="1678487" cy="9360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>
                <a:solidFill>
                  <a:srgbClr val="0F51A3"/>
                </a:solidFill>
              </a:rPr>
              <a:t>Operador Privado</a:t>
            </a:r>
          </a:p>
        </p:txBody>
      </p:sp>
      <p:sp>
        <p:nvSpPr>
          <p:cNvPr id="38" name="Retângulo: Cantos Arredondados 64">
            <a:extLst>
              <a:ext uri="{FF2B5EF4-FFF2-40B4-BE49-F238E27FC236}">
                <a16:creationId xmlns:a16="http://schemas.microsoft.com/office/drawing/2014/main" id="{FF0A7CB4-9A50-B5BD-9333-FCC57E63A962}"/>
              </a:ext>
            </a:extLst>
          </p:cNvPr>
          <p:cNvSpPr/>
          <p:nvPr/>
        </p:nvSpPr>
        <p:spPr>
          <a:xfrm>
            <a:off x="1858842" y="5256986"/>
            <a:ext cx="1678487" cy="93600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>
                <a:solidFill>
                  <a:srgbClr val="0F51A3"/>
                </a:solidFill>
              </a:rPr>
              <a:t>Usuários</a:t>
            </a:r>
          </a:p>
        </p:txBody>
      </p:sp>
      <p:cxnSp>
        <p:nvCxnSpPr>
          <p:cNvPr id="39" name="Straight Arrow Connector 5">
            <a:extLst>
              <a:ext uri="{FF2B5EF4-FFF2-40B4-BE49-F238E27FC236}">
                <a16:creationId xmlns:a16="http://schemas.microsoft.com/office/drawing/2014/main" id="{73DAC716-C627-0731-621E-65882B532DF1}"/>
              </a:ext>
            </a:extLst>
          </p:cNvPr>
          <p:cNvCxnSpPr/>
          <p:nvPr/>
        </p:nvCxnSpPr>
        <p:spPr>
          <a:xfrm>
            <a:off x="3275694" y="5738654"/>
            <a:ext cx="1415762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6">
            <a:extLst>
              <a:ext uri="{FF2B5EF4-FFF2-40B4-BE49-F238E27FC236}">
                <a16:creationId xmlns:a16="http://schemas.microsoft.com/office/drawing/2014/main" id="{BD8829A3-8EBB-D73C-070A-075D52CFD45A}"/>
              </a:ext>
            </a:extLst>
          </p:cNvPr>
          <p:cNvCxnSpPr>
            <a:cxnSpLocks/>
          </p:cNvCxnSpPr>
          <p:nvPr/>
        </p:nvCxnSpPr>
        <p:spPr>
          <a:xfrm flipH="1">
            <a:off x="3275694" y="5891055"/>
            <a:ext cx="1415762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6" descr="Sample Of People Clip Art at Clker.com - vector clip art online, royalty  free &amp; public domain">
            <a:extLst>
              <a:ext uri="{FF2B5EF4-FFF2-40B4-BE49-F238E27FC236}">
                <a16:creationId xmlns:a16="http://schemas.microsoft.com/office/drawing/2014/main" id="{0EFC107D-CD5F-4F2F-58F9-92A5AF65C6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9356" y="4968201"/>
            <a:ext cx="496679" cy="558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2" name="Agrupar 146">
            <a:extLst>
              <a:ext uri="{FF2B5EF4-FFF2-40B4-BE49-F238E27FC236}">
                <a16:creationId xmlns:a16="http://schemas.microsoft.com/office/drawing/2014/main" id="{557FAAC5-917E-52BA-6BBA-584CCE8FDA4F}"/>
              </a:ext>
            </a:extLst>
          </p:cNvPr>
          <p:cNvGrpSpPr/>
          <p:nvPr/>
        </p:nvGrpSpPr>
        <p:grpSpPr>
          <a:xfrm>
            <a:off x="6021840" y="4612317"/>
            <a:ext cx="1250432" cy="225444"/>
            <a:chOff x="4423206" y="4119316"/>
            <a:chExt cx="1981456" cy="225444"/>
          </a:xfrm>
        </p:grpSpPr>
        <p:cxnSp>
          <p:nvCxnSpPr>
            <p:cNvPr id="43" name="Conector de Seta Reta 142">
              <a:extLst>
                <a:ext uri="{FF2B5EF4-FFF2-40B4-BE49-F238E27FC236}">
                  <a16:creationId xmlns:a16="http://schemas.microsoft.com/office/drawing/2014/main" id="{1CDBCDC4-E558-6B53-3BE7-9DEA0FDB02B4}"/>
                </a:ext>
              </a:extLst>
            </p:cNvPr>
            <p:cNvCxnSpPr>
              <a:cxnSpLocks/>
            </p:cNvCxnSpPr>
            <p:nvPr/>
          </p:nvCxnSpPr>
          <p:spPr>
            <a:xfrm>
              <a:off x="4423206" y="4344760"/>
              <a:ext cx="1981456" cy="0"/>
            </a:xfrm>
            <a:prstGeom prst="straightConnector1">
              <a:avLst/>
            </a:prstGeom>
            <a:ln w="28575"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Rectangle: Rounded Corners 123">
              <a:extLst>
                <a:ext uri="{FF2B5EF4-FFF2-40B4-BE49-F238E27FC236}">
                  <a16:creationId xmlns:a16="http://schemas.microsoft.com/office/drawing/2014/main" id="{95A191B0-F62C-37EF-31BA-4C15A663A301}"/>
                </a:ext>
              </a:extLst>
            </p:cNvPr>
            <p:cNvSpPr/>
            <p:nvPr/>
          </p:nvSpPr>
          <p:spPr>
            <a:xfrm>
              <a:off x="4750952" y="4119316"/>
              <a:ext cx="1342687" cy="203716"/>
            </a:xfrm>
            <a:prstGeom prst="round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algn="ctr" defTabSz="1043056"/>
              <a:r>
                <a:rPr lang="pt-BR" sz="1100">
                  <a:solidFill>
                    <a:srgbClr val="767171"/>
                  </a:solidFill>
                  <a:latin typeface="Arial"/>
                </a:rPr>
                <a:t>Regulação </a:t>
              </a:r>
            </a:p>
          </p:txBody>
        </p:sp>
      </p:grpSp>
      <p:sp>
        <p:nvSpPr>
          <p:cNvPr id="45" name="Retângulo: Cantos Arredondados 147">
            <a:extLst>
              <a:ext uri="{FF2B5EF4-FFF2-40B4-BE49-F238E27FC236}">
                <a16:creationId xmlns:a16="http://schemas.microsoft.com/office/drawing/2014/main" id="{95E39BDF-1D75-EAF3-0CD9-E4572EB6B18A}"/>
              </a:ext>
            </a:extLst>
          </p:cNvPr>
          <p:cNvSpPr/>
          <p:nvPr/>
        </p:nvSpPr>
        <p:spPr>
          <a:xfrm>
            <a:off x="7075997" y="5256985"/>
            <a:ext cx="1930982" cy="936000"/>
          </a:xfrm>
          <a:prstGeom prst="round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srgbClr val="0F51A3"/>
                </a:solidFill>
              </a:rPr>
              <a:t>AGESPISA</a:t>
            </a:r>
          </a:p>
          <a:p>
            <a:pPr algn="ctr"/>
            <a:r>
              <a:rPr lang="pt-BR" sz="1200" dirty="0">
                <a:solidFill>
                  <a:srgbClr val="0F51A3"/>
                </a:solidFill>
              </a:rPr>
              <a:t>(Passivo se mantém </a:t>
            </a:r>
            <a:r>
              <a:rPr lang="pt-BR" sz="1200" b="1" u="sng" dirty="0">
                <a:solidFill>
                  <a:srgbClr val="0F51A3"/>
                </a:solidFill>
              </a:rPr>
              <a:t>todo</a:t>
            </a:r>
            <a:r>
              <a:rPr lang="pt-BR" sz="1200" b="1" dirty="0">
                <a:solidFill>
                  <a:srgbClr val="0F51A3"/>
                </a:solidFill>
              </a:rPr>
              <a:t> </a:t>
            </a:r>
            <a:r>
              <a:rPr lang="pt-BR" sz="1200" dirty="0">
                <a:solidFill>
                  <a:srgbClr val="0F51A3"/>
                </a:solidFill>
              </a:rPr>
              <a:t>no Estado do Piauí)</a:t>
            </a:r>
          </a:p>
        </p:txBody>
      </p:sp>
      <p:sp>
        <p:nvSpPr>
          <p:cNvPr id="46" name="Retângulo: Cantos Arredondados 148">
            <a:extLst>
              <a:ext uri="{FF2B5EF4-FFF2-40B4-BE49-F238E27FC236}">
                <a16:creationId xmlns:a16="http://schemas.microsoft.com/office/drawing/2014/main" id="{E32D4EDC-640E-DC30-F331-9BF7BB898EE3}"/>
              </a:ext>
            </a:extLst>
          </p:cNvPr>
          <p:cNvSpPr/>
          <p:nvPr/>
        </p:nvSpPr>
        <p:spPr>
          <a:xfrm>
            <a:off x="4598363" y="2936262"/>
            <a:ext cx="1678487" cy="72000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solidFill>
                  <a:srgbClr val="0F51A3"/>
                </a:solidFill>
              </a:rPr>
              <a:t>Municípios </a:t>
            </a:r>
          </a:p>
          <a:p>
            <a:pPr algn="ctr"/>
            <a:r>
              <a:rPr lang="pt-BR" sz="1200" b="1" u="sng" dirty="0">
                <a:solidFill>
                  <a:srgbClr val="0F51A3"/>
                </a:solidFill>
              </a:rPr>
              <a:t>(Majoritários na MRAE)</a:t>
            </a:r>
            <a:endParaRPr lang="pt-BR" sz="1600" b="1" u="sng" dirty="0">
              <a:solidFill>
                <a:srgbClr val="0F51A3"/>
              </a:solidFill>
            </a:endParaRPr>
          </a:p>
        </p:txBody>
      </p:sp>
      <p:pic>
        <p:nvPicPr>
          <p:cNvPr id="47" name="Picture 2" descr="Government Building Clip art - Governance Cliparts png download - 600*574 -  Free Transparent Government png Download. - Clip Art Library">
            <a:extLst>
              <a:ext uri="{FF2B5EF4-FFF2-40B4-BE49-F238E27FC236}">
                <a16:creationId xmlns:a16="http://schemas.microsoft.com/office/drawing/2014/main" id="{C25BBD15-8D9F-55BE-3294-3D86D5B94B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09" b="99091" l="2609" r="97391">
                        <a14:foregroundMark x1="58696" y1="14091" x2="58696" y2="14091"/>
                        <a14:foregroundMark x1="29130" y1="15455" x2="29130" y2="15455"/>
                        <a14:foregroundMark x1="49565" y1="22273" x2="49565" y2="22273"/>
                        <a14:foregroundMark x1="41739" y1="53182" x2="41739" y2="53182"/>
                        <a14:foregroundMark x1="63478" y1="94091" x2="63478" y2="94091"/>
                        <a14:foregroundMark x1="60435" y1="60000" x2="60435" y2="60000"/>
                        <a14:foregroundMark x1="76087" y1="55000" x2="76087" y2="55000"/>
                        <a14:foregroundMark x1="21304" y1="56364" x2="21304" y2="56364"/>
                        <a14:foregroundMark x1="36957" y1="89091" x2="36957" y2="89091"/>
                        <a14:foregroundMark x1="62174" y1="89091" x2="62174" y2="89091"/>
                        <a14:foregroundMark x1="80870" y1="90909" x2="73043" y2="89091"/>
                        <a14:foregroundMark x1="29130" y1="89091" x2="29130" y2="89091"/>
                        <a14:foregroundMark x1="11739" y1="92727" x2="11739" y2="92727"/>
                        <a14:foregroundMark x1="30435" y1="92727" x2="30435" y2="92727"/>
                        <a14:foregroundMark x1="41739" y1="92727" x2="41739" y2="92727"/>
                        <a14:foregroundMark x1="47826" y1="90909" x2="57391" y2="90909"/>
                        <a14:foregroundMark x1="63478" y1="89091" x2="63478" y2="89091"/>
                        <a14:foregroundMark x1="19565" y1="95909" x2="19565" y2="95909"/>
                        <a14:foregroundMark x1="16522" y1="95909" x2="16522" y2="95909"/>
                        <a14:foregroundMark x1="13478" y1="95909" x2="13478" y2="95909"/>
                        <a14:foregroundMark x1="10435" y1="97273" x2="10435" y2="97273"/>
                        <a14:foregroundMark x1="6957" y1="97273" x2="6957" y2="97273"/>
                        <a14:foregroundMark x1="2609" y1="97273" x2="2609" y2="97273"/>
                        <a14:foregroundMark x1="97826" y1="99091" x2="97826" y2="99091"/>
                        <a14:foregroundMark x1="47826" y1="909" x2="47826" y2="909"/>
                        <a14:foregroundMark x1="47826" y1="31818" x2="47826" y2="31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412" y="2778867"/>
            <a:ext cx="444279" cy="424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Retângulo: Cantos Arredondados 150">
            <a:extLst>
              <a:ext uri="{FF2B5EF4-FFF2-40B4-BE49-F238E27FC236}">
                <a16:creationId xmlns:a16="http://schemas.microsoft.com/office/drawing/2014/main" id="{DC4D4D83-E0FA-61F2-7739-D412B9BCA1D5}"/>
              </a:ext>
            </a:extLst>
          </p:cNvPr>
          <p:cNvSpPr/>
          <p:nvPr/>
        </p:nvSpPr>
        <p:spPr>
          <a:xfrm>
            <a:off x="4598363" y="1915909"/>
            <a:ext cx="1678487" cy="72000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solidFill>
                  <a:srgbClr val="0F51A3"/>
                </a:solidFill>
              </a:rPr>
              <a:t>Estado do Piauí</a:t>
            </a:r>
          </a:p>
        </p:txBody>
      </p:sp>
      <p:pic>
        <p:nvPicPr>
          <p:cNvPr id="49" name="Picture 2" descr="Government Building Clip art - Governance Cliparts png download - 600*574 -  Free Transparent Government png Download. - Clip Art Library">
            <a:extLst>
              <a:ext uri="{FF2B5EF4-FFF2-40B4-BE49-F238E27FC236}">
                <a16:creationId xmlns:a16="http://schemas.microsoft.com/office/drawing/2014/main" id="{67862491-E220-49BE-A8D5-1A39DEFC4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09" b="99091" l="2609" r="97391">
                        <a14:foregroundMark x1="58696" y1="14091" x2="58696" y2="14091"/>
                        <a14:foregroundMark x1="29130" y1="15455" x2="29130" y2="15455"/>
                        <a14:foregroundMark x1="49565" y1="22273" x2="49565" y2="22273"/>
                        <a14:foregroundMark x1="41739" y1="53182" x2="41739" y2="53182"/>
                        <a14:foregroundMark x1="63478" y1="94091" x2="63478" y2="94091"/>
                        <a14:foregroundMark x1="60435" y1="60000" x2="60435" y2="60000"/>
                        <a14:foregroundMark x1="76087" y1="55000" x2="76087" y2="55000"/>
                        <a14:foregroundMark x1="21304" y1="56364" x2="21304" y2="56364"/>
                        <a14:foregroundMark x1="36957" y1="89091" x2="36957" y2="89091"/>
                        <a14:foregroundMark x1="62174" y1="89091" x2="62174" y2="89091"/>
                        <a14:foregroundMark x1="80870" y1="90909" x2="73043" y2="89091"/>
                        <a14:foregroundMark x1="29130" y1="89091" x2="29130" y2="89091"/>
                        <a14:foregroundMark x1="11739" y1="92727" x2="11739" y2="92727"/>
                        <a14:foregroundMark x1="30435" y1="92727" x2="30435" y2="92727"/>
                        <a14:foregroundMark x1="41739" y1="92727" x2="41739" y2="92727"/>
                        <a14:foregroundMark x1="47826" y1="90909" x2="57391" y2="90909"/>
                        <a14:foregroundMark x1="63478" y1="89091" x2="63478" y2="89091"/>
                        <a14:foregroundMark x1="19565" y1="95909" x2="19565" y2="95909"/>
                        <a14:foregroundMark x1="16522" y1="95909" x2="16522" y2="95909"/>
                        <a14:foregroundMark x1="13478" y1="95909" x2="13478" y2="95909"/>
                        <a14:foregroundMark x1="10435" y1="97273" x2="10435" y2="97273"/>
                        <a14:foregroundMark x1="6957" y1="97273" x2="6957" y2="97273"/>
                        <a14:foregroundMark x1="2609" y1="97273" x2="2609" y2="97273"/>
                        <a14:foregroundMark x1="97826" y1="99091" x2="97826" y2="99091"/>
                        <a14:foregroundMark x1="47826" y1="909" x2="47826" y2="909"/>
                        <a14:foregroundMark x1="47826" y1="31818" x2="47826" y2="31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411" y="1705582"/>
            <a:ext cx="444279" cy="424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CaixaDeTexto 155">
            <a:extLst>
              <a:ext uri="{FF2B5EF4-FFF2-40B4-BE49-F238E27FC236}">
                <a16:creationId xmlns:a16="http://schemas.microsoft.com/office/drawing/2014/main" id="{1C4B1276-C11B-A202-403B-30D430040B44}"/>
              </a:ext>
            </a:extLst>
          </p:cNvPr>
          <p:cNvSpPr txBox="1"/>
          <p:nvPr/>
        </p:nvSpPr>
        <p:spPr bwMode="auto">
          <a:xfrm>
            <a:off x="4230048" y="1339261"/>
            <a:ext cx="176966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1400" b="1" err="1">
                <a:solidFill>
                  <a:srgbClr val="0F51A3"/>
                </a:solidFill>
              </a:rPr>
              <a:t>Poder</a:t>
            </a:r>
            <a:r>
              <a:rPr lang="en-US" sz="1400" b="1">
                <a:solidFill>
                  <a:srgbClr val="0F51A3"/>
                </a:solidFill>
              </a:rPr>
              <a:t> </a:t>
            </a:r>
            <a:r>
              <a:rPr lang="en-US" sz="1400" b="1" err="1">
                <a:solidFill>
                  <a:srgbClr val="0F51A3"/>
                </a:solidFill>
              </a:rPr>
              <a:t>Concedente</a:t>
            </a:r>
            <a:endParaRPr lang="en-US" sz="1400" b="1">
              <a:solidFill>
                <a:srgbClr val="0F51A3"/>
              </a:solidFill>
            </a:endParaRPr>
          </a:p>
        </p:txBody>
      </p:sp>
      <p:pic>
        <p:nvPicPr>
          <p:cNvPr id="51" name="Imagem 27" descr="Forma&#10;&#10;Descrição gerada automaticamente com confiança baixa">
            <a:extLst>
              <a:ext uri="{FF2B5EF4-FFF2-40B4-BE49-F238E27FC236}">
                <a16:creationId xmlns:a16="http://schemas.microsoft.com/office/drawing/2014/main" id="{FBABB2F9-7670-C282-8226-3E766A065702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462" y="5045805"/>
            <a:ext cx="462143" cy="513390"/>
          </a:xfrm>
          <a:prstGeom prst="rect">
            <a:avLst/>
          </a:prstGeom>
        </p:spPr>
      </p:pic>
      <p:pic>
        <p:nvPicPr>
          <p:cNvPr id="52" name="Imagem 28" descr="Forma&#10;&#10;Descrição gerada automaticamente com confiança baixa">
            <a:extLst>
              <a:ext uri="{FF2B5EF4-FFF2-40B4-BE49-F238E27FC236}">
                <a16:creationId xmlns:a16="http://schemas.microsoft.com/office/drawing/2014/main" id="{463B00E3-353F-A2AB-534C-AA6723266ECD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657" y="6012658"/>
            <a:ext cx="381522" cy="423828"/>
          </a:xfrm>
          <a:prstGeom prst="rect">
            <a:avLst/>
          </a:prstGeom>
        </p:spPr>
      </p:pic>
      <p:pic>
        <p:nvPicPr>
          <p:cNvPr id="53" name="Imagem 29" descr="Forma&#10;&#10;Descrição gerada automaticamente com confiança baixa">
            <a:extLst>
              <a:ext uri="{FF2B5EF4-FFF2-40B4-BE49-F238E27FC236}">
                <a16:creationId xmlns:a16="http://schemas.microsoft.com/office/drawing/2014/main" id="{63F1BB04-27F5-62F8-640D-67C80B385F4A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98185" y="6029807"/>
            <a:ext cx="409401" cy="454800"/>
          </a:xfrm>
          <a:prstGeom prst="rect">
            <a:avLst/>
          </a:prstGeom>
        </p:spPr>
      </p:pic>
      <p:pic>
        <p:nvPicPr>
          <p:cNvPr id="54" name="Gráfico 31" descr="Sincronização com a nuvem estrutura de tópicos">
            <a:extLst>
              <a:ext uri="{FF2B5EF4-FFF2-40B4-BE49-F238E27FC236}">
                <a16:creationId xmlns:a16="http://schemas.microsoft.com/office/drawing/2014/main" id="{F6E08C6C-6328-7052-3BEB-FFCC7260E85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246814" y="5957386"/>
            <a:ext cx="448808" cy="498576"/>
          </a:xfrm>
          <a:prstGeom prst="rect">
            <a:avLst/>
          </a:prstGeom>
        </p:spPr>
      </p:pic>
      <p:pic>
        <p:nvPicPr>
          <p:cNvPr id="55" name="Gráfico 23" descr="Contrato com preenchimento sólido">
            <a:extLst>
              <a:ext uri="{FF2B5EF4-FFF2-40B4-BE49-F238E27FC236}">
                <a16:creationId xmlns:a16="http://schemas.microsoft.com/office/drawing/2014/main" id="{4389A48F-2560-2447-8EFE-70778AB6E9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26093" y="4263522"/>
            <a:ext cx="495747" cy="550719"/>
          </a:xfrm>
          <a:prstGeom prst="rect">
            <a:avLst/>
          </a:prstGeom>
        </p:spPr>
      </p:pic>
      <p:sp>
        <p:nvSpPr>
          <p:cNvPr id="56" name="Retângulo 23">
            <a:extLst>
              <a:ext uri="{FF2B5EF4-FFF2-40B4-BE49-F238E27FC236}">
                <a16:creationId xmlns:a16="http://schemas.microsoft.com/office/drawing/2014/main" id="{0CB50ED3-F24A-1172-BD1C-9450A7257DC3}"/>
              </a:ext>
            </a:extLst>
          </p:cNvPr>
          <p:cNvSpPr/>
          <p:nvPr/>
        </p:nvSpPr>
        <p:spPr>
          <a:xfrm>
            <a:off x="310210" y="1594528"/>
            <a:ext cx="3479397" cy="2483263"/>
          </a:xfrm>
          <a:prstGeom prst="rect">
            <a:avLst/>
          </a:prstGeom>
          <a:solidFill>
            <a:srgbClr val="0F51A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/>
          <a:p>
            <a:pPr algn="ctr"/>
            <a:r>
              <a:rPr lang="pt-BR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OUTORGA</a:t>
            </a:r>
          </a:p>
          <a:p>
            <a:pPr algn="ctr"/>
            <a:r>
              <a:rPr lang="pt-BR" dirty="0"/>
              <a:t>Mínima de ~</a:t>
            </a:r>
            <a:r>
              <a:rPr lang="pt-BR" dirty="0" err="1"/>
              <a:t>R</a:t>
            </a:r>
            <a:r>
              <a:rPr lang="pt-BR" dirty="0"/>
              <a:t>$ 1 bi</a:t>
            </a:r>
          </a:p>
          <a:p>
            <a:pPr algn="ctr"/>
            <a:r>
              <a:rPr lang="pt-BR" dirty="0"/>
              <a:t>*potencial </a:t>
            </a:r>
            <a:r>
              <a:rPr lang="pt-BR" dirty="0" err="1"/>
              <a:t>R</a:t>
            </a:r>
            <a:r>
              <a:rPr lang="pt-BR" dirty="0"/>
              <a:t>$ 3 bi (leilão)</a:t>
            </a:r>
          </a:p>
        </p:txBody>
      </p:sp>
      <p:cxnSp>
        <p:nvCxnSpPr>
          <p:cNvPr id="57" name="Straight Arrow Connector 5">
            <a:extLst>
              <a:ext uri="{FF2B5EF4-FFF2-40B4-BE49-F238E27FC236}">
                <a16:creationId xmlns:a16="http://schemas.microsoft.com/office/drawing/2014/main" id="{5218FB06-A818-F6E3-7A86-52CB12A9A5BC}"/>
              </a:ext>
            </a:extLst>
          </p:cNvPr>
          <p:cNvCxnSpPr>
            <a:cxnSpLocks/>
          </p:cNvCxnSpPr>
          <p:nvPr/>
        </p:nvCxnSpPr>
        <p:spPr>
          <a:xfrm flipV="1">
            <a:off x="5194275" y="3858139"/>
            <a:ext cx="0" cy="132189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: Rounded Corners 123">
            <a:extLst>
              <a:ext uri="{FF2B5EF4-FFF2-40B4-BE49-F238E27FC236}">
                <a16:creationId xmlns:a16="http://schemas.microsoft.com/office/drawing/2014/main" id="{2F7E7CE2-9114-B4DC-E28B-0DD036D2A2B7}"/>
              </a:ext>
            </a:extLst>
          </p:cNvPr>
          <p:cNvSpPr/>
          <p:nvPr/>
        </p:nvSpPr>
        <p:spPr>
          <a:xfrm>
            <a:off x="4367584" y="4710959"/>
            <a:ext cx="847326" cy="187285"/>
          </a:xfrm>
          <a:prstGeom prst="round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 defTabSz="1043056"/>
            <a:r>
              <a:rPr lang="pt-BR" sz="1100">
                <a:solidFill>
                  <a:srgbClr val="767171"/>
                </a:solidFill>
                <a:latin typeface="Arial"/>
              </a:rPr>
              <a:t>Outorga</a:t>
            </a:r>
          </a:p>
        </p:txBody>
      </p:sp>
      <p:sp>
        <p:nvSpPr>
          <p:cNvPr id="59" name="Rectangle: Rounded Corners 123">
            <a:extLst>
              <a:ext uri="{FF2B5EF4-FFF2-40B4-BE49-F238E27FC236}">
                <a16:creationId xmlns:a16="http://schemas.microsoft.com/office/drawing/2014/main" id="{232B7893-E344-16E1-7A8E-C1B04F00DD24}"/>
              </a:ext>
            </a:extLst>
          </p:cNvPr>
          <p:cNvSpPr/>
          <p:nvPr/>
        </p:nvSpPr>
        <p:spPr>
          <a:xfrm>
            <a:off x="3618622" y="5538564"/>
            <a:ext cx="847326" cy="187285"/>
          </a:xfrm>
          <a:prstGeom prst="round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 defTabSz="1043056"/>
            <a:r>
              <a:rPr lang="pt-BR" sz="1100">
                <a:solidFill>
                  <a:srgbClr val="767171"/>
                </a:solidFill>
                <a:latin typeface="Arial"/>
              </a:rPr>
              <a:t>Tarifa</a:t>
            </a:r>
          </a:p>
        </p:txBody>
      </p:sp>
      <p:pic>
        <p:nvPicPr>
          <p:cNvPr id="60" name="Imagem 13" descr="Forma&#10;&#10;Descrição gerada automaticamente com confiança baixa">
            <a:extLst>
              <a:ext uri="{FF2B5EF4-FFF2-40B4-BE49-F238E27FC236}">
                <a16:creationId xmlns:a16="http://schemas.microsoft.com/office/drawing/2014/main" id="{27831255-FBDA-533E-DCC7-38B76DCCB381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134" y="4139566"/>
            <a:ext cx="523706" cy="523706"/>
          </a:xfrm>
          <a:prstGeom prst="rect">
            <a:avLst/>
          </a:prstGeom>
        </p:spPr>
      </p:pic>
      <p:sp>
        <p:nvSpPr>
          <p:cNvPr id="61" name="Rectangle 60">
            <a:extLst>
              <a:ext uri="{FF2B5EF4-FFF2-40B4-BE49-F238E27FC236}">
                <a16:creationId xmlns:a16="http://schemas.microsoft.com/office/drawing/2014/main" id="{5ACA9359-C5CB-CA17-7DBB-3BE2DECA7EDB}"/>
              </a:ext>
            </a:extLst>
          </p:cNvPr>
          <p:cNvSpPr/>
          <p:nvPr/>
        </p:nvSpPr>
        <p:spPr>
          <a:xfrm>
            <a:off x="9303707" y="1636644"/>
            <a:ext cx="2760853" cy="4687528"/>
          </a:xfrm>
          <a:prstGeom prst="rect">
            <a:avLst/>
          </a:prstGeom>
          <a:solidFill>
            <a:schemeClr val="bg1"/>
          </a:solidFill>
          <a:ln>
            <a:solidFill>
              <a:srgbClr val="0D7C3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CaixaDeTexto 2">
            <a:extLst>
              <a:ext uri="{FF2B5EF4-FFF2-40B4-BE49-F238E27FC236}">
                <a16:creationId xmlns:a16="http://schemas.microsoft.com/office/drawing/2014/main" id="{53D20FD1-04E9-B853-4D5F-2CCADF309F2F}"/>
              </a:ext>
            </a:extLst>
          </p:cNvPr>
          <p:cNvSpPr txBox="1"/>
          <p:nvPr/>
        </p:nvSpPr>
        <p:spPr bwMode="auto">
          <a:xfrm>
            <a:off x="9337992" y="1711922"/>
            <a:ext cx="2726568" cy="4278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b="1" dirty="0">
                <a:solidFill>
                  <a:srgbClr val="0F51A3"/>
                </a:solidFill>
                <a:latin typeface="Helvetica" panose="020B0604020202020204"/>
                <a:cs typeface="Helvetica" panose="020B0604020202020204"/>
              </a:rPr>
              <a:t>Simples </a:t>
            </a:r>
            <a:r>
              <a:rPr lang="pt-BR" sz="1600" dirty="0">
                <a:solidFill>
                  <a:srgbClr val="0F51A3"/>
                </a:solidFill>
                <a:latin typeface="Helvetica" panose="020B0604020202020204"/>
                <a:cs typeface="Helvetica" panose="020B0604020202020204"/>
              </a:rPr>
              <a:t>estruturação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600" dirty="0">
              <a:solidFill>
                <a:srgbClr val="0F51A3"/>
              </a:solidFill>
              <a:latin typeface="Helvetica" panose="020B0604020202020204"/>
              <a:cs typeface="Helvetica" panose="020B06040202020202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0F51A3"/>
                </a:solidFill>
                <a:latin typeface="Helvetica" panose="020B0604020202020204"/>
                <a:cs typeface="Helvetica" panose="020B0604020202020204"/>
              </a:rPr>
              <a:t>CEDAE-RJ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600" dirty="0">
              <a:solidFill>
                <a:srgbClr val="0F51A3"/>
              </a:solidFill>
              <a:latin typeface="Helvetica" panose="020B0604020202020204"/>
              <a:cs typeface="Helvetica" panose="020B06040202020202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0F51A3"/>
                </a:solidFill>
                <a:latin typeface="Helvetica" panose="020B0604020202020204"/>
                <a:cs typeface="Helvetica" panose="020B0604020202020204"/>
              </a:rPr>
              <a:t>CASAL-AL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600" dirty="0">
              <a:solidFill>
                <a:srgbClr val="0F51A3"/>
              </a:solidFill>
              <a:latin typeface="Helvetica" panose="020B0604020202020204"/>
              <a:cs typeface="Helvetica" panose="020B06040202020202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0F51A3"/>
                </a:solidFill>
                <a:latin typeface="Helvetica" panose="020B0604020202020204"/>
                <a:cs typeface="Helvetica" panose="020B0604020202020204"/>
              </a:rPr>
              <a:t>CAESA-AP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600" dirty="0">
              <a:solidFill>
                <a:srgbClr val="0F51A3"/>
              </a:solidFill>
              <a:latin typeface="Helvetica" panose="020B0604020202020204"/>
              <a:cs typeface="Helvetica" panose="020B06040202020202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0F51A3"/>
                </a:solidFill>
                <a:latin typeface="Helvetica" panose="020B0604020202020204"/>
                <a:cs typeface="Helvetica" panose="020B0604020202020204"/>
              </a:rPr>
              <a:t>Maximização da </a:t>
            </a:r>
            <a:r>
              <a:rPr lang="pt-BR" sz="1600" b="1" dirty="0">
                <a:solidFill>
                  <a:srgbClr val="0F51A3"/>
                </a:solidFill>
                <a:latin typeface="Helvetica" panose="020B0604020202020204"/>
                <a:cs typeface="Helvetica" panose="020B0604020202020204"/>
              </a:rPr>
              <a:t>eficiência operacional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600" dirty="0">
              <a:solidFill>
                <a:srgbClr val="0F51A3"/>
              </a:solidFill>
              <a:latin typeface="Helvetica" panose="020B0604020202020204"/>
              <a:cs typeface="Helvetica" panose="020B06040202020202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0F51A3"/>
                </a:solidFill>
                <a:latin typeface="Helvetica" panose="020B0604020202020204"/>
                <a:cs typeface="Helvetica" panose="020B0604020202020204"/>
              </a:rPr>
              <a:t>Contrato </a:t>
            </a:r>
            <a:r>
              <a:rPr lang="pt-BR" sz="1600" b="1" dirty="0">
                <a:solidFill>
                  <a:srgbClr val="0F51A3"/>
                </a:solidFill>
                <a:latin typeface="Helvetica" panose="020B0604020202020204"/>
                <a:cs typeface="Helvetica" panose="020B0604020202020204"/>
              </a:rPr>
              <a:t>único</a:t>
            </a:r>
            <a:r>
              <a:rPr lang="pt-BR" sz="1600" dirty="0">
                <a:solidFill>
                  <a:srgbClr val="0F51A3"/>
                </a:solidFill>
                <a:latin typeface="Helvetica" panose="020B0604020202020204"/>
                <a:cs typeface="Helvetica" panose="020B0604020202020204"/>
              </a:rPr>
              <a:t> de concessão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600" dirty="0">
              <a:solidFill>
                <a:srgbClr val="0F51A3"/>
              </a:solidFill>
              <a:latin typeface="Helvetica" panose="020B0604020202020204"/>
              <a:cs typeface="Helvetica" panose="020B06040202020202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0F51A3"/>
                </a:solidFill>
                <a:latin typeface="Helvetica" panose="020B0604020202020204"/>
                <a:cs typeface="Helvetica" panose="020B0604020202020204"/>
              </a:rPr>
              <a:t>Leilão </a:t>
            </a:r>
            <a:r>
              <a:rPr lang="pt-BR" sz="1600" b="1" dirty="0">
                <a:solidFill>
                  <a:srgbClr val="0F51A3"/>
                </a:solidFill>
                <a:latin typeface="Helvetica" panose="020B0604020202020204"/>
                <a:cs typeface="Helvetica" panose="020B0604020202020204"/>
              </a:rPr>
              <a:t>híbrido</a:t>
            </a:r>
            <a:r>
              <a:rPr lang="pt-BR" sz="1600" dirty="0">
                <a:solidFill>
                  <a:srgbClr val="0F51A3"/>
                </a:solidFill>
                <a:latin typeface="Helvetica" panose="020B0604020202020204"/>
                <a:cs typeface="Helvetica" panose="020B0604020202020204"/>
              </a:rPr>
              <a:t>:</a:t>
            </a:r>
            <a:br>
              <a:rPr lang="pt-BR" sz="1600" dirty="0">
                <a:solidFill>
                  <a:srgbClr val="0F51A3"/>
                </a:solidFill>
                <a:latin typeface="Helvetica" panose="020B0604020202020204"/>
                <a:cs typeface="Helvetica" panose="020B0604020202020204"/>
              </a:rPr>
            </a:br>
            <a:r>
              <a:rPr lang="pt-BR" sz="1600" dirty="0">
                <a:solidFill>
                  <a:srgbClr val="0F51A3"/>
                </a:solidFill>
                <a:latin typeface="Helvetica" panose="020B0604020202020204"/>
                <a:cs typeface="Helvetica" panose="020B0604020202020204"/>
              </a:rPr>
              <a:t>(</a:t>
            </a:r>
            <a:r>
              <a:rPr lang="pt-BR" sz="1600" dirty="0" err="1">
                <a:solidFill>
                  <a:srgbClr val="0F51A3"/>
                </a:solidFill>
                <a:latin typeface="Helvetica" panose="020B0604020202020204"/>
                <a:cs typeface="Helvetica" panose="020B0604020202020204"/>
              </a:rPr>
              <a:t>i</a:t>
            </a:r>
            <a:r>
              <a:rPr lang="pt-BR" sz="1600" dirty="0">
                <a:solidFill>
                  <a:srgbClr val="0F51A3"/>
                </a:solidFill>
                <a:latin typeface="Helvetica" panose="020B0604020202020204"/>
                <a:cs typeface="Helvetica" panose="020B0604020202020204"/>
              </a:rPr>
              <a:t>) Menor Tarifa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0F51A3"/>
                </a:solidFill>
                <a:latin typeface="Helvetica" panose="020B0604020202020204"/>
                <a:cs typeface="Helvetica" panose="020B0604020202020204"/>
              </a:rPr>
              <a:t>(</a:t>
            </a:r>
            <a:r>
              <a:rPr lang="pt-BR" sz="1600" dirty="0" err="1">
                <a:solidFill>
                  <a:srgbClr val="0F51A3"/>
                </a:solidFill>
                <a:latin typeface="Helvetica" panose="020B0604020202020204"/>
                <a:cs typeface="Helvetica" panose="020B0604020202020204"/>
              </a:rPr>
              <a:t>ii</a:t>
            </a:r>
            <a:r>
              <a:rPr lang="pt-BR" sz="1600" dirty="0">
                <a:solidFill>
                  <a:srgbClr val="0F51A3"/>
                </a:solidFill>
                <a:latin typeface="Helvetica" panose="020B0604020202020204"/>
                <a:cs typeface="Helvetica" panose="020B0604020202020204"/>
              </a:rPr>
              <a:t>) Maior Outorga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9E6F81F-5B43-AD8C-01F9-3C401999A70F}"/>
              </a:ext>
            </a:extLst>
          </p:cNvPr>
          <p:cNvSpPr/>
          <p:nvPr/>
        </p:nvSpPr>
        <p:spPr>
          <a:xfrm>
            <a:off x="394025" y="2620998"/>
            <a:ext cx="1513358" cy="1330796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F4C3C8BB-19BD-84EE-D19D-800C79A1EC71}"/>
              </a:ext>
            </a:extLst>
          </p:cNvPr>
          <p:cNvSpPr/>
          <p:nvPr/>
        </p:nvSpPr>
        <p:spPr>
          <a:xfrm>
            <a:off x="2178533" y="2620998"/>
            <a:ext cx="1513358" cy="133079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CA15A182-555D-5825-2E2C-EF2BD9ADC5AA}"/>
              </a:ext>
            </a:extLst>
          </p:cNvPr>
          <p:cNvSpPr txBox="1"/>
          <p:nvPr/>
        </p:nvSpPr>
        <p:spPr>
          <a:xfrm>
            <a:off x="340637" y="2643226"/>
            <a:ext cx="1562566" cy="1846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1200" b="1" u="sng" spc="-134" dirty="0">
                <a:solidFill>
                  <a:srgbClr val="002060"/>
                </a:solidFill>
                <a:latin typeface="Montserrat" panose="00000500000000000000" pitchFamily="2" charset="0"/>
              </a:rPr>
              <a:t>Proposta Inicial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349FA5D5-5DBC-EB5E-B5BD-8CA81A46BFC7}"/>
              </a:ext>
            </a:extLst>
          </p:cNvPr>
          <p:cNvSpPr txBox="1"/>
          <p:nvPr/>
        </p:nvSpPr>
        <p:spPr>
          <a:xfrm>
            <a:off x="565643" y="3036541"/>
            <a:ext cx="1475783" cy="246221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l"/>
            <a:r>
              <a:rPr lang="pt-BR" sz="1600" b="1" spc="-134" dirty="0">
                <a:solidFill>
                  <a:srgbClr val="002060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60% Estado</a:t>
            </a:r>
            <a:endParaRPr lang="pt-BR" sz="1600" b="1" spc="-134" dirty="0">
              <a:solidFill>
                <a:srgbClr val="000000"/>
              </a:solidFill>
              <a:latin typeface="Montserrat" panose="00000500000000000000" pitchFamily="2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0F91CC7A-5D23-24B8-F7D3-FE614B75DD72}"/>
              </a:ext>
            </a:extLst>
          </p:cNvPr>
          <p:cNvSpPr txBox="1"/>
          <p:nvPr/>
        </p:nvSpPr>
        <p:spPr>
          <a:xfrm>
            <a:off x="2159144" y="2642139"/>
            <a:ext cx="1562566" cy="1846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1200" b="1" u="sng" spc="-134" dirty="0">
                <a:solidFill>
                  <a:srgbClr val="002060"/>
                </a:solidFill>
                <a:latin typeface="Montserrat" panose="00000500000000000000" pitchFamily="2" charset="0"/>
              </a:rPr>
              <a:t>Proposta Atual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14765735-BD4B-EB74-6903-1655519B9662}"/>
              </a:ext>
            </a:extLst>
          </p:cNvPr>
          <p:cNvSpPr txBox="1"/>
          <p:nvPr/>
        </p:nvSpPr>
        <p:spPr>
          <a:xfrm>
            <a:off x="501053" y="3458860"/>
            <a:ext cx="1475783" cy="215444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l"/>
            <a:r>
              <a:rPr lang="pt-BR" sz="1400" b="1" spc="-134" dirty="0">
                <a:solidFill>
                  <a:schemeClr val="accent1">
                    <a:lumMod val="40000"/>
                    <a:lumOff val="60000"/>
                  </a:schemeClr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40% Municípios</a:t>
            </a:r>
            <a:endParaRPr lang="pt-BR" sz="1400" b="1" spc="-134" dirty="0">
              <a:solidFill>
                <a:schemeClr val="accent1">
                  <a:lumMod val="40000"/>
                  <a:lumOff val="6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B69D9B7B-69F1-413F-7209-DC86E28BAB09}"/>
              </a:ext>
            </a:extLst>
          </p:cNvPr>
          <p:cNvSpPr txBox="1"/>
          <p:nvPr/>
        </p:nvSpPr>
        <p:spPr>
          <a:xfrm>
            <a:off x="2193239" y="2906835"/>
            <a:ext cx="1475783" cy="215444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pt-BR" sz="1400" b="1" spc="-134" dirty="0">
                <a:solidFill>
                  <a:srgbClr val="002060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50% Estado</a:t>
            </a:r>
            <a:endParaRPr lang="pt-BR" sz="1400" b="1" spc="-134" dirty="0">
              <a:solidFill>
                <a:srgbClr val="002060"/>
              </a:solidFill>
              <a:latin typeface="Montserrat" panose="00000500000000000000" pitchFamily="2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AE24E2CE-9635-CC0B-8FE8-10849B923D6B}"/>
              </a:ext>
            </a:extLst>
          </p:cNvPr>
          <p:cNvSpPr txBox="1"/>
          <p:nvPr/>
        </p:nvSpPr>
        <p:spPr>
          <a:xfrm>
            <a:off x="2198926" y="3568278"/>
            <a:ext cx="1543337" cy="215444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pt-BR" sz="1400" b="1" spc="-134" dirty="0">
                <a:solidFill>
                  <a:srgbClr val="002060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50% Municípios</a:t>
            </a:r>
            <a:endParaRPr lang="pt-BR" sz="1400" b="1" spc="-134" dirty="0">
              <a:solidFill>
                <a:srgbClr val="002060"/>
              </a:solidFill>
              <a:latin typeface="Montserrat" panose="00000500000000000000" pitchFamily="2" charset="0"/>
            </a:endParaRPr>
          </a:p>
        </p:txBody>
      </p:sp>
      <p:sp>
        <p:nvSpPr>
          <p:cNvPr id="76" name="Equals 75">
            <a:extLst>
              <a:ext uri="{FF2B5EF4-FFF2-40B4-BE49-F238E27FC236}">
                <a16:creationId xmlns:a16="http://schemas.microsoft.com/office/drawing/2014/main" id="{340471D7-9AAB-7C3B-9D33-582014FCD602}"/>
              </a:ext>
            </a:extLst>
          </p:cNvPr>
          <p:cNvSpPr/>
          <p:nvPr/>
        </p:nvSpPr>
        <p:spPr>
          <a:xfrm>
            <a:off x="2698795" y="3171576"/>
            <a:ext cx="460674" cy="381437"/>
          </a:xfrm>
          <a:prstGeom prst="mathEqual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79" name="Arrow: Right 78">
            <a:extLst>
              <a:ext uri="{FF2B5EF4-FFF2-40B4-BE49-F238E27FC236}">
                <a16:creationId xmlns:a16="http://schemas.microsoft.com/office/drawing/2014/main" id="{24A98F1F-EF21-12A6-05A5-A05C8A32FC6C}"/>
              </a:ext>
            </a:extLst>
          </p:cNvPr>
          <p:cNvSpPr/>
          <p:nvPr/>
        </p:nvSpPr>
        <p:spPr>
          <a:xfrm>
            <a:off x="1942430" y="3195736"/>
            <a:ext cx="213234" cy="165891"/>
          </a:xfrm>
          <a:prstGeom prst="rightArrow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930415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2">
            <a:extLst>
              <a:ext uri="{FF2B5EF4-FFF2-40B4-BE49-F238E27FC236}">
                <a16:creationId xmlns:a16="http://schemas.microsoft.com/office/drawing/2014/main" id="{4FB11B1C-BD1A-4740-15F5-D3EBDEB852B5}"/>
              </a:ext>
            </a:extLst>
          </p:cNvPr>
          <p:cNvSpPr txBox="1">
            <a:spLocks/>
          </p:cNvSpPr>
          <p:nvPr/>
        </p:nvSpPr>
        <p:spPr>
          <a:xfrm>
            <a:off x="5647364" y="340498"/>
            <a:ext cx="6714021" cy="5665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084"/>
              </a:lnSpc>
            </a:pPr>
            <a:r>
              <a:rPr lang="pt-BR" sz="2400" spc="-134">
                <a:solidFill>
                  <a:srgbClr val="000000"/>
                </a:solidFill>
                <a:latin typeface="Montserrat" panose="00000500000000000000" pitchFamily="2" charset="0"/>
              </a:rPr>
              <a:t>CONCESSÃO PLENA | Benefícios e vantagens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0D9DFF-967F-86AA-8FC8-82E0B05ADF2F}"/>
              </a:ext>
            </a:extLst>
          </p:cNvPr>
          <p:cNvPicPr>
            <a:picLocks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047" t="1496" r="26782" b="13339"/>
          <a:stretch/>
        </p:blipFill>
        <p:spPr bwMode="auto">
          <a:xfrm>
            <a:off x="-382070" y="1321482"/>
            <a:ext cx="2520000" cy="252000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5B5A9B2A-5416-AD82-A6C4-50E60A4EDA6C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" r="37"/>
          <a:stretch/>
        </p:blipFill>
        <p:spPr bwMode="auto">
          <a:xfrm>
            <a:off x="-382070" y="4241493"/>
            <a:ext cx="2520000" cy="252000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Agrupar 4">
            <a:extLst>
              <a:ext uri="{FF2B5EF4-FFF2-40B4-BE49-F238E27FC236}">
                <a16:creationId xmlns:a16="http://schemas.microsoft.com/office/drawing/2014/main" id="{0EE296F9-B29F-E09B-818A-A7C21A66ACAF}"/>
              </a:ext>
            </a:extLst>
          </p:cNvPr>
          <p:cNvGrpSpPr/>
          <p:nvPr/>
        </p:nvGrpSpPr>
        <p:grpSpPr>
          <a:xfrm>
            <a:off x="553782" y="2876738"/>
            <a:ext cx="2520000" cy="2520000"/>
            <a:chOff x="553782" y="2686238"/>
            <a:chExt cx="2520000" cy="2520000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DF24F6A0-97D1-8061-8285-7F68EAFEA09C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90" b="1690"/>
            <a:stretch/>
          </p:blipFill>
          <p:spPr bwMode="auto">
            <a:xfrm>
              <a:off x="553782" y="2686238"/>
              <a:ext cx="2520000" cy="2520000"/>
            </a:xfrm>
            <a:prstGeom prst="ellipse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0F0BF154-3439-A786-68E5-569ABF8118BA}"/>
                </a:ext>
              </a:extLst>
            </p:cNvPr>
            <p:cNvSpPr/>
            <p:nvPr/>
          </p:nvSpPr>
          <p:spPr>
            <a:xfrm rot="21310503">
              <a:off x="1583654" y="4048930"/>
              <a:ext cx="280191" cy="79628"/>
            </a:xfrm>
            <a:prstGeom prst="rect">
              <a:avLst/>
            </a:prstGeom>
            <a:solidFill>
              <a:srgbClr val="F9F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Agrupar 34">
            <a:extLst>
              <a:ext uri="{FF2B5EF4-FFF2-40B4-BE49-F238E27FC236}">
                <a16:creationId xmlns:a16="http://schemas.microsoft.com/office/drawing/2014/main" id="{A4572156-78F9-459C-C196-BB16793AC2A7}"/>
              </a:ext>
            </a:extLst>
          </p:cNvPr>
          <p:cNvGrpSpPr/>
          <p:nvPr/>
        </p:nvGrpSpPr>
        <p:grpSpPr>
          <a:xfrm>
            <a:off x="3225800" y="1091013"/>
            <a:ext cx="9639300" cy="1350565"/>
            <a:chOff x="3225800" y="1245351"/>
            <a:chExt cx="9639300" cy="1350565"/>
          </a:xfrm>
        </p:grpSpPr>
        <p:sp>
          <p:nvSpPr>
            <p:cNvPr id="9" name="Rectangle: Rounded Corners 7">
              <a:extLst>
                <a:ext uri="{FF2B5EF4-FFF2-40B4-BE49-F238E27FC236}">
                  <a16:creationId xmlns:a16="http://schemas.microsoft.com/office/drawing/2014/main" id="{251EEE71-877E-0518-94D2-E232E8AE78F8}"/>
                </a:ext>
              </a:extLst>
            </p:cNvPr>
            <p:cNvSpPr/>
            <p:nvPr/>
          </p:nvSpPr>
          <p:spPr>
            <a:xfrm>
              <a:off x="3225800" y="1245351"/>
              <a:ext cx="9639300" cy="130336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F51A3"/>
                </a:solidFill>
              </a:endParaRPr>
            </a:p>
          </p:txBody>
        </p:sp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1FCD3E45-33D3-B31B-60D2-A6B77CC05ABA}"/>
                </a:ext>
              </a:extLst>
            </p:cNvPr>
            <p:cNvSpPr txBox="1"/>
            <p:nvPr/>
          </p:nvSpPr>
          <p:spPr>
            <a:xfrm>
              <a:off x="3844918" y="1434222"/>
              <a:ext cx="8568000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1600" b="1" i="0">
                  <a:effectLst/>
                </a:defRPr>
              </a:lvl1pPr>
              <a:lvl2pPr lvl="1" indent="-285750">
                <a:buFont typeface="Arial" panose="020B0604020202020204" pitchFamily="34" charset="0"/>
                <a:buChar char="•"/>
                <a:defRPr sz="1100">
                  <a:solidFill>
                    <a:srgbClr val="FB811C"/>
                  </a:solidFill>
                  <a:latin typeface="Segoe UI" panose="020B0502040204020203" pitchFamily="34" charset="0"/>
                </a:defRPr>
              </a:lvl2pPr>
            </a:lstStyle>
            <a:p>
              <a:r>
                <a:rPr lang="pt-BR">
                  <a:solidFill>
                    <a:srgbClr val="0F51A3"/>
                  </a:solidFill>
                  <a:latin typeface="Helvetica" panose="020B0604020202020204"/>
                  <a:cs typeface="Helvetica" panose="020B0604020202020204"/>
                </a:rPr>
                <a:t>GARANTIA DA UNIVERSALIZAÇÃO DOS SERVIÇOS</a:t>
              </a:r>
            </a:p>
          </p:txBody>
        </p:sp>
        <p:sp>
          <p:nvSpPr>
            <p:cNvPr id="13" name="CaixaDeTexto 12">
              <a:extLst>
                <a:ext uri="{FF2B5EF4-FFF2-40B4-BE49-F238E27FC236}">
                  <a16:creationId xmlns:a16="http://schemas.microsoft.com/office/drawing/2014/main" id="{E62798A5-5EE8-B445-F3D9-21EAF845290C}"/>
                </a:ext>
              </a:extLst>
            </p:cNvPr>
            <p:cNvSpPr txBox="1"/>
            <p:nvPr/>
          </p:nvSpPr>
          <p:spPr bwMode="auto">
            <a:xfrm>
              <a:off x="3844918" y="1795697"/>
              <a:ext cx="8568000" cy="800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288000" lvl="1" indent="-288000">
                <a:spcBef>
                  <a:spcPts val="1200"/>
                </a:spcBef>
                <a:buFont typeface="Arial" panose="020B0604020202020204" pitchFamily="34" charset="0"/>
                <a:buChar char="•"/>
              </a:pPr>
              <a:r>
                <a:rPr lang="pt-BR" u="sng" dirty="0">
                  <a:solidFill>
                    <a:srgbClr val="0F51A3"/>
                  </a:solidFill>
                  <a:latin typeface="Helvetica" panose="020B0604020202020204"/>
                  <a:cs typeface="Helvetica" panose="020B0604020202020204"/>
                </a:rPr>
                <a:t>Investimentos de R$ 10bi </a:t>
              </a:r>
              <a:r>
                <a:rPr lang="pt-BR" dirty="0">
                  <a:solidFill>
                    <a:srgbClr val="0F51A3"/>
                  </a:solidFill>
                  <a:latin typeface="Helvetica" panose="020B0604020202020204"/>
                  <a:cs typeface="Helvetica" panose="020B0604020202020204"/>
                </a:rPr>
                <a:t>realizados pela Concessionária</a:t>
              </a:r>
            </a:p>
            <a:p>
              <a:pPr marL="288000" lvl="1" indent="-288000">
                <a:spcBef>
                  <a:spcPts val="1200"/>
                </a:spcBef>
                <a:buFont typeface="Arial" panose="020B0604020202020204" pitchFamily="34" charset="0"/>
                <a:buChar char="•"/>
              </a:pPr>
              <a:r>
                <a:rPr lang="pt-BR" dirty="0">
                  <a:solidFill>
                    <a:srgbClr val="0F51A3"/>
                  </a:solidFill>
                  <a:latin typeface="Helvetica" panose="020B0604020202020204"/>
                  <a:cs typeface="Helvetica" panose="020B0604020202020204"/>
                </a:rPr>
                <a:t>Melhora na qualidade de vida da população</a:t>
              </a:r>
              <a:endParaRPr lang="pt-BR" u="sng" dirty="0">
                <a:solidFill>
                  <a:srgbClr val="0F51A3"/>
                </a:solidFill>
                <a:latin typeface="Helvetica" panose="020B0604020202020204"/>
                <a:cs typeface="Helvetica" panose="020B0604020202020204"/>
              </a:endParaRPr>
            </a:p>
          </p:txBody>
        </p:sp>
        <p:sp>
          <p:nvSpPr>
            <p:cNvPr id="11" name="Arrow: Chevron 28">
              <a:extLst>
                <a:ext uri="{FF2B5EF4-FFF2-40B4-BE49-F238E27FC236}">
                  <a16:creationId xmlns:a16="http://schemas.microsoft.com/office/drawing/2014/main" id="{C65C220D-E9F4-1426-CCB3-C50B5438ADF1}"/>
                </a:ext>
              </a:extLst>
            </p:cNvPr>
            <p:cNvSpPr/>
            <p:nvPr/>
          </p:nvSpPr>
          <p:spPr>
            <a:xfrm>
              <a:off x="3452955" y="1470150"/>
              <a:ext cx="290363" cy="293267"/>
            </a:xfrm>
            <a:prstGeom prst="chevr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F51A3"/>
                </a:solidFill>
              </a:endParaRPr>
            </a:p>
          </p:txBody>
        </p:sp>
      </p:grpSp>
      <p:grpSp>
        <p:nvGrpSpPr>
          <p:cNvPr id="34" name="Agrupar 33">
            <a:extLst>
              <a:ext uri="{FF2B5EF4-FFF2-40B4-BE49-F238E27FC236}">
                <a16:creationId xmlns:a16="http://schemas.microsoft.com/office/drawing/2014/main" id="{1E80CA9E-CA9D-B02E-3D22-B1190C258F15}"/>
              </a:ext>
            </a:extLst>
          </p:cNvPr>
          <p:cNvGrpSpPr/>
          <p:nvPr/>
        </p:nvGrpSpPr>
        <p:grpSpPr>
          <a:xfrm>
            <a:off x="3225800" y="2545912"/>
            <a:ext cx="9639300" cy="1211729"/>
            <a:chOff x="3225800" y="2624823"/>
            <a:chExt cx="9639300" cy="1211729"/>
          </a:xfrm>
        </p:grpSpPr>
        <p:sp>
          <p:nvSpPr>
            <p:cNvPr id="15" name="Rectangle: Rounded Corners 31">
              <a:extLst>
                <a:ext uri="{FF2B5EF4-FFF2-40B4-BE49-F238E27FC236}">
                  <a16:creationId xmlns:a16="http://schemas.microsoft.com/office/drawing/2014/main" id="{7436CE40-6518-DC1F-8A7C-B2A94B2B14B5}"/>
                </a:ext>
              </a:extLst>
            </p:cNvPr>
            <p:cNvSpPr/>
            <p:nvPr/>
          </p:nvSpPr>
          <p:spPr>
            <a:xfrm>
              <a:off x="3225800" y="2624823"/>
              <a:ext cx="9639300" cy="121172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F51A3"/>
                </a:solidFill>
              </a:endParaRPr>
            </a:p>
          </p:txBody>
        </p:sp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id="{7E981A65-39DF-C652-B330-461681711A75}"/>
                </a:ext>
              </a:extLst>
            </p:cNvPr>
            <p:cNvSpPr txBox="1"/>
            <p:nvPr/>
          </p:nvSpPr>
          <p:spPr>
            <a:xfrm>
              <a:off x="3844918" y="2734149"/>
              <a:ext cx="8568000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1600" b="1" i="0">
                  <a:effectLst/>
                </a:defRPr>
              </a:lvl1pPr>
              <a:lvl2pPr lvl="1" indent="-285750">
                <a:buFont typeface="Arial" panose="020B0604020202020204" pitchFamily="34" charset="0"/>
                <a:buChar char="•"/>
                <a:defRPr sz="1100">
                  <a:solidFill>
                    <a:srgbClr val="FB811C"/>
                  </a:solidFill>
                  <a:latin typeface="Segoe UI" panose="020B0502040204020203" pitchFamily="34" charset="0"/>
                </a:defRPr>
              </a:lvl2pPr>
            </a:lstStyle>
            <a:p>
              <a:r>
                <a:rPr lang="pt-BR">
                  <a:solidFill>
                    <a:srgbClr val="0F51A3"/>
                  </a:solidFill>
                  <a:latin typeface="Helvetica" panose="020B0604020202020204"/>
                  <a:cs typeface="Helvetica" panose="020B0604020202020204"/>
                </a:rPr>
                <a:t>ATRATIVIDADE PARA O PODER PÚBLICO</a:t>
              </a:r>
            </a:p>
          </p:txBody>
        </p:sp>
        <p:sp>
          <p:nvSpPr>
            <p:cNvPr id="19" name="CaixaDeTexto 18">
              <a:extLst>
                <a:ext uri="{FF2B5EF4-FFF2-40B4-BE49-F238E27FC236}">
                  <a16:creationId xmlns:a16="http://schemas.microsoft.com/office/drawing/2014/main" id="{5DE5B750-0E74-7628-0D40-6B4C93D8D65D}"/>
                </a:ext>
              </a:extLst>
            </p:cNvPr>
            <p:cNvSpPr txBox="1"/>
            <p:nvPr/>
          </p:nvSpPr>
          <p:spPr bwMode="auto">
            <a:xfrm>
              <a:off x="3844918" y="3092129"/>
              <a:ext cx="856800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288000" lvl="1" indent="-288000">
                <a:spcBef>
                  <a:spcPts val="1200"/>
                </a:spcBef>
                <a:buFont typeface="Arial" panose="020B0604020202020204" pitchFamily="34" charset="0"/>
                <a:buChar char="•"/>
              </a:pPr>
              <a:r>
                <a:rPr lang="pt-BR" dirty="0">
                  <a:solidFill>
                    <a:srgbClr val="0F51A3"/>
                  </a:solidFill>
                  <a:latin typeface="Helvetica" panose="020B0604020202020204"/>
                  <a:cs typeface="Helvetica" panose="020B0604020202020204"/>
                </a:rPr>
                <a:t>Previsão de </a:t>
              </a:r>
              <a:r>
                <a:rPr lang="pt-BR" u="sng" dirty="0">
                  <a:solidFill>
                    <a:srgbClr val="0F51A3"/>
                  </a:solidFill>
                  <a:latin typeface="Helvetica" panose="020B0604020202020204"/>
                  <a:cs typeface="Helvetica" panose="020B0604020202020204"/>
                </a:rPr>
                <a:t>Outorga Fixa mínima de R$ 1bi </a:t>
              </a:r>
              <a:r>
                <a:rPr lang="pt-BR" dirty="0">
                  <a:solidFill>
                    <a:srgbClr val="0F51A3"/>
                  </a:solidFill>
                  <a:latin typeface="Helvetica" panose="020B0604020202020204"/>
                  <a:cs typeface="Helvetica" panose="020B0604020202020204"/>
                </a:rPr>
                <a:t>(sendo 50% para Estado e 50% para municípios) </a:t>
              </a:r>
            </a:p>
          </p:txBody>
        </p:sp>
        <p:sp>
          <p:nvSpPr>
            <p:cNvPr id="17" name="Arrow: Chevron 29">
              <a:extLst>
                <a:ext uri="{FF2B5EF4-FFF2-40B4-BE49-F238E27FC236}">
                  <a16:creationId xmlns:a16="http://schemas.microsoft.com/office/drawing/2014/main" id="{21DB9278-B15D-0F7C-538B-9BFEA7E137E0}"/>
                </a:ext>
              </a:extLst>
            </p:cNvPr>
            <p:cNvSpPr/>
            <p:nvPr/>
          </p:nvSpPr>
          <p:spPr>
            <a:xfrm>
              <a:off x="3452955" y="2764131"/>
              <a:ext cx="290363" cy="293267"/>
            </a:xfrm>
            <a:prstGeom prst="chevr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F51A3"/>
                </a:solidFill>
              </a:endParaRPr>
            </a:p>
          </p:txBody>
        </p:sp>
      </p:grpSp>
      <p:grpSp>
        <p:nvGrpSpPr>
          <p:cNvPr id="33" name="Agrupar 32">
            <a:extLst>
              <a:ext uri="{FF2B5EF4-FFF2-40B4-BE49-F238E27FC236}">
                <a16:creationId xmlns:a16="http://schemas.microsoft.com/office/drawing/2014/main" id="{6AE190AD-81F8-F2AD-F2EA-DD10221E32DD}"/>
              </a:ext>
            </a:extLst>
          </p:cNvPr>
          <p:cNvGrpSpPr/>
          <p:nvPr/>
        </p:nvGrpSpPr>
        <p:grpSpPr>
          <a:xfrm>
            <a:off x="3256103" y="3869200"/>
            <a:ext cx="9639300" cy="1214879"/>
            <a:chOff x="3225800" y="3945878"/>
            <a:chExt cx="9639300" cy="1214879"/>
          </a:xfrm>
        </p:grpSpPr>
        <p:sp>
          <p:nvSpPr>
            <p:cNvPr id="21" name="Rectangle: Rounded Corners 27">
              <a:extLst>
                <a:ext uri="{FF2B5EF4-FFF2-40B4-BE49-F238E27FC236}">
                  <a16:creationId xmlns:a16="http://schemas.microsoft.com/office/drawing/2014/main" id="{C1775BB8-2915-FBDB-496F-0B2946975733}"/>
                </a:ext>
              </a:extLst>
            </p:cNvPr>
            <p:cNvSpPr/>
            <p:nvPr/>
          </p:nvSpPr>
          <p:spPr>
            <a:xfrm>
              <a:off x="3225800" y="3945878"/>
              <a:ext cx="9639300" cy="121172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F51A3"/>
                </a:solidFill>
              </a:endParaRPr>
            </a:p>
          </p:txBody>
        </p:sp>
        <p:sp>
          <p:nvSpPr>
            <p:cNvPr id="24" name="CaixaDeTexto 23">
              <a:extLst>
                <a:ext uri="{FF2B5EF4-FFF2-40B4-BE49-F238E27FC236}">
                  <a16:creationId xmlns:a16="http://schemas.microsoft.com/office/drawing/2014/main" id="{49D008A3-9F06-89C7-D7ED-95C5ACFA697F}"/>
                </a:ext>
              </a:extLst>
            </p:cNvPr>
            <p:cNvSpPr txBox="1"/>
            <p:nvPr/>
          </p:nvSpPr>
          <p:spPr>
            <a:xfrm>
              <a:off x="3844918" y="4021984"/>
              <a:ext cx="8568000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1600" b="1" i="0">
                  <a:effectLst/>
                </a:defRPr>
              </a:lvl1pPr>
              <a:lvl2pPr lvl="1" indent="-285750">
                <a:buFont typeface="Arial" panose="020B0604020202020204" pitchFamily="34" charset="0"/>
                <a:buChar char="•"/>
                <a:defRPr sz="1100">
                  <a:solidFill>
                    <a:srgbClr val="FB811C"/>
                  </a:solidFill>
                  <a:latin typeface="Segoe UI" panose="020B0502040204020203" pitchFamily="34" charset="0"/>
                </a:defRPr>
              </a:lvl2pPr>
            </a:lstStyle>
            <a:p>
              <a:r>
                <a:rPr lang="pt-BR">
                  <a:solidFill>
                    <a:srgbClr val="0F51A3"/>
                  </a:solidFill>
                  <a:latin typeface="Helvetica" panose="020B0604020202020204"/>
                  <a:cs typeface="Helvetica" panose="020B0604020202020204"/>
                </a:rPr>
                <a:t>TARIFA JUSTA</a:t>
              </a:r>
            </a:p>
          </p:txBody>
        </p:sp>
        <p:sp>
          <p:nvSpPr>
            <p:cNvPr id="25" name="CaixaDeTexto 24">
              <a:extLst>
                <a:ext uri="{FF2B5EF4-FFF2-40B4-BE49-F238E27FC236}">
                  <a16:creationId xmlns:a16="http://schemas.microsoft.com/office/drawing/2014/main" id="{A88918AE-EF10-2743-417E-C79A78EB3010}"/>
                </a:ext>
              </a:extLst>
            </p:cNvPr>
            <p:cNvSpPr txBox="1"/>
            <p:nvPr/>
          </p:nvSpPr>
          <p:spPr bwMode="auto">
            <a:xfrm>
              <a:off x="3844918" y="4360538"/>
              <a:ext cx="8568000" cy="800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pt-BR"/>
              </a:defPPr>
              <a:lvl2pPr marL="288000" lvl="1" indent="-288000">
                <a:spcBef>
                  <a:spcPts val="600"/>
                </a:spcBef>
                <a:buFont typeface="Arial" panose="020B0604020202020204" pitchFamily="34" charset="0"/>
                <a:buChar char="•"/>
                <a:defRPr sz="1400">
                  <a:solidFill>
                    <a:schemeClr val="tx2"/>
                  </a:solidFill>
                  <a:latin typeface="Helvetica" panose="020B0604020202020204"/>
                  <a:cs typeface="Helvetica" panose="020B0604020202020204"/>
                </a:defRPr>
              </a:lvl2pPr>
            </a:lstStyle>
            <a:p>
              <a:pPr marL="288000" lvl="1" indent="-288000">
                <a:spcBef>
                  <a:spcPts val="1200"/>
                </a:spcBef>
                <a:buFont typeface="Arial" panose="020B0604020202020204" pitchFamily="34" charset="0"/>
                <a:buChar char="•"/>
              </a:pPr>
              <a:r>
                <a:rPr lang="pt-BR" sz="1800" dirty="0">
                  <a:solidFill>
                    <a:srgbClr val="0F51A3"/>
                  </a:solidFill>
                </a:rPr>
                <a:t>Tarifa de referência </a:t>
              </a:r>
              <a:r>
                <a:rPr lang="pt-BR" sz="1800" u="sng" dirty="0">
                  <a:solidFill>
                    <a:srgbClr val="0F51A3"/>
                  </a:solidFill>
                </a:rPr>
                <a:t>coerente com as praticadas na região </a:t>
              </a:r>
            </a:p>
            <a:p>
              <a:pPr marL="288000" lvl="1" indent="-288000">
                <a:spcBef>
                  <a:spcPts val="1200"/>
                </a:spcBef>
                <a:buFont typeface="Arial" panose="020B0604020202020204" pitchFamily="34" charset="0"/>
                <a:buChar char="•"/>
              </a:pPr>
              <a:r>
                <a:rPr lang="pt-BR" sz="1800" u="sng" dirty="0">
                  <a:solidFill>
                    <a:srgbClr val="0F51A3"/>
                  </a:solidFill>
                </a:rPr>
                <a:t>Possibilidade de desconto</a:t>
              </a:r>
              <a:r>
                <a:rPr lang="pt-BR" sz="1800" dirty="0">
                  <a:solidFill>
                    <a:srgbClr val="0F51A3"/>
                  </a:solidFill>
                </a:rPr>
                <a:t> na tarifa de referência durante o leilão</a:t>
              </a:r>
            </a:p>
          </p:txBody>
        </p:sp>
        <p:sp>
          <p:nvSpPr>
            <p:cNvPr id="23" name="Arrow: Chevron 30">
              <a:extLst>
                <a:ext uri="{FF2B5EF4-FFF2-40B4-BE49-F238E27FC236}">
                  <a16:creationId xmlns:a16="http://schemas.microsoft.com/office/drawing/2014/main" id="{8ECC126F-9DA8-E151-0FDF-BE8B67A1F34D}"/>
                </a:ext>
              </a:extLst>
            </p:cNvPr>
            <p:cNvSpPr/>
            <p:nvPr/>
          </p:nvSpPr>
          <p:spPr>
            <a:xfrm>
              <a:off x="3452955" y="4044628"/>
              <a:ext cx="290363" cy="293267"/>
            </a:xfrm>
            <a:prstGeom prst="chevr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F51A3"/>
                </a:solidFill>
              </a:endParaRPr>
            </a:p>
          </p:txBody>
        </p:sp>
      </p:grpSp>
      <p:grpSp>
        <p:nvGrpSpPr>
          <p:cNvPr id="32" name="Agrupar 31">
            <a:extLst>
              <a:ext uri="{FF2B5EF4-FFF2-40B4-BE49-F238E27FC236}">
                <a16:creationId xmlns:a16="http://schemas.microsoft.com/office/drawing/2014/main" id="{C8E2C192-D905-6868-2833-25DB848BE762}"/>
              </a:ext>
            </a:extLst>
          </p:cNvPr>
          <p:cNvGrpSpPr/>
          <p:nvPr/>
        </p:nvGrpSpPr>
        <p:grpSpPr>
          <a:xfrm>
            <a:off x="3452955" y="5532276"/>
            <a:ext cx="8959963" cy="1123384"/>
            <a:chOff x="3452955" y="5303386"/>
            <a:chExt cx="8959963" cy="1123384"/>
          </a:xfrm>
        </p:grpSpPr>
        <p:sp>
          <p:nvSpPr>
            <p:cNvPr id="29" name="CaixaDeTexto 23">
              <a:extLst>
                <a:ext uri="{FF2B5EF4-FFF2-40B4-BE49-F238E27FC236}">
                  <a16:creationId xmlns:a16="http://schemas.microsoft.com/office/drawing/2014/main" id="{079C47C7-7B84-9A7F-50E6-7F5847D98350}"/>
                </a:ext>
              </a:extLst>
            </p:cNvPr>
            <p:cNvSpPr txBox="1"/>
            <p:nvPr/>
          </p:nvSpPr>
          <p:spPr>
            <a:xfrm>
              <a:off x="3844918" y="5303386"/>
              <a:ext cx="8568000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1600" b="1" i="0">
                  <a:effectLst/>
                </a:defRPr>
              </a:lvl1pPr>
              <a:lvl2pPr lvl="1" indent="-285750">
                <a:buFont typeface="Arial" panose="020B0604020202020204" pitchFamily="34" charset="0"/>
                <a:buChar char="•"/>
                <a:defRPr sz="1100">
                  <a:solidFill>
                    <a:srgbClr val="FB811C"/>
                  </a:solidFill>
                  <a:latin typeface="Segoe UI" panose="020B0502040204020203" pitchFamily="34" charset="0"/>
                </a:defRPr>
              </a:lvl2pPr>
            </a:lstStyle>
            <a:p>
              <a:r>
                <a:rPr lang="pt-BR">
                  <a:solidFill>
                    <a:srgbClr val="0F51A3"/>
                  </a:solidFill>
                  <a:latin typeface="Helvetica" panose="020B0604020202020204"/>
                  <a:cs typeface="Helvetica" panose="020B0604020202020204"/>
                </a:rPr>
                <a:t>GERAÇÃO DE EMPREGOS</a:t>
              </a:r>
            </a:p>
            <a:p>
              <a:endParaRPr lang="pt-BR">
                <a:solidFill>
                  <a:srgbClr val="0F51A3"/>
                </a:solidFill>
                <a:latin typeface="Helvetica" panose="020B0604020202020204"/>
                <a:cs typeface="Helvetica" panose="020B0604020202020204"/>
              </a:endParaRPr>
            </a:p>
          </p:txBody>
        </p:sp>
        <p:sp>
          <p:nvSpPr>
            <p:cNvPr id="30" name="CaixaDeTexto 24">
              <a:extLst>
                <a:ext uri="{FF2B5EF4-FFF2-40B4-BE49-F238E27FC236}">
                  <a16:creationId xmlns:a16="http://schemas.microsoft.com/office/drawing/2014/main" id="{68B77622-5B2E-D86E-123C-E23F84A94F60}"/>
                </a:ext>
              </a:extLst>
            </p:cNvPr>
            <p:cNvSpPr txBox="1"/>
            <p:nvPr/>
          </p:nvSpPr>
          <p:spPr bwMode="auto">
            <a:xfrm>
              <a:off x="3844918" y="5626551"/>
              <a:ext cx="7597782" cy="800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pt-BR"/>
              </a:defPPr>
              <a:lvl2pPr marL="288000" lvl="1" indent="-288000">
                <a:spcBef>
                  <a:spcPts val="600"/>
                </a:spcBef>
                <a:buFont typeface="Arial" panose="020B0604020202020204" pitchFamily="34" charset="0"/>
                <a:buChar char="•"/>
                <a:defRPr sz="1400">
                  <a:solidFill>
                    <a:schemeClr val="tx2"/>
                  </a:solidFill>
                  <a:latin typeface="Helvetica" panose="020B0604020202020204"/>
                  <a:cs typeface="Helvetica" panose="020B0604020202020204"/>
                </a:defRPr>
              </a:lvl2pPr>
            </a:lstStyle>
            <a:p>
              <a:pPr lvl="1">
                <a:spcBef>
                  <a:spcPts val="1200"/>
                </a:spcBef>
              </a:pPr>
              <a:r>
                <a:rPr lang="pt-BR" sz="1800" dirty="0">
                  <a:solidFill>
                    <a:srgbClr val="0F51A3"/>
                  </a:solidFill>
                </a:rPr>
                <a:t>~1.000 empregos na Concessionária e terceiros</a:t>
              </a:r>
            </a:p>
            <a:p>
              <a:pPr lvl="1">
                <a:spcBef>
                  <a:spcPts val="1200"/>
                </a:spcBef>
              </a:pPr>
              <a:r>
                <a:rPr lang="pt-BR" sz="1800" dirty="0">
                  <a:solidFill>
                    <a:srgbClr val="0F51A3"/>
                  </a:solidFill>
                </a:rPr>
                <a:t>Empregos diretos e indiretos durante as obras</a:t>
              </a:r>
            </a:p>
          </p:txBody>
        </p:sp>
        <p:sp>
          <p:nvSpPr>
            <p:cNvPr id="28" name="Arrow: Chevron 30">
              <a:extLst>
                <a:ext uri="{FF2B5EF4-FFF2-40B4-BE49-F238E27FC236}">
                  <a16:creationId xmlns:a16="http://schemas.microsoft.com/office/drawing/2014/main" id="{7A73BE92-0621-3E62-D82F-6E49A9722F6F}"/>
                </a:ext>
              </a:extLst>
            </p:cNvPr>
            <p:cNvSpPr/>
            <p:nvPr/>
          </p:nvSpPr>
          <p:spPr>
            <a:xfrm>
              <a:off x="3452955" y="5326030"/>
              <a:ext cx="290363" cy="293267"/>
            </a:xfrm>
            <a:prstGeom prst="chevr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F51A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02374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Agrupar 51">
            <a:extLst>
              <a:ext uri="{FF2B5EF4-FFF2-40B4-BE49-F238E27FC236}">
                <a16:creationId xmlns:a16="http://schemas.microsoft.com/office/drawing/2014/main" id="{6D046449-A2E7-45E1-A009-9B00CA946D97}"/>
              </a:ext>
            </a:extLst>
          </p:cNvPr>
          <p:cNvGrpSpPr/>
          <p:nvPr/>
        </p:nvGrpSpPr>
        <p:grpSpPr>
          <a:xfrm>
            <a:off x="3452956" y="1422916"/>
            <a:ext cx="8629454" cy="765622"/>
            <a:chOff x="3452955" y="1370653"/>
            <a:chExt cx="8959963" cy="765622"/>
          </a:xfrm>
        </p:grpSpPr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1FCD3E45-33D3-B31B-60D2-A6B77CC05ABA}"/>
                </a:ext>
              </a:extLst>
            </p:cNvPr>
            <p:cNvSpPr txBox="1"/>
            <p:nvPr/>
          </p:nvSpPr>
          <p:spPr>
            <a:xfrm>
              <a:off x="3844918" y="1370653"/>
              <a:ext cx="8568000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1600" b="1" i="0">
                  <a:effectLst/>
                </a:defRPr>
              </a:lvl1pPr>
              <a:lvl2pPr lvl="1" indent="-285750">
                <a:buFont typeface="Arial" panose="020B0604020202020204" pitchFamily="34" charset="0"/>
                <a:buChar char="•"/>
                <a:defRPr sz="1100">
                  <a:solidFill>
                    <a:srgbClr val="FB811C"/>
                  </a:solidFill>
                  <a:latin typeface="Segoe UI" panose="020B0502040204020203" pitchFamily="34" charset="0"/>
                </a:defRPr>
              </a:lvl2pPr>
            </a:lstStyle>
            <a:p>
              <a:r>
                <a:rPr lang="pt-BR" sz="2000">
                  <a:solidFill>
                    <a:srgbClr val="0F51A3"/>
                  </a:solidFill>
                  <a:latin typeface="Helvetica" panose="020B0604020202020204"/>
                  <a:cs typeface="Helvetica" panose="020B0604020202020204"/>
                </a:rPr>
                <a:t>SAÚDE</a:t>
              </a:r>
            </a:p>
          </p:txBody>
        </p:sp>
        <p:sp>
          <p:nvSpPr>
            <p:cNvPr id="13" name="CaixaDeTexto 12">
              <a:extLst>
                <a:ext uri="{FF2B5EF4-FFF2-40B4-BE49-F238E27FC236}">
                  <a16:creationId xmlns:a16="http://schemas.microsoft.com/office/drawing/2014/main" id="{E62798A5-5EE8-B445-F3D9-21EAF845290C}"/>
                </a:ext>
              </a:extLst>
            </p:cNvPr>
            <p:cNvSpPr txBox="1"/>
            <p:nvPr/>
          </p:nvSpPr>
          <p:spPr bwMode="auto">
            <a:xfrm>
              <a:off x="3844918" y="1732128"/>
              <a:ext cx="85680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0" lvl="1">
                <a:spcBef>
                  <a:spcPts val="1200"/>
                </a:spcBef>
              </a:pPr>
              <a:r>
                <a:rPr lang="pt-BR" dirty="0">
                  <a:solidFill>
                    <a:srgbClr val="0F51A3"/>
                  </a:solidFill>
                  <a:latin typeface="Helvetica" panose="020B0604020202020204"/>
                  <a:cs typeface="Helvetica" panose="020B0604020202020204"/>
                </a:rPr>
                <a:t>Cada R$1,00 investido em saneamento economiza R$5,00 na Saúde</a:t>
              </a:r>
            </a:p>
          </p:txBody>
        </p:sp>
        <p:sp>
          <p:nvSpPr>
            <p:cNvPr id="11" name="Arrow: Chevron 28">
              <a:extLst>
                <a:ext uri="{FF2B5EF4-FFF2-40B4-BE49-F238E27FC236}">
                  <a16:creationId xmlns:a16="http://schemas.microsoft.com/office/drawing/2014/main" id="{C65C220D-E9F4-1426-CCB3-C50B5438ADF1}"/>
                </a:ext>
              </a:extLst>
            </p:cNvPr>
            <p:cNvSpPr/>
            <p:nvPr/>
          </p:nvSpPr>
          <p:spPr>
            <a:xfrm>
              <a:off x="3452955" y="1406581"/>
              <a:ext cx="290363" cy="293267"/>
            </a:xfrm>
            <a:prstGeom prst="chevr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0F51A3"/>
                </a:solidFill>
              </a:endParaRPr>
            </a:p>
          </p:txBody>
        </p:sp>
        <p:pic>
          <p:nvPicPr>
            <p:cNvPr id="53" name="Graphic 52" descr="Medical with solid fill">
              <a:extLst>
                <a:ext uri="{FF2B5EF4-FFF2-40B4-BE49-F238E27FC236}">
                  <a16:creationId xmlns:a16="http://schemas.microsoft.com/office/drawing/2014/main" id="{1FF2D4B1-E09C-D6EF-B9B3-0438BE25E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798758" y="1522116"/>
              <a:ext cx="614159" cy="614159"/>
            </a:xfrm>
            <a:prstGeom prst="rect">
              <a:avLst/>
            </a:prstGeom>
          </p:spPr>
        </p:pic>
      </p:grpSp>
      <p:pic>
        <p:nvPicPr>
          <p:cNvPr id="4" name="Picture 2">
            <a:extLst>
              <a:ext uri="{FF2B5EF4-FFF2-40B4-BE49-F238E27FC236}">
                <a16:creationId xmlns:a16="http://schemas.microsoft.com/office/drawing/2014/main" id="{5B5A9B2A-5416-AD82-A6C4-50E60A4EDA6C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6" r="21906"/>
          <a:stretch/>
        </p:blipFill>
        <p:spPr bwMode="auto">
          <a:xfrm>
            <a:off x="-382070" y="4241493"/>
            <a:ext cx="2520000" cy="252000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4" name="Agrupar 53">
            <a:extLst>
              <a:ext uri="{FF2B5EF4-FFF2-40B4-BE49-F238E27FC236}">
                <a16:creationId xmlns:a16="http://schemas.microsoft.com/office/drawing/2014/main" id="{304F2193-B8AB-1AC9-19A0-640B09C4C2A9}"/>
              </a:ext>
            </a:extLst>
          </p:cNvPr>
          <p:cNvGrpSpPr/>
          <p:nvPr/>
        </p:nvGrpSpPr>
        <p:grpSpPr>
          <a:xfrm>
            <a:off x="-382070" y="1321482"/>
            <a:ext cx="3455852" cy="4075256"/>
            <a:chOff x="-382070" y="1130982"/>
            <a:chExt cx="3455852" cy="407525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20D9DFF-967F-86AA-8FC8-82E0B05ADF2F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00" r="22000"/>
            <a:stretch/>
          </p:blipFill>
          <p:spPr bwMode="auto">
            <a:xfrm>
              <a:off x="-382070" y="1130982"/>
              <a:ext cx="2520000" cy="2520000"/>
            </a:xfrm>
            <a:prstGeom prst="ellipse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" name="Agrupar 4">
              <a:extLst>
                <a:ext uri="{FF2B5EF4-FFF2-40B4-BE49-F238E27FC236}">
                  <a16:creationId xmlns:a16="http://schemas.microsoft.com/office/drawing/2014/main" id="{0EE296F9-B29F-E09B-818A-A7C21A66ACAF}"/>
                </a:ext>
              </a:extLst>
            </p:cNvPr>
            <p:cNvGrpSpPr/>
            <p:nvPr/>
          </p:nvGrpSpPr>
          <p:grpSpPr>
            <a:xfrm>
              <a:off x="553782" y="2686238"/>
              <a:ext cx="2520000" cy="2520000"/>
              <a:chOff x="553782" y="2686238"/>
              <a:chExt cx="2520000" cy="2520000"/>
            </a:xfrm>
          </p:grpSpPr>
          <p:pic>
            <p:nvPicPr>
              <p:cNvPr id="6" name="Picture 2">
                <a:extLst>
                  <a:ext uri="{FF2B5EF4-FFF2-40B4-BE49-F238E27FC236}">
                    <a16:creationId xmlns:a16="http://schemas.microsoft.com/office/drawing/2014/main" id="{DF24F6A0-97D1-8061-8285-7F68EAFEA09C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17" r="21017"/>
              <a:stretch/>
            </p:blipFill>
            <p:spPr bwMode="auto">
              <a:xfrm>
                <a:off x="553782" y="2686238"/>
                <a:ext cx="2520000" cy="2520000"/>
              </a:xfrm>
              <a:prstGeom prst="ellipse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" name="Retângulo 6">
                <a:extLst>
                  <a:ext uri="{FF2B5EF4-FFF2-40B4-BE49-F238E27FC236}">
                    <a16:creationId xmlns:a16="http://schemas.microsoft.com/office/drawing/2014/main" id="{0F0BF154-3439-A786-68E5-569ABF8118BA}"/>
                  </a:ext>
                </a:extLst>
              </p:cNvPr>
              <p:cNvSpPr/>
              <p:nvPr/>
            </p:nvSpPr>
            <p:spPr>
              <a:xfrm rot="21310503">
                <a:off x="1583654" y="4048930"/>
                <a:ext cx="280191" cy="79628"/>
              </a:xfrm>
              <a:prstGeom prst="rect">
                <a:avLst/>
              </a:prstGeom>
              <a:solidFill>
                <a:srgbClr val="F9FD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8" name="Agrupar 47">
            <a:extLst>
              <a:ext uri="{FF2B5EF4-FFF2-40B4-BE49-F238E27FC236}">
                <a16:creationId xmlns:a16="http://schemas.microsoft.com/office/drawing/2014/main" id="{16D608F3-A254-3767-0FDC-246CEBDBEFB0}"/>
              </a:ext>
            </a:extLst>
          </p:cNvPr>
          <p:cNvGrpSpPr/>
          <p:nvPr/>
        </p:nvGrpSpPr>
        <p:grpSpPr>
          <a:xfrm>
            <a:off x="3452955" y="3441045"/>
            <a:ext cx="8629454" cy="984885"/>
            <a:chOff x="3493286" y="3071030"/>
            <a:chExt cx="8959964" cy="984885"/>
          </a:xfrm>
        </p:grpSpPr>
        <p:sp>
          <p:nvSpPr>
            <p:cNvPr id="24" name="CaixaDeTexto 23">
              <a:extLst>
                <a:ext uri="{FF2B5EF4-FFF2-40B4-BE49-F238E27FC236}">
                  <a16:creationId xmlns:a16="http://schemas.microsoft.com/office/drawing/2014/main" id="{49D008A3-9F06-89C7-D7ED-95C5ACFA697F}"/>
                </a:ext>
              </a:extLst>
            </p:cNvPr>
            <p:cNvSpPr txBox="1"/>
            <p:nvPr/>
          </p:nvSpPr>
          <p:spPr>
            <a:xfrm>
              <a:off x="3844918" y="3071030"/>
              <a:ext cx="7377921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1600" b="1" i="0">
                  <a:effectLst/>
                </a:defRPr>
              </a:lvl1pPr>
              <a:lvl2pPr lvl="1" indent="-285750">
                <a:buFont typeface="Arial" panose="020B0604020202020204" pitchFamily="34" charset="0"/>
                <a:buChar char="•"/>
                <a:defRPr sz="1100">
                  <a:solidFill>
                    <a:srgbClr val="FB811C"/>
                  </a:solidFill>
                  <a:latin typeface="Segoe UI" panose="020B0502040204020203" pitchFamily="34" charset="0"/>
                </a:defRPr>
              </a:lvl2pPr>
            </a:lstStyle>
            <a:p>
              <a:r>
                <a:rPr lang="pt-BR" sz="2000">
                  <a:solidFill>
                    <a:srgbClr val="0F51A3"/>
                  </a:solidFill>
                  <a:latin typeface="Helvetica" panose="020B0604020202020204"/>
                  <a:cs typeface="Helvetica" panose="020B0604020202020204"/>
                </a:rPr>
                <a:t>TRABALHO</a:t>
              </a:r>
            </a:p>
          </p:txBody>
        </p:sp>
        <p:sp>
          <p:nvSpPr>
            <p:cNvPr id="25" name="CaixaDeTexto 24">
              <a:extLst>
                <a:ext uri="{FF2B5EF4-FFF2-40B4-BE49-F238E27FC236}">
                  <a16:creationId xmlns:a16="http://schemas.microsoft.com/office/drawing/2014/main" id="{A88918AE-EF10-2743-417E-C79A78EB3010}"/>
                </a:ext>
              </a:extLst>
            </p:cNvPr>
            <p:cNvSpPr txBox="1"/>
            <p:nvPr/>
          </p:nvSpPr>
          <p:spPr bwMode="auto">
            <a:xfrm>
              <a:off x="3844918" y="3409584"/>
              <a:ext cx="7694434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pt-BR"/>
              </a:defPPr>
              <a:lvl2pPr marL="288000" lvl="1" indent="-288000">
                <a:spcBef>
                  <a:spcPts val="600"/>
                </a:spcBef>
                <a:buFont typeface="Arial" panose="020B0604020202020204" pitchFamily="34" charset="0"/>
                <a:buChar char="•"/>
                <a:defRPr sz="1400">
                  <a:solidFill>
                    <a:schemeClr val="tx2"/>
                  </a:solidFill>
                  <a:latin typeface="Helvetica" panose="020B0604020202020204"/>
                  <a:cs typeface="Helvetica" panose="020B0604020202020204"/>
                </a:defRPr>
              </a:lvl2pPr>
            </a:lstStyle>
            <a:p>
              <a:pPr marL="0" lvl="1" indent="0">
                <a:spcBef>
                  <a:spcPts val="1200"/>
                </a:spcBef>
                <a:buNone/>
              </a:pPr>
              <a:r>
                <a:rPr lang="pt-BR" sz="1800" dirty="0">
                  <a:solidFill>
                    <a:srgbClr val="0F51A3"/>
                  </a:solidFill>
                </a:rPr>
                <a:t>Em áreas com acesso a rede de esgoto a probabilidade da falta no trabalho diminui cerca de 20%</a:t>
              </a:r>
            </a:p>
          </p:txBody>
        </p:sp>
        <p:sp>
          <p:nvSpPr>
            <p:cNvPr id="23" name="Arrow: Chevron 30">
              <a:extLst>
                <a:ext uri="{FF2B5EF4-FFF2-40B4-BE49-F238E27FC236}">
                  <a16:creationId xmlns:a16="http://schemas.microsoft.com/office/drawing/2014/main" id="{8ECC126F-9DA8-E151-0FDF-BE8B67A1F34D}"/>
                </a:ext>
              </a:extLst>
            </p:cNvPr>
            <p:cNvSpPr/>
            <p:nvPr/>
          </p:nvSpPr>
          <p:spPr>
            <a:xfrm>
              <a:off x="3493286" y="3093674"/>
              <a:ext cx="250032" cy="293267"/>
            </a:xfrm>
            <a:prstGeom prst="chevr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0F51A3"/>
                </a:solidFill>
              </a:endParaRPr>
            </a:p>
          </p:txBody>
        </p:sp>
        <p:pic>
          <p:nvPicPr>
            <p:cNvPr id="47" name="Graphic 46" descr="Briefcase with solid fill">
              <a:extLst>
                <a:ext uri="{FF2B5EF4-FFF2-40B4-BE49-F238E27FC236}">
                  <a16:creationId xmlns:a16="http://schemas.microsoft.com/office/drawing/2014/main" id="{4F6A8C78-93EA-027C-AFF9-3215BF66D63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1839091" y="3257319"/>
              <a:ext cx="614159" cy="614159"/>
            </a:xfrm>
            <a:prstGeom prst="rect">
              <a:avLst/>
            </a:prstGeom>
          </p:spPr>
        </p:pic>
      </p:grpSp>
      <p:grpSp>
        <p:nvGrpSpPr>
          <p:cNvPr id="46" name="Agrupar 45">
            <a:extLst>
              <a:ext uri="{FF2B5EF4-FFF2-40B4-BE49-F238E27FC236}">
                <a16:creationId xmlns:a16="http://schemas.microsoft.com/office/drawing/2014/main" id="{375604CB-E576-3A1C-3AEA-29B28F3769FD}"/>
              </a:ext>
            </a:extLst>
          </p:cNvPr>
          <p:cNvGrpSpPr/>
          <p:nvPr/>
        </p:nvGrpSpPr>
        <p:grpSpPr>
          <a:xfrm>
            <a:off x="3452955" y="4594327"/>
            <a:ext cx="8983462" cy="707886"/>
            <a:chOff x="3452955" y="4072041"/>
            <a:chExt cx="9327530" cy="707886"/>
          </a:xfrm>
        </p:grpSpPr>
        <p:sp>
          <p:nvSpPr>
            <p:cNvPr id="30" name="CaixaDeTexto 23">
              <a:extLst>
                <a:ext uri="{FF2B5EF4-FFF2-40B4-BE49-F238E27FC236}">
                  <a16:creationId xmlns:a16="http://schemas.microsoft.com/office/drawing/2014/main" id="{FA73B544-E990-8A2D-6950-F3F3C19F7894}"/>
                </a:ext>
              </a:extLst>
            </p:cNvPr>
            <p:cNvSpPr txBox="1"/>
            <p:nvPr/>
          </p:nvSpPr>
          <p:spPr>
            <a:xfrm>
              <a:off x="3844918" y="4072041"/>
              <a:ext cx="8568000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1600" b="1" i="0">
                  <a:effectLst/>
                </a:defRPr>
              </a:lvl1pPr>
              <a:lvl2pPr lvl="1" indent="-285750">
                <a:buFont typeface="Arial" panose="020B0604020202020204" pitchFamily="34" charset="0"/>
                <a:buChar char="•"/>
                <a:defRPr sz="1100">
                  <a:solidFill>
                    <a:srgbClr val="FB811C"/>
                  </a:solidFill>
                  <a:latin typeface="Segoe UI" panose="020B0502040204020203" pitchFamily="34" charset="0"/>
                </a:defRPr>
              </a:lvl2pPr>
            </a:lstStyle>
            <a:p>
              <a:r>
                <a:rPr lang="pt-BR" sz="2000">
                  <a:solidFill>
                    <a:srgbClr val="0F51A3"/>
                  </a:solidFill>
                  <a:latin typeface="Helvetica" panose="020B0604020202020204"/>
                  <a:cs typeface="Helvetica" panose="020B0604020202020204"/>
                </a:rPr>
                <a:t>TURISMO</a:t>
              </a:r>
            </a:p>
          </p:txBody>
        </p:sp>
        <p:sp>
          <p:nvSpPr>
            <p:cNvPr id="31" name="CaixaDeTexto 24">
              <a:extLst>
                <a:ext uri="{FF2B5EF4-FFF2-40B4-BE49-F238E27FC236}">
                  <a16:creationId xmlns:a16="http://schemas.microsoft.com/office/drawing/2014/main" id="{D1C2C799-2B0A-7665-BABD-F984131E34D9}"/>
                </a:ext>
              </a:extLst>
            </p:cNvPr>
            <p:cNvSpPr txBox="1"/>
            <p:nvPr/>
          </p:nvSpPr>
          <p:spPr bwMode="auto">
            <a:xfrm>
              <a:off x="3844918" y="4410595"/>
              <a:ext cx="893556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pt-BR"/>
              </a:defPPr>
              <a:lvl2pPr marL="288000" lvl="1" indent="-288000">
                <a:spcBef>
                  <a:spcPts val="600"/>
                </a:spcBef>
                <a:buFont typeface="Arial" panose="020B0604020202020204" pitchFamily="34" charset="0"/>
                <a:buChar char="•"/>
                <a:defRPr sz="1400">
                  <a:solidFill>
                    <a:schemeClr val="tx2"/>
                  </a:solidFill>
                  <a:latin typeface="Helvetica" panose="020B0604020202020204"/>
                  <a:cs typeface="Helvetica" panose="020B0604020202020204"/>
                </a:defRPr>
              </a:lvl2pPr>
            </a:lstStyle>
            <a:p>
              <a:pPr marL="0" lvl="1" indent="0">
                <a:spcBef>
                  <a:spcPts val="1200"/>
                </a:spcBef>
                <a:buNone/>
              </a:pPr>
              <a:r>
                <a:rPr lang="pt-BR" sz="1800">
                  <a:solidFill>
                    <a:srgbClr val="0F51A3"/>
                  </a:solidFill>
                </a:rPr>
                <a:t>Melhores condições sanitárias atraem mais de 30% o número de turistas</a:t>
              </a:r>
            </a:p>
          </p:txBody>
        </p:sp>
        <p:sp>
          <p:nvSpPr>
            <p:cNvPr id="29" name="Arrow: Chevron 30">
              <a:extLst>
                <a:ext uri="{FF2B5EF4-FFF2-40B4-BE49-F238E27FC236}">
                  <a16:creationId xmlns:a16="http://schemas.microsoft.com/office/drawing/2014/main" id="{FB72F12A-EB90-9F40-F442-D1AB0BEB6C85}"/>
                </a:ext>
              </a:extLst>
            </p:cNvPr>
            <p:cNvSpPr/>
            <p:nvPr/>
          </p:nvSpPr>
          <p:spPr>
            <a:xfrm>
              <a:off x="3452955" y="4094685"/>
              <a:ext cx="290363" cy="293267"/>
            </a:xfrm>
            <a:prstGeom prst="chevr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0F51A3"/>
                </a:solidFill>
              </a:endParaRPr>
            </a:p>
          </p:txBody>
        </p:sp>
        <p:pic>
          <p:nvPicPr>
            <p:cNvPr id="49" name="Graphic 48" descr="Tropical scene with solid fill">
              <a:extLst>
                <a:ext uri="{FF2B5EF4-FFF2-40B4-BE49-F238E27FC236}">
                  <a16:creationId xmlns:a16="http://schemas.microsoft.com/office/drawing/2014/main" id="{0F52B40A-1037-57D5-DC7B-76A04FFB8FD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1798760" y="4159627"/>
              <a:ext cx="614159" cy="614159"/>
            </a:xfrm>
            <a:prstGeom prst="rect">
              <a:avLst/>
            </a:prstGeom>
          </p:spPr>
        </p:pic>
      </p:grpSp>
      <p:grpSp>
        <p:nvGrpSpPr>
          <p:cNvPr id="44" name="Agrupar 43">
            <a:extLst>
              <a:ext uri="{FF2B5EF4-FFF2-40B4-BE49-F238E27FC236}">
                <a16:creationId xmlns:a16="http://schemas.microsoft.com/office/drawing/2014/main" id="{E23EC418-6693-7C5B-534D-5A0AEBFC8C8C}"/>
              </a:ext>
            </a:extLst>
          </p:cNvPr>
          <p:cNvGrpSpPr/>
          <p:nvPr/>
        </p:nvGrpSpPr>
        <p:grpSpPr>
          <a:xfrm>
            <a:off x="3452955" y="5565535"/>
            <a:ext cx="8983462" cy="1212393"/>
            <a:chOff x="3452955" y="4920288"/>
            <a:chExt cx="9327530" cy="1212393"/>
          </a:xfrm>
        </p:grpSpPr>
        <p:sp>
          <p:nvSpPr>
            <p:cNvPr id="37" name="CaixaDeTexto 23">
              <a:extLst>
                <a:ext uri="{FF2B5EF4-FFF2-40B4-BE49-F238E27FC236}">
                  <a16:creationId xmlns:a16="http://schemas.microsoft.com/office/drawing/2014/main" id="{6B402CAC-8BD4-E05D-F08C-CCC23B824697}"/>
                </a:ext>
              </a:extLst>
            </p:cNvPr>
            <p:cNvSpPr txBox="1"/>
            <p:nvPr/>
          </p:nvSpPr>
          <p:spPr>
            <a:xfrm>
              <a:off x="3844918" y="4920288"/>
              <a:ext cx="8568000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1600" b="1" i="0">
                  <a:effectLst/>
                </a:defRPr>
              </a:lvl1pPr>
              <a:lvl2pPr lvl="1" indent="-285750">
                <a:buFont typeface="Arial" panose="020B0604020202020204" pitchFamily="34" charset="0"/>
                <a:buChar char="•"/>
                <a:defRPr sz="1100">
                  <a:solidFill>
                    <a:srgbClr val="FB811C"/>
                  </a:solidFill>
                  <a:latin typeface="Segoe UI" panose="020B0502040204020203" pitchFamily="34" charset="0"/>
                </a:defRPr>
              </a:lvl2pPr>
            </a:lstStyle>
            <a:p>
              <a:r>
                <a:rPr lang="pt-BR" sz="2000">
                  <a:solidFill>
                    <a:srgbClr val="0F51A3"/>
                  </a:solidFill>
                  <a:latin typeface="Helvetica" panose="020B0604020202020204"/>
                  <a:cs typeface="Helvetica" panose="020B0604020202020204"/>
                </a:rPr>
                <a:t>VALORIZAÇÃO</a:t>
              </a:r>
            </a:p>
          </p:txBody>
        </p:sp>
        <p:sp>
          <p:nvSpPr>
            <p:cNvPr id="38" name="CaixaDeTexto 24">
              <a:extLst>
                <a:ext uri="{FF2B5EF4-FFF2-40B4-BE49-F238E27FC236}">
                  <a16:creationId xmlns:a16="http://schemas.microsoft.com/office/drawing/2014/main" id="{C0A17B0F-EF36-FE50-0C3A-C70E805AB539}"/>
                </a:ext>
              </a:extLst>
            </p:cNvPr>
            <p:cNvSpPr txBox="1"/>
            <p:nvPr/>
          </p:nvSpPr>
          <p:spPr bwMode="auto">
            <a:xfrm>
              <a:off x="3844918" y="5258842"/>
              <a:ext cx="8935567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pt-BR"/>
              </a:defPPr>
              <a:lvl2pPr marL="288000" lvl="1" indent="-288000">
                <a:spcBef>
                  <a:spcPts val="600"/>
                </a:spcBef>
                <a:buFont typeface="Arial" panose="020B0604020202020204" pitchFamily="34" charset="0"/>
                <a:buChar char="•"/>
                <a:defRPr sz="1400">
                  <a:solidFill>
                    <a:schemeClr val="tx2"/>
                  </a:solidFill>
                  <a:latin typeface="Helvetica" panose="020B0604020202020204"/>
                  <a:cs typeface="Helvetica" panose="020B0604020202020204"/>
                </a:defRPr>
              </a:lvl2pPr>
            </a:lstStyle>
            <a:p>
              <a:pPr marL="0" lvl="1" indent="0">
                <a:spcBef>
                  <a:spcPts val="1200"/>
                </a:spcBef>
                <a:buNone/>
              </a:pPr>
              <a:r>
                <a:rPr lang="pt-BR" sz="1800">
                  <a:solidFill>
                    <a:srgbClr val="0F51A3"/>
                  </a:solidFill>
                </a:rPr>
                <a:t>Imóveis em áreas com saneamento chegam a valer quase 15% a mais do que em outras</a:t>
              </a:r>
            </a:p>
          </p:txBody>
        </p:sp>
        <p:sp>
          <p:nvSpPr>
            <p:cNvPr id="36" name="Arrow: Chevron 30">
              <a:extLst>
                <a:ext uri="{FF2B5EF4-FFF2-40B4-BE49-F238E27FC236}">
                  <a16:creationId xmlns:a16="http://schemas.microsoft.com/office/drawing/2014/main" id="{7A1F1A68-2737-D65B-6091-CAEE12441E46}"/>
                </a:ext>
              </a:extLst>
            </p:cNvPr>
            <p:cNvSpPr/>
            <p:nvPr/>
          </p:nvSpPr>
          <p:spPr>
            <a:xfrm>
              <a:off x="3452955" y="4942932"/>
              <a:ext cx="290363" cy="293267"/>
            </a:xfrm>
            <a:prstGeom prst="chevr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0F51A3"/>
                </a:solidFill>
              </a:endParaRPr>
            </a:p>
          </p:txBody>
        </p:sp>
        <p:pic>
          <p:nvPicPr>
            <p:cNvPr id="51" name="Graphic 50" descr="Home with solid fill">
              <a:extLst>
                <a:ext uri="{FF2B5EF4-FFF2-40B4-BE49-F238E27FC236}">
                  <a16:creationId xmlns:a16="http://schemas.microsoft.com/office/drawing/2014/main" id="{9F65C7FE-429D-7ECE-1E4A-3FCE0E4EE5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1798760" y="5518522"/>
              <a:ext cx="614159" cy="614159"/>
            </a:xfrm>
            <a:prstGeom prst="rect">
              <a:avLst/>
            </a:prstGeom>
          </p:spPr>
        </p:pic>
      </p:grpSp>
      <p:grpSp>
        <p:nvGrpSpPr>
          <p:cNvPr id="50" name="Agrupar 49">
            <a:extLst>
              <a:ext uri="{FF2B5EF4-FFF2-40B4-BE49-F238E27FC236}">
                <a16:creationId xmlns:a16="http://schemas.microsoft.com/office/drawing/2014/main" id="{2E70ABF5-92AC-466E-25B5-401C96992F7E}"/>
              </a:ext>
            </a:extLst>
          </p:cNvPr>
          <p:cNvGrpSpPr/>
          <p:nvPr/>
        </p:nvGrpSpPr>
        <p:grpSpPr>
          <a:xfrm>
            <a:off x="3452956" y="2417044"/>
            <a:ext cx="8727307" cy="825399"/>
            <a:chOff x="3452955" y="2241821"/>
            <a:chExt cx="9061564" cy="825399"/>
          </a:xfrm>
        </p:grpSpPr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id="{7E981A65-39DF-C652-B330-461681711A75}"/>
                </a:ext>
              </a:extLst>
            </p:cNvPr>
            <p:cNvSpPr txBox="1"/>
            <p:nvPr/>
          </p:nvSpPr>
          <p:spPr>
            <a:xfrm>
              <a:off x="3844918" y="2241821"/>
              <a:ext cx="8568000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1600" b="1" i="0">
                  <a:effectLst/>
                </a:defRPr>
              </a:lvl1pPr>
              <a:lvl2pPr lvl="1" indent="-285750">
                <a:buFont typeface="Arial" panose="020B0604020202020204" pitchFamily="34" charset="0"/>
                <a:buChar char="•"/>
                <a:defRPr sz="1100">
                  <a:solidFill>
                    <a:srgbClr val="FB811C"/>
                  </a:solidFill>
                  <a:latin typeface="Segoe UI" panose="020B0502040204020203" pitchFamily="34" charset="0"/>
                </a:defRPr>
              </a:lvl2pPr>
            </a:lstStyle>
            <a:p>
              <a:r>
                <a:rPr lang="pt-BR" sz="2000">
                  <a:solidFill>
                    <a:srgbClr val="0F51A3"/>
                  </a:solidFill>
                  <a:latin typeface="Helvetica" panose="020B0604020202020204"/>
                  <a:cs typeface="Helvetica" panose="020B0604020202020204"/>
                </a:rPr>
                <a:t>EDUCAÇÃO</a:t>
              </a:r>
            </a:p>
          </p:txBody>
        </p:sp>
        <p:sp>
          <p:nvSpPr>
            <p:cNvPr id="19" name="CaixaDeTexto 18">
              <a:extLst>
                <a:ext uri="{FF2B5EF4-FFF2-40B4-BE49-F238E27FC236}">
                  <a16:creationId xmlns:a16="http://schemas.microsoft.com/office/drawing/2014/main" id="{5DE5B750-0E74-7628-0D40-6B4C93D8D65D}"/>
                </a:ext>
              </a:extLst>
            </p:cNvPr>
            <p:cNvSpPr txBox="1"/>
            <p:nvPr/>
          </p:nvSpPr>
          <p:spPr bwMode="auto">
            <a:xfrm>
              <a:off x="3844918" y="2599801"/>
              <a:ext cx="85680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0" lvl="1">
                <a:spcBef>
                  <a:spcPts val="1200"/>
                </a:spcBef>
              </a:pPr>
              <a:r>
                <a:rPr lang="pt-BR" dirty="0">
                  <a:solidFill>
                    <a:srgbClr val="0F51A3"/>
                  </a:solidFill>
                  <a:latin typeface="Helvetica" panose="020B0604020202020204"/>
                  <a:cs typeface="Helvetica" panose="020B0604020202020204"/>
                </a:rPr>
                <a:t>A universalização (esgoto e água) - reduz mais de 7 % no atraso escolar</a:t>
              </a:r>
            </a:p>
          </p:txBody>
        </p:sp>
        <p:sp>
          <p:nvSpPr>
            <p:cNvPr id="17" name="Arrow: Chevron 29">
              <a:extLst>
                <a:ext uri="{FF2B5EF4-FFF2-40B4-BE49-F238E27FC236}">
                  <a16:creationId xmlns:a16="http://schemas.microsoft.com/office/drawing/2014/main" id="{21DB9278-B15D-0F7C-538B-9BFEA7E137E0}"/>
                </a:ext>
              </a:extLst>
            </p:cNvPr>
            <p:cNvSpPr/>
            <p:nvPr/>
          </p:nvSpPr>
          <p:spPr>
            <a:xfrm>
              <a:off x="3452955" y="2271803"/>
              <a:ext cx="290363" cy="293267"/>
            </a:xfrm>
            <a:prstGeom prst="chevr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0F51A3"/>
                </a:solidFill>
              </a:endParaRPr>
            </a:p>
          </p:txBody>
        </p:sp>
        <p:pic>
          <p:nvPicPr>
            <p:cNvPr id="55" name="Graphic 54" descr="Books with solid fill">
              <a:extLst>
                <a:ext uri="{FF2B5EF4-FFF2-40B4-BE49-F238E27FC236}">
                  <a16:creationId xmlns:a16="http://schemas.microsoft.com/office/drawing/2014/main" id="{53426C74-C9F1-FFAC-32E9-6F3E51B645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1900360" y="2453061"/>
              <a:ext cx="614159" cy="614159"/>
            </a:xfrm>
            <a:prstGeom prst="rect">
              <a:avLst/>
            </a:prstGeom>
          </p:spPr>
        </p:pic>
      </p:grpSp>
      <p:sp>
        <p:nvSpPr>
          <p:cNvPr id="61" name="TextBox 22">
            <a:extLst>
              <a:ext uri="{FF2B5EF4-FFF2-40B4-BE49-F238E27FC236}">
                <a16:creationId xmlns:a16="http://schemas.microsoft.com/office/drawing/2014/main" id="{2FD8C182-09D1-2407-A435-350AF96ADF4A}"/>
              </a:ext>
            </a:extLst>
          </p:cNvPr>
          <p:cNvSpPr txBox="1">
            <a:spLocks/>
          </p:cNvSpPr>
          <p:nvPr/>
        </p:nvSpPr>
        <p:spPr>
          <a:xfrm>
            <a:off x="5647364" y="340498"/>
            <a:ext cx="6714021" cy="5665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084"/>
              </a:lnSpc>
            </a:pPr>
            <a:r>
              <a:rPr lang="pt-BR" sz="2400" spc="-134">
                <a:solidFill>
                  <a:srgbClr val="000000"/>
                </a:solidFill>
                <a:latin typeface="Montserrat" panose="00000500000000000000" pitchFamily="2" charset="0"/>
              </a:rPr>
              <a:t>CONCESSÃO PLENA | Benefícios e vantagens</a:t>
            </a:r>
          </a:p>
        </p:txBody>
      </p:sp>
    </p:spTree>
    <p:extLst>
      <p:ext uri="{BB962C8B-B14F-4D97-AF65-F5344CB8AC3E}">
        <p14:creationId xmlns:p14="http://schemas.microsoft.com/office/powerpoint/2010/main" val="21259057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2">
            <a:extLst>
              <a:ext uri="{FF2B5EF4-FFF2-40B4-BE49-F238E27FC236}">
                <a16:creationId xmlns:a16="http://schemas.microsoft.com/office/drawing/2014/main" id="{2AA36605-B9E9-14DD-BF28-B5CD19ED0B54}"/>
              </a:ext>
            </a:extLst>
          </p:cNvPr>
          <p:cNvSpPr txBox="1">
            <a:spLocks/>
          </p:cNvSpPr>
          <p:nvPr/>
        </p:nvSpPr>
        <p:spPr>
          <a:xfrm>
            <a:off x="5795156" y="340498"/>
            <a:ext cx="8074003" cy="5665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084"/>
              </a:lnSpc>
            </a:pPr>
            <a:r>
              <a:rPr lang="pt-BR" sz="2400" spc="-134">
                <a:solidFill>
                  <a:srgbClr val="000000"/>
                </a:solidFill>
                <a:latin typeface="Montserrat" panose="00000500000000000000" pitchFamily="2" charset="0"/>
              </a:rPr>
              <a:t>CONCESSÃO PLENA | Resultados Almejados</a:t>
            </a:r>
          </a:p>
        </p:txBody>
      </p:sp>
      <p:sp>
        <p:nvSpPr>
          <p:cNvPr id="4" name="Retângulo 1">
            <a:extLst>
              <a:ext uri="{FF2B5EF4-FFF2-40B4-BE49-F238E27FC236}">
                <a16:creationId xmlns:a16="http://schemas.microsoft.com/office/drawing/2014/main" id="{72F3906C-8F84-1E0E-74FB-9AFCE49F8D5A}"/>
              </a:ext>
            </a:extLst>
          </p:cNvPr>
          <p:cNvSpPr/>
          <p:nvPr/>
        </p:nvSpPr>
        <p:spPr>
          <a:xfrm>
            <a:off x="7915898" y="3954335"/>
            <a:ext cx="2724150" cy="2370749"/>
          </a:xfrm>
          <a:prstGeom prst="rect">
            <a:avLst/>
          </a:prstGeom>
          <a:solidFill>
            <a:srgbClr val="0F51A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/>
          <a:p>
            <a:pPr algn="ctr"/>
            <a:endParaRPr lang="pt-BR" sz="1400" b="1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endParaRPr lang="pt-BR" sz="1400" b="1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endParaRPr lang="pt-BR" sz="1400" b="1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endParaRPr lang="pt-BR" sz="1400" b="1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r>
              <a:rPr lang="pt-BR" sz="1400" b="1">
                <a:latin typeface="Helvetica" panose="020B0604020202020204" pitchFamily="34" charset="0"/>
                <a:cs typeface="Helvetica" panose="020B0604020202020204" pitchFamily="34" charset="0"/>
              </a:rPr>
              <a:t>DESEMPENHO DA CONCESSIONÁRIA</a:t>
            </a:r>
            <a:endParaRPr lang="pt-BR" sz="1400" b="1">
              <a:solidFill>
                <a:srgbClr val="FCA76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r>
              <a:rPr lang="pt-BR" sz="1400" b="1">
                <a:solidFill>
                  <a:srgbClr val="FCA7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Conforme Caderno de Encargos e Metas Objetivas e possibilidade de redução de tarifa</a:t>
            </a:r>
          </a:p>
        </p:txBody>
      </p:sp>
      <p:sp>
        <p:nvSpPr>
          <p:cNvPr id="5" name="Retângulo 2">
            <a:extLst>
              <a:ext uri="{FF2B5EF4-FFF2-40B4-BE49-F238E27FC236}">
                <a16:creationId xmlns:a16="http://schemas.microsoft.com/office/drawing/2014/main" id="{C3257DC6-5A8A-16CC-3697-E98488F03F5E}"/>
              </a:ext>
            </a:extLst>
          </p:cNvPr>
          <p:cNvSpPr/>
          <p:nvPr/>
        </p:nvSpPr>
        <p:spPr>
          <a:xfrm>
            <a:off x="9011265" y="4627011"/>
            <a:ext cx="533417" cy="24727"/>
          </a:xfrm>
          <a:prstGeom prst="rect">
            <a:avLst/>
          </a:prstGeom>
          <a:solidFill>
            <a:srgbClr val="FB933D"/>
          </a:solidFill>
          <a:ln>
            <a:solidFill>
              <a:srgbClr val="FB9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" name="Retângulo 3">
            <a:extLst>
              <a:ext uri="{FF2B5EF4-FFF2-40B4-BE49-F238E27FC236}">
                <a16:creationId xmlns:a16="http://schemas.microsoft.com/office/drawing/2014/main" id="{814D7E28-B2DA-75EB-5781-A4A405723CD8}"/>
              </a:ext>
            </a:extLst>
          </p:cNvPr>
          <p:cNvSpPr/>
          <p:nvPr/>
        </p:nvSpPr>
        <p:spPr>
          <a:xfrm>
            <a:off x="5008989" y="3950595"/>
            <a:ext cx="2725200" cy="2370749"/>
          </a:xfrm>
          <a:prstGeom prst="rect">
            <a:avLst/>
          </a:prstGeom>
          <a:solidFill>
            <a:srgbClr val="0F51A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/>
          <a:p>
            <a:pPr algn="ctr"/>
            <a:endParaRPr lang="pt-BR" sz="1400" b="1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endParaRPr lang="pt-BR" sz="1400" b="1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endParaRPr lang="pt-BR" sz="1400" b="1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endParaRPr lang="pt-BR" sz="1400" b="1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r>
              <a:rPr lang="pt-BR" sz="1400" b="1">
                <a:latin typeface="Helvetica" panose="020B0604020202020204" pitchFamily="34" charset="0"/>
                <a:cs typeface="Helvetica" panose="020B0604020202020204" pitchFamily="34" charset="0"/>
              </a:rPr>
              <a:t>CRITÉRIO DE JULGAMENTO DO LEILÃO</a:t>
            </a:r>
          </a:p>
          <a:p>
            <a:pPr algn="ctr"/>
            <a:r>
              <a:rPr lang="pt-BR" sz="1400" b="1">
                <a:solidFill>
                  <a:srgbClr val="FCA7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HÍBRIDO</a:t>
            </a:r>
          </a:p>
          <a:p>
            <a:pPr algn="ctr"/>
            <a:r>
              <a:rPr lang="pt-BR" sz="1400">
                <a:latin typeface="Helvetica" panose="020B0604020202020204" pitchFamily="34" charset="0"/>
                <a:cs typeface="Helvetica" panose="020B0604020202020204" pitchFamily="34" charset="0"/>
              </a:rPr>
              <a:t>Menor Tarifa e </a:t>
            </a:r>
            <a:br>
              <a:rPr lang="pt-BR" sz="1400"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pt-BR" sz="1400">
                <a:latin typeface="Helvetica" panose="020B0604020202020204" pitchFamily="34" charset="0"/>
                <a:cs typeface="Helvetica" panose="020B0604020202020204" pitchFamily="34" charset="0"/>
              </a:rPr>
              <a:t>Maior Outorga Fixa</a:t>
            </a:r>
          </a:p>
        </p:txBody>
      </p:sp>
      <p:sp>
        <p:nvSpPr>
          <p:cNvPr id="7" name="Retângulo 4">
            <a:extLst>
              <a:ext uri="{FF2B5EF4-FFF2-40B4-BE49-F238E27FC236}">
                <a16:creationId xmlns:a16="http://schemas.microsoft.com/office/drawing/2014/main" id="{2AA76BC2-EE4D-6990-67D6-D6BF1BA7AAAE}"/>
              </a:ext>
            </a:extLst>
          </p:cNvPr>
          <p:cNvSpPr/>
          <p:nvPr/>
        </p:nvSpPr>
        <p:spPr>
          <a:xfrm>
            <a:off x="6104356" y="4627011"/>
            <a:ext cx="533417" cy="24727"/>
          </a:xfrm>
          <a:prstGeom prst="rect">
            <a:avLst/>
          </a:prstGeom>
          <a:solidFill>
            <a:srgbClr val="FB933D"/>
          </a:solidFill>
          <a:ln>
            <a:solidFill>
              <a:srgbClr val="FB9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8" name="Retângulo 5">
            <a:extLst>
              <a:ext uri="{FF2B5EF4-FFF2-40B4-BE49-F238E27FC236}">
                <a16:creationId xmlns:a16="http://schemas.microsoft.com/office/drawing/2014/main" id="{38BE9C66-B181-86A3-A299-00480CCBC015}"/>
              </a:ext>
            </a:extLst>
          </p:cNvPr>
          <p:cNvSpPr/>
          <p:nvPr/>
        </p:nvSpPr>
        <p:spPr>
          <a:xfrm>
            <a:off x="2102080" y="3950594"/>
            <a:ext cx="2725200" cy="2370750"/>
          </a:xfrm>
          <a:prstGeom prst="rect">
            <a:avLst/>
          </a:prstGeom>
          <a:solidFill>
            <a:srgbClr val="0F51A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/>
          <a:p>
            <a:pPr algn="ctr"/>
            <a:endParaRPr lang="pt-BR" sz="1400" b="1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endParaRPr lang="pt-BR" sz="1400" b="1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endParaRPr lang="pt-BR" sz="1400" b="1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endParaRPr lang="pt-BR" sz="1400" b="1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r>
              <a:rPr lang="pt-BR" sz="1400" b="1">
                <a:latin typeface="Helvetica" panose="020B0604020202020204" pitchFamily="34" charset="0"/>
                <a:cs typeface="Helvetica" panose="020B0604020202020204" pitchFamily="34" charset="0"/>
              </a:rPr>
              <a:t>INVESTIMENTOS PREVISTOS</a:t>
            </a:r>
          </a:p>
          <a:p>
            <a:pPr algn="ctr"/>
            <a:r>
              <a:rPr lang="pt-BR" sz="1400" b="1" err="1">
                <a:solidFill>
                  <a:srgbClr val="FCA7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Capex</a:t>
            </a:r>
            <a:r>
              <a:rPr lang="pt-BR" sz="1400" b="1">
                <a:solidFill>
                  <a:srgbClr val="FCA7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mínimo de R$ 10 bi</a:t>
            </a:r>
          </a:p>
          <a:p>
            <a:pPr algn="ctr"/>
            <a:r>
              <a:rPr lang="pt-BR" sz="1400">
                <a:latin typeface="Helvetica" panose="020B0604020202020204" pitchFamily="34" charset="0"/>
                <a:cs typeface="Helvetica" panose="020B0604020202020204" pitchFamily="34" charset="0"/>
              </a:rPr>
              <a:t>integralmente realizados pela</a:t>
            </a:r>
          </a:p>
          <a:p>
            <a:pPr algn="ctr"/>
            <a:r>
              <a:rPr lang="pt-BR" sz="1400">
                <a:latin typeface="Helvetica" panose="020B0604020202020204" pitchFamily="34" charset="0"/>
                <a:cs typeface="Helvetica" panose="020B0604020202020204" pitchFamily="34" charset="0"/>
              </a:rPr>
              <a:t>Concessionária, garantindo a universalização dos serviços de Água e Esgoto</a:t>
            </a:r>
          </a:p>
          <a:p>
            <a:pPr algn="ctr"/>
            <a:endParaRPr lang="pt-BR" sz="140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endParaRPr lang="pt-BR" sz="140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endParaRPr lang="pt-BR" sz="1400" b="1">
              <a:solidFill>
                <a:srgbClr val="FCA76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46A38808-B37B-8E25-5A12-D9816C943904}"/>
              </a:ext>
            </a:extLst>
          </p:cNvPr>
          <p:cNvSpPr/>
          <p:nvPr/>
        </p:nvSpPr>
        <p:spPr>
          <a:xfrm>
            <a:off x="3176181" y="4627011"/>
            <a:ext cx="533417" cy="24727"/>
          </a:xfrm>
          <a:prstGeom prst="rect">
            <a:avLst/>
          </a:prstGeom>
          <a:solidFill>
            <a:srgbClr val="FB933D"/>
          </a:solidFill>
          <a:ln>
            <a:solidFill>
              <a:srgbClr val="FB9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0" name="Retângulo 12">
            <a:extLst>
              <a:ext uri="{FF2B5EF4-FFF2-40B4-BE49-F238E27FC236}">
                <a16:creationId xmlns:a16="http://schemas.microsoft.com/office/drawing/2014/main" id="{873AE9D7-F401-67FA-75E1-6E5015370EE3}"/>
              </a:ext>
            </a:extLst>
          </p:cNvPr>
          <p:cNvSpPr/>
          <p:nvPr/>
        </p:nvSpPr>
        <p:spPr>
          <a:xfrm>
            <a:off x="5006469" y="1383745"/>
            <a:ext cx="2724150" cy="2370750"/>
          </a:xfrm>
          <a:prstGeom prst="rect">
            <a:avLst/>
          </a:prstGeom>
          <a:solidFill>
            <a:srgbClr val="0F51A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/>
          <a:p>
            <a:pPr algn="ctr"/>
            <a:endParaRPr lang="pt-BR" sz="1400" b="1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endParaRPr lang="pt-BR" sz="1400" b="1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endParaRPr lang="pt-BR" sz="1400" b="1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endParaRPr lang="pt-BR" sz="1400" b="1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r>
              <a:rPr lang="pt-BR" sz="1400" b="1">
                <a:latin typeface="Helvetica" panose="020B0604020202020204" pitchFamily="34" charset="0"/>
                <a:cs typeface="Helvetica" panose="020B0604020202020204" pitchFamily="34" charset="0"/>
              </a:rPr>
              <a:t>BENEFÍCIOS GERADOS</a:t>
            </a:r>
          </a:p>
          <a:p>
            <a:pPr algn="ctr"/>
            <a:r>
              <a:rPr lang="pt-BR" sz="1400" b="1">
                <a:solidFill>
                  <a:srgbClr val="FCA7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Melhora na qualidade de vida da população com o aumento da extensão da rede de abastamento de água e coleta de esgoto</a:t>
            </a:r>
          </a:p>
        </p:txBody>
      </p:sp>
      <p:sp>
        <p:nvSpPr>
          <p:cNvPr id="11" name="Retângulo 13">
            <a:extLst>
              <a:ext uri="{FF2B5EF4-FFF2-40B4-BE49-F238E27FC236}">
                <a16:creationId xmlns:a16="http://schemas.microsoft.com/office/drawing/2014/main" id="{C1E92925-B70E-D29C-3D99-CBABFC6CA41C}"/>
              </a:ext>
            </a:extLst>
          </p:cNvPr>
          <p:cNvSpPr/>
          <p:nvPr/>
        </p:nvSpPr>
        <p:spPr>
          <a:xfrm>
            <a:off x="6101836" y="2079783"/>
            <a:ext cx="532800" cy="25200"/>
          </a:xfrm>
          <a:prstGeom prst="rect">
            <a:avLst/>
          </a:prstGeom>
          <a:solidFill>
            <a:srgbClr val="FB933D"/>
          </a:solidFill>
          <a:ln w="12700">
            <a:solidFill>
              <a:srgbClr val="FB9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2" name="Retângulo 18">
            <a:extLst>
              <a:ext uri="{FF2B5EF4-FFF2-40B4-BE49-F238E27FC236}">
                <a16:creationId xmlns:a16="http://schemas.microsoft.com/office/drawing/2014/main" id="{174AEE6B-E9AB-E1F9-0611-AB54A129EC2B}"/>
              </a:ext>
            </a:extLst>
          </p:cNvPr>
          <p:cNvSpPr/>
          <p:nvPr/>
        </p:nvSpPr>
        <p:spPr>
          <a:xfrm>
            <a:off x="7868878" y="1403270"/>
            <a:ext cx="2725200" cy="2370750"/>
          </a:xfrm>
          <a:prstGeom prst="rect">
            <a:avLst/>
          </a:prstGeom>
          <a:solidFill>
            <a:srgbClr val="0F51A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/>
          <a:p>
            <a:pPr algn="ctr"/>
            <a:endParaRPr lang="pt-BR" sz="14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endParaRPr lang="pt-BR" sz="14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endParaRPr lang="pt-BR" sz="14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endParaRPr lang="pt-BR" sz="14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r>
              <a:rPr lang="pt-BR" sz="1400" b="1" dirty="0">
                <a:latin typeface="Helvetica" panose="020B0604020202020204" pitchFamily="34" charset="0"/>
                <a:cs typeface="Helvetica" panose="020B0604020202020204" pitchFamily="34" charset="0"/>
              </a:rPr>
              <a:t>OBJETO DA CONCESSÃO</a:t>
            </a:r>
            <a:br>
              <a:rPr lang="pt-BR" sz="1400" b="1" dirty="0"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pt-BR" sz="1400" b="1" dirty="0">
                <a:solidFill>
                  <a:srgbClr val="FCA7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Sistema de Abastecimento de Água e Esgotamento Sanitário de 224 municípios</a:t>
            </a:r>
          </a:p>
          <a:p>
            <a:pPr algn="ctr"/>
            <a:r>
              <a:rPr lang="pt-BR" sz="1400" dirty="0">
                <a:latin typeface="Helvetica" panose="020B0604020202020204" pitchFamily="34" charset="0"/>
                <a:cs typeface="Helvetica" panose="020B0604020202020204" pitchFamily="34" charset="0"/>
              </a:rPr>
              <a:t>Prazo - 35 anos (2058)</a:t>
            </a:r>
          </a:p>
        </p:txBody>
      </p:sp>
      <p:sp>
        <p:nvSpPr>
          <p:cNvPr id="13" name="Retângulo 23">
            <a:extLst>
              <a:ext uri="{FF2B5EF4-FFF2-40B4-BE49-F238E27FC236}">
                <a16:creationId xmlns:a16="http://schemas.microsoft.com/office/drawing/2014/main" id="{9D5A3901-D480-1DA0-81DA-2AE27221E5D3}"/>
              </a:ext>
            </a:extLst>
          </p:cNvPr>
          <p:cNvSpPr/>
          <p:nvPr/>
        </p:nvSpPr>
        <p:spPr>
          <a:xfrm>
            <a:off x="2095501" y="1383745"/>
            <a:ext cx="2724150" cy="2370750"/>
          </a:xfrm>
          <a:prstGeom prst="rect">
            <a:avLst/>
          </a:prstGeom>
          <a:solidFill>
            <a:srgbClr val="0F51A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/>
          <a:p>
            <a:pPr algn="ctr"/>
            <a:endParaRPr lang="pt-BR" sz="1400" b="1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endParaRPr lang="pt-BR" sz="1400" b="1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endParaRPr lang="pt-BR" sz="1400" b="1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endParaRPr lang="pt-BR" sz="1400" b="1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r>
              <a:rPr lang="pt-BR" sz="1400" b="1">
                <a:latin typeface="Helvetica" panose="020B0604020202020204" pitchFamily="34" charset="0"/>
                <a:cs typeface="Helvetica" panose="020B0604020202020204" pitchFamily="34" charset="0"/>
              </a:rPr>
              <a:t>OUTORGA FIXA</a:t>
            </a:r>
            <a:br>
              <a:rPr lang="pt-BR" sz="1400" b="1"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pt-BR" sz="1400" b="1">
                <a:solidFill>
                  <a:srgbClr val="FCA7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Mínima de ~ R$ 1 bi</a:t>
            </a:r>
          </a:p>
          <a:p>
            <a:pPr algn="ctr"/>
            <a:r>
              <a:rPr lang="pt-BR" sz="1400">
                <a:latin typeface="Helvetica" panose="020B0604020202020204" pitchFamily="34" charset="0"/>
                <a:cs typeface="Helvetica" panose="020B0604020202020204" pitchFamily="34" charset="0"/>
              </a:rPr>
              <a:t>(50% para Estado e 50% para municípios)</a:t>
            </a:r>
            <a:endParaRPr lang="pt-BR" sz="1400" b="1" baseline="30000">
              <a:solidFill>
                <a:srgbClr val="FCA76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r>
              <a:rPr lang="pt-BR" sz="1400">
                <a:latin typeface="Helvetica" panose="020B0604020202020204" pitchFamily="34" charset="0"/>
                <a:cs typeface="Helvetica" panose="020B0604020202020204" pitchFamily="34" charset="0"/>
              </a:rPr>
              <a:t>Com expectativa de ágios atrativos durante o certame </a:t>
            </a:r>
          </a:p>
        </p:txBody>
      </p:sp>
      <p:sp>
        <p:nvSpPr>
          <p:cNvPr id="14" name="Retângulo 24">
            <a:extLst>
              <a:ext uri="{FF2B5EF4-FFF2-40B4-BE49-F238E27FC236}">
                <a16:creationId xmlns:a16="http://schemas.microsoft.com/office/drawing/2014/main" id="{07DCC9CF-303C-5F34-D528-6B46F56C2E23}"/>
              </a:ext>
            </a:extLst>
          </p:cNvPr>
          <p:cNvSpPr/>
          <p:nvPr/>
        </p:nvSpPr>
        <p:spPr>
          <a:xfrm>
            <a:off x="3190868" y="2079783"/>
            <a:ext cx="532800" cy="25200"/>
          </a:xfrm>
          <a:prstGeom prst="rect">
            <a:avLst/>
          </a:prstGeom>
          <a:solidFill>
            <a:srgbClr val="FB933D"/>
          </a:solidFill>
          <a:ln w="12700">
            <a:solidFill>
              <a:srgbClr val="FB9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5" name="Gráfico 25" descr="Na mosca com preenchimento sólido">
            <a:extLst>
              <a:ext uri="{FF2B5EF4-FFF2-40B4-BE49-F238E27FC236}">
                <a16:creationId xmlns:a16="http://schemas.microsoft.com/office/drawing/2014/main" id="{5D6EA9B9-D67B-2047-0E1E-6CAD3407D2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49168" y="1461707"/>
            <a:ext cx="564620" cy="564620"/>
          </a:xfrm>
          <a:prstGeom prst="rect">
            <a:avLst/>
          </a:prstGeom>
        </p:spPr>
      </p:pic>
      <p:sp>
        <p:nvSpPr>
          <p:cNvPr id="16" name="Retângulo 26">
            <a:extLst>
              <a:ext uri="{FF2B5EF4-FFF2-40B4-BE49-F238E27FC236}">
                <a16:creationId xmlns:a16="http://schemas.microsoft.com/office/drawing/2014/main" id="{65E81D50-5A91-BE2E-E7BE-083D3928C796}"/>
              </a:ext>
            </a:extLst>
          </p:cNvPr>
          <p:cNvSpPr/>
          <p:nvPr/>
        </p:nvSpPr>
        <p:spPr>
          <a:xfrm>
            <a:off x="8964769" y="2079783"/>
            <a:ext cx="532800" cy="25200"/>
          </a:xfrm>
          <a:prstGeom prst="rect">
            <a:avLst/>
          </a:prstGeom>
          <a:solidFill>
            <a:srgbClr val="FB933D"/>
          </a:solidFill>
          <a:ln w="12700">
            <a:solidFill>
              <a:srgbClr val="FB9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7" name="Gráfico 27" descr="Martelo com preenchimento sólido">
            <a:extLst>
              <a:ext uri="{FF2B5EF4-FFF2-40B4-BE49-F238E27FC236}">
                <a16:creationId xmlns:a16="http://schemas.microsoft.com/office/drawing/2014/main" id="{FFC158DF-7247-C600-6EAE-1EEB40CCFF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79126" y="4040795"/>
            <a:ext cx="584926" cy="584926"/>
          </a:xfrm>
          <a:prstGeom prst="rect">
            <a:avLst/>
          </a:prstGeom>
        </p:spPr>
      </p:pic>
      <p:pic>
        <p:nvPicPr>
          <p:cNvPr id="18" name="Gráfico 29" descr="Engrenagens com preenchimento sólido">
            <a:extLst>
              <a:ext uri="{FF2B5EF4-FFF2-40B4-BE49-F238E27FC236}">
                <a16:creationId xmlns:a16="http://schemas.microsoft.com/office/drawing/2014/main" id="{E4D543B6-8FFB-98D4-241F-89122638A8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979906" y="4040795"/>
            <a:ext cx="596134" cy="584926"/>
          </a:xfrm>
          <a:prstGeom prst="rect">
            <a:avLst/>
          </a:prstGeom>
        </p:spPr>
      </p:pic>
      <p:pic>
        <p:nvPicPr>
          <p:cNvPr id="19" name="Gráfico 30" descr="Banco com preenchimento sólido">
            <a:extLst>
              <a:ext uri="{FF2B5EF4-FFF2-40B4-BE49-F238E27FC236}">
                <a16:creationId xmlns:a16="http://schemas.microsoft.com/office/drawing/2014/main" id="{53AB629F-8608-D6D6-F425-1D11FD8B844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152194" y="1438635"/>
            <a:ext cx="610765" cy="610765"/>
          </a:xfrm>
          <a:prstGeom prst="rect">
            <a:avLst/>
          </a:prstGeom>
        </p:spPr>
      </p:pic>
      <p:pic>
        <p:nvPicPr>
          <p:cNvPr id="20" name="Imagem 31" descr="Forma&#10;&#10;Descrição gerada automaticamente com confiança baixa">
            <a:extLst>
              <a:ext uri="{FF2B5EF4-FFF2-40B4-BE49-F238E27FC236}">
                <a16:creationId xmlns:a16="http://schemas.microsoft.com/office/drawing/2014/main" id="{DDF1C7E2-58D9-7BB4-84D0-BAEDB02A71B5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126" y="4063987"/>
            <a:ext cx="538542" cy="538542"/>
          </a:xfrm>
          <a:prstGeom prst="rect">
            <a:avLst/>
          </a:prstGeom>
        </p:spPr>
      </p:pic>
      <p:pic>
        <p:nvPicPr>
          <p:cNvPr id="21" name="Graphic 20" descr="Group with solid fill">
            <a:extLst>
              <a:ext uri="{FF2B5EF4-FFF2-40B4-BE49-F238E27FC236}">
                <a16:creationId xmlns:a16="http://schemas.microsoft.com/office/drawing/2014/main" id="{F058819C-7F6E-AEEB-ACF5-CF712C4B3E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963577" y="1321203"/>
            <a:ext cx="845628" cy="84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70849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QwI338.ivIRIujYRHnlA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8_Tema atual AeM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iseño personaliz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auto">
        <a:ln>
          <a:solidFill>
            <a:srgbClr val="00314B"/>
          </a:solidFill>
          <a:headEnd type="none" w="med" len="med"/>
          <a:tailEnd type="none" w="med" len="med"/>
        </a:ln>
        <a:effectLst/>
      </a:spPr>
      <a:bodyPr/>
      <a:lstStyle/>
      <a:style>
        <a:lnRef idx="3">
          <a:schemeClr val="accent2"/>
        </a:lnRef>
        <a:fillRef idx="0">
          <a:schemeClr val="accent2"/>
        </a:fillRef>
        <a:effectRef idx="2">
          <a:schemeClr val="accent2"/>
        </a:effectRef>
        <a:fontRef idx="minor">
          <a:schemeClr val="tx1"/>
        </a:fontRef>
      </a:style>
    </a:lnDef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wrap="square" rtlCol="0">
        <a:spAutoFit/>
      </a:bodyPr>
      <a:lstStyle>
        <a:defPPr algn="l" eaLnBrk="1" hangingPunct="1">
          <a:defRPr sz="1800" noProof="0" dirty="0" err="1" smtClean="0">
            <a:solidFill>
              <a:schemeClr val="tx2"/>
            </a:solidFill>
            <a:latin typeface="Calibri" pitchFamily="34" charset="0"/>
            <a:cs typeface="Calibri" pitchFamily="34" charset="0"/>
          </a:defRPr>
        </a:defPPr>
      </a:lstStyle>
    </a:txDef>
  </a:objectDefaults>
  <a:extraClrSchemeLst>
    <a:extraClrScheme>
      <a:clrScheme name="Diseño personalizado 1">
        <a:dk1>
          <a:srgbClr val="123E51"/>
        </a:dk1>
        <a:lt1>
          <a:srgbClr val="FFFFFF"/>
        </a:lt1>
        <a:dk2>
          <a:srgbClr val="00C6D7"/>
        </a:dk2>
        <a:lt2>
          <a:srgbClr val="929292"/>
        </a:lt2>
        <a:accent1>
          <a:srgbClr val="123E51"/>
        </a:accent1>
        <a:accent2>
          <a:srgbClr val="00C6D7"/>
        </a:accent2>
        <a:accent3>
          <a:srgbClr val="FFFFFF"/>
        </a:accent3>
        <a:accent4>
          <a:srgbClr val="0E3444"/>
        </a:accent4>
        <a:accent5>
          <a:srgbClr val="AAAFB3"/>
        </a:accent5>
        <a:accent6>
          <a:srgbClr val="00B3C3"/>
        </a:accent6>
        <a:hlink>
          <a:srgbClr val="D8EDF9"/>
        </a:hlink>
        <a:folHlink>
          <a:srgbClr val="9292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ema atual AeM" id="{5B9798EC-6EEE-4697-9008-0099B3EFD3B3}" vid="{3310D0EC-FB75-4348-B64D-6A71BB9342E1}"/>
    </a:ext>
  </a:extLst>
</a:theme>
</file>

<file path=ppt/theme/theme2.xml><?xml version="1.0" encoding="utf-8"?>
<a:theme xmlns:a="http://schemas.openxmlformats.org/drawingml/2006/main" name="2_Personalizar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wrap="square" lIns="0" tIns="0" rIns="0" bIns="0" rtlCol="0" anchor="t">
        <a:spAutoFit/>
      </a:bodyPr>
      <a:lstStyle>
        <a:defPPr algn="l">
          <a:lnSpc>
            <a:spcPts val="5084"/>
          </a:lnSpc>
          <a:defRPr sz="3200" spc="-134" dirty="0">
            <a:solidFill>
              <a:srgbClr val="000000"/>
            </a:solidFill>
            <a:latin typeface="Montserrat" panose="00000500000000000000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f919654-182f-49ec-8665-ac9f4c63ef5d">
      <Terms xmlns="http://schemas.microsoft.com/office/infopath/2007/PartnerControls"/>
    </lcf76f155ced4ddcb4097134ff3c332f>
    <TaxCatchAll xmlns="8ee8a726-6905-4eb1-96dc-e0691d71b6e7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E288350039CE4458C4352ED7AF61CDC" ma:contentTypeVersion="13" ma:contentTypeDescription="Create a new document." ma:contentTypeScope="" ma:versionID="30fc2be638ae3cb23edb77b9abc3a9cc">
  <xsd:schema xmlns:xsd="http://www.w3.org/2001/XMLSchema" xmlns:xs="http://www.w3.org/2001/XMLSchema" xmlns:p="http://schemas.microsoft.com/office/2006/metadata/properties" xmlns:ns2="df919654-182f-49ec-8665-ac9f4c63ef5d" xmlns:ns3="8ee8a726-6905-4eb1-96dc-e0691d71b6e7" targetNamespace="http://schemas.microsoft.com/office/2006/metadata/properties" ma:root="true" ma:fieldsID="b364102a0606e962e2ff89adda3e0d50" ns2:_="" ns3:_="">
    <xsd:import namespace="df919654-182f-49ec-8665-ac9f4c63ef5d"/>
    <xsd:import namespace="8ee8a726-6905-4eb1-96dc-e0691d71b6e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919654-182f-49ec-8665-ac9f4c63ef5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6830aa7a-1173-4a8f-8fff-517453f0343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e8a726-6905-4eb1-96dc-e0691d71b6e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ae1e5578-c315-4f11-81fd-0487e99d0142}" ma:internalName="TaxCatchAll" ma:showField="CatchAllData" ma:web="8ee8a726-6905-4eb1-96dc-e0691d71b6e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E60ABF0-B57F-4417-BC94-4DF7C0E0C68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F992ED0-6645-4416-9448-F8620F402699}">
  <ds:schemaRefs>
    <ds:schemaRef ds:uri="http://www.w3.org/XML/1998/namespace"/>
    <ds:schemaRef ds:uri="http://schemas.microsoft.com/office/2006/metadata/properties"/>
    <ds:schemaRef ds:uri="http://purl.org/dc/dcmitype/"/>
    <ds:schemaRef ds:uri="df919654-182f-49ec-8665-ac9f4c63ef5d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8ee8a726-6905-4eb1-96dc-e0691d71b6e7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32EA8302-B087-4DB9-9847-CF6948385D91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df919654-182f-49ec-8665-ac9f4c63ef5d"/>
    <ds:schemaRef ds:uri="8ee8a726-6905-4eb1-96dc-e0691d71b6e7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1611</TotalTime>
  <Words>883</Words>
  <Application>Microsoft Office PowerPoint</Application>
  <PresentationFormat>Widescreen</PresentationFormat>
  <Paragraphs>183</Paragraphs>
  <Slides>10</Slides>
  <Notes>0</Notes>
  <HiddenSlides>0</HiddenSlides>
  <MMClips>0</MMClips>
  <ScaleCrop>false</ScaleCrop>
  <HeadingPairs>
    <vt:vector size="8" baseType="variant">
      <vt:variant>
        <vt:lpstr>Fontes usadas</vt:lpstr>
      </vt:variant>
      <vt:variant>
        <vt:i4>10</vt:i4>
      </vt:variant>
      <vt:variant>
        <vt:lpstr>Tema</vt:lpstr>
      </vt:variant>
      <vt:variant>
        <vt:i4>2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10</vt:i4>
      </vt:variant>
    </vt:vector>
  </HeadingPairs>
  <TitlesOfParts>
    <vt:vector size="23" baseType="lpstr">
      <vt:lpstr>MS PGothic</vt:lpstr>
      <vt:lpstr>Arial</vt:lpstr>
      <vt:lpstr>Calibri</vt:lpstr>
      <vt:lpstr>Calibri Light</vt:lpstr>
      <vt:lpstr>Helvetica</vt:lpstr>
      <vt:lpstr>Helvetica Neue</vt:lpstr>
      <vt:lpstr>Montserrat</vt:lpstr>
      <vt:lpstr>Montserrat ExtraBold</vt:lpstr>
      <vt:lpstr>Times New Roman</vt:lpstr>
      <vt:lpstr>Wingdings</vt:lpstr>
      <vt:lpstr>8_Tema atual AeM</vt:lpstr>
      <vt:lpstr>2_Personalizar design</vt:lpstr>
      <vt:lpstr>Slide do think-cell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Corazza, Enzo</dc:creator>
  <cp:lastModifiedBy>Alice</cp:lastModifiedBy>
  <cp:revision>4</cp:revision>
  <dcterms:created xsi:type="dcterms:W3CDTF">2023-08-22T19:01:49Z</dcterms:created>
  <dcterms:modified xsi:type="dcterms:W3CDTF">2023-10-09T15:37:44Z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0x0101000E288350039CE4458C4352ED7AF61CDC</vt:lpwstr>
  </property>
  <property fmtid="{D5CDD505-2E9C-101B-9397-08002B2CF9AE}" pid="3" name="MediaServiceImageTags">
    <vt:lpwstr/>
  </property>
</Properties>
</file>